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80" r:id="rId3"/>
    <p:sldId id="300" r:id="rId4"/>
    <p:sldId id="301" r:id="rId5"/>
    <p:sldId id="298" r:id="rId6"/>
    <p:sldId id="288" r:id="rId7"/>
    <p:sldId id="279" r:id="rId8"/>
    <p:sldId id="274" r:id="rId9"/>
    <p:sldId id="277" r:id="rId10"/>
    <p:sldId id="291" r:id="rId11"/>
    <p:sldId id="302" r:id="rId12"/>
    <p:sldId id="304" r:id="rId13"/>
    <p:sldId id="303" r:id="rId14"/>
    <p:sldId id="297" r:id="rId15"/>
    <p:sldId id="289" r:id="rId16"/>
    <p:sldId id="270" r:id="rId17"/>
    <p:sldId id="263" r:id="rId18"/>
    <p:sldId id="264" r:id="rId19"/>
    <p:sldId id="260" r:id="rId20"/>
    <p:sldId id="282" r:id="rId21"/>
  </p:sldIdLst>
  <p:sldSz cx="9144000" cy="6858000" type="screen4x3"/>
  <p:notesSz cx="6810375" cy="994727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9900"/>
    <a:srgbClr val="00CCFF"/>
    <a:srgbClr val="FF0000"/>
    <a:srgbClr val="FFFF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8" y="-78"/>
      </p:cViewPr>
      <p:guideLst>
        <p:guide orient="horz" pos="3133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5.xml"/><Relationship Id="rId3" Type="http://schemas.openxmlformats.org/officeDocument/2006/relationships/slide" Target="slides/slide4.xml"/><Relationship Id="rId7" Type="http://schemas.openxmlformats.org/officeDocument/2006/relationships/slide" Target="slides/slide11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8.xml"/><Relationship Id="rId5" Type="http://schemas.openxmlformats.org/officeDocument/2006/relationships/slide" Target="slides/slide6.xml"/><Relationship Id="rId10" Type="http://schemas.openxmlformats.org/officeDocument/2006/relationships/slide" Target="slides/slide18.xml"/><Relationship Id="rId4" Type="http://schemas.openxmlformats.org/officeDocument/2006/relationships/slide" Target="slides/slide5.xml"/><Relationship Id="rId9" Type="http://schemas.openxmlformats.org/officeDocument/2006/relationships/slide" Target="slides/slide1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Radni_list_programa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3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586433260393869E-2"/>
          <c:y val="6.5645514223194742E-2"/>
          <c:w val="0.84135667396061264"/>
          <c:h val="0.66739606126914663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Ost</c:v>
                </c:pt>
              </c:strCache>
            </c:strRef>
          </c:tx>
          <c:spPr>
            <a:solidFill>
              <a:schemeClr val="accent1"/>
            </a:solidFill>
            <a:ln w="7697">
              <a:solidFill>
                <a:schemeClr val="tx1"/>
              </a:solidFill>
              <a:prstDash val="solid"/>
            </a:ln>
          </c:spPr>
          <c:explosion val="4"/>
          <c:dPt>
            <c:idx val="0"/>
            <c:bubble3D val="0"/>
            <c:explosion val="0"/>
          </c:dPt>
          <c:dPt>
            <c:idx val="1"/>
            <c:bubble3D val="0"/>
            <c:explosion val="7"/>
            <c:spPr>
              <a:solidFill>
                <a:srgbClr val="FFFF00"/>
              </a:solidFill>
              <a:ln w="7697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explosion val="1"/>
            <c:spPr>
              <a:solidFill>
                <a:srgbClr val="FF6600"/>
              </a:solidFill>
              <a:ln w="7697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993300"/>
              </a:solidFill>
              <a:ln w="7697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Mode val="edge"/>
                  <c:yMode val="edge"/>
                  <c:x val="0.63129102844638951"/>
                  <c:y val="0.14004376367614879"/>
                </c:manualLayout>
              </c:layout>
              <c:numFmt formatCode="0%" sourceLinked="0"/>
              <c:spPr>
                <a:noFill/>
                <a:ln w="15393">
                  <a:noFill/>
                </a:ln>
              </c:spPr>
              <c:txPr>
                <a:bodyPr/>
                <a:lstStyle/>
                <a:p>
                  <a:pPr>
                    <a:defRPr sz="1091" b="1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Mode val="edge"/>
                  <c:yMode val="edge"/>
                  <c:x val="0.48140043763676149"/>
                  <c:y val="0.35010940919037198"/>
                </c:manualLayout>
              </c:layout>
              <c:tx>
                <c:rich>
                  <a:bodyPr/>
                  <a:lstStyle/>
                  <a:p>
                    <a:pPr>
                      <a:defRPr sz="1545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hr-HR"/>
                      <a:t>40%</a:t>
                    </a:r>
                  </a:p>
                </c:rich>
              </c:tx>
              <c:spPr>
                <a:noFill/>
                <a:ln w="15393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Mode val="edge"/>
                  <c:yMode val="edge"/>
                  <c:x val="0.11050328227571116"/>
                  <c:y val="0.24507658643326038"/>
                </c:manualLayout>
              </c:layout>
              <c:tx>
                <c:rich>
                  <a:bodyPr/>
                  <a:lstStyle/>
                  <a:p>
                    <a:pPr>
                      <a:defRPr sz="1545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hr-HR"/>
                      <a:t>7%</a:t>
                    </a:r>
                  </a:p>
                </c:rich>
              </c:tx>
              <c:spPr>
                <a:noFill/>
                <a:ln w="15393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Mode val="edge"/>
                  <c:yMode val="edge"/>
                  <c:x val="0.31181619256017507"/>
                  <c:y val="0.13347921225382933"/>
                </c:manualLayout>
              </c:layout>
              <c:numFmt formatCode="0%" sourceLinked="0"/>
              <c:spPr>
                <a:noFill/>
                <a:ln w="15393">
                  <a:noFill/>
                </a:ln>
              </c:spPr>
              <c:txPr>
                <a:bodyPr/>
                <a:lstStyle/>
                <a:p>
                  <a:pPr>
                    <a:defRPr sz="1091" b="1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 w="1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91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Tip-I alergija</c:v>
                </c:pt>
                <c:pt idx="1">
                  <c:v>iritacija kože</c:v>
                </c:pt>
                <c:pt idx="2">
                  <c:v>Tip-I / Tip-IV alergija</c:v>
                </c:pt>
                <c:pt idx="3">
                  <c:v>Tip-IV alergija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33.1</c:v>
                </c:pt>
                <c:pt idx="1">
                  <c:v>40</c:v>
                </c:pt>
                <c:pt idx="2">
                  <c:v>6.5</c:v>
                </c:pt>
                <c:pt idx="3">
                  <c:v>20.399999999999999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5393">
          <a:noFill/>
        </a:ln>
      </c:spPr>
    </c:plotArea>
    <c:legend>
      <c:legendPos val="b"/>
      <c:layout>
        <c:manualLayout>
          <c:xMode val="edge"/>
          <c:yMode val="edge"/>
          <c:x val="5.4704595185995622E-3"/>
          <c:y val="0.80306345733041573"/>
          <c:w val="0.8643326039387309"/>
          <c:h val="7.8774617067833702E-2"/>
        </c:manualLayout>
      </c:layout>
      <c:overlay val="0"/>
      <c:spPr>
        <a:noFill/>
        <a:ln w="1924">
          <a:solidFill>
            <a:schemeClr val="tx1"/>
          </a:solidFill>
          <a:prstDash val="solid"/>
        </a:ln>
      </c:spPr>
      <c:txPr>
        <a:bodyPr/>
        <a:lstStyle/>
        <a:p>
          <a:pPr>
            <a:defRPr sz="1003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sr-Latn-R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91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213" y="0"/>
            <a:ext cx="295116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213" y="9450388"/>
            <a:ext cx="29511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58430B-D581-4594-AE41-8241C738BED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96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213" y="0"/>
            <a:ext cx="295116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76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213" y="9450388"/>
            <a:ext cx="29511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FB7095-64D7-4D94-9AE6-CD2B87AA41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837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8100ED-E93D-4339-AC9B-912C75CC11AA}" type="slidenum">
              <a:rPr lang="en-GB"/>
              <a:pPr/>
              <a:t>1</a:t>
            </a:fld>
            <a:endParaRPr lang="en-GB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713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4DE67-53CD-4FCB-9ED8-364ADA7194B6}" type="slidenum">
              <a:rPr lang="en-GB"/>
              <a:pPr/>
              <a:t>11</a:t>
            </a:fld>
            <a:endParaRPr lang="en-GB"/>
          </a:p>
        </p:txBody>
      </p:sp>
      <p:sp>
        <p:nvSpPr>
          <p:cNvPr id="1085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9163" y="746125"/>
            <a:ext cx="4973637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797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99DB3-2344-4C71-9F45-14485FEC30AE}" type="slidenum">
              <a:rPr lang="en-GB"/>
              <a:pPr/>
              <a:t>15</a:t>
            </a:fld>
            <a:endParaRPr lang="en-GB"/>
          </a:p>
        </p:txBody>
      </p:sp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204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3A5486-FCDB-42DB-8007-8252FB57850F}" type="slidenum">
              <a:rPr lang="en-GB"/>
              <a:pPr/>
              <a:t>16</a:t>
            </a:fld>
            <a:endParaRPr lang="en-GB"/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6184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D50774-6C8C-47CE-8413-F2488EA6EE42}" type="slidenum">
              <a:rPr lang="en-GB"/>
              <a:pPr/>
              <a:t>17</a:t>
            </a:fld>
            <a:endParaRPr lang="en-GB"/>
          </a:p>
        </p:txBody>
      </p:sp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4885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C399DB-E477-4044-953B-DDF67FB4D835}" type="slidenum">
              <a:rPr lang="en-GB"/>
              <a:pPr/>
              <a:t>18</a:t>
            </a:fld>
            <a:endParaRPr lang="en-GB"/>
          </a:p>
        </p:txBody>
      </p:sp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482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DC9776-5D64-4998-AE3B-E361985DF23D}" type="slidenum">
              <a:rPr lang="en-GB"/>
              <a:pPr/>
              <a:t>19</a:t>
            </a:fld>
            <a:endParaRPr lang="en-GB"/>
          </a:p>
        </p:txBody>
      </p:sp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289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2CD6AB-B607-49A3-97F8-7AF106DF1AF3}" type="slidenum">
              <a:rPr lang="en-GB"/>
              <a:pPr/>
              <a:t>3</a:t>
            </a:fld>
            <a:endParaRPr lang="en-GB"/>
          </a:p>
        </p:txBody>
      </p:sp>
      <p:sp>
        <p:nvSpPr>
          <p:cNvPr id="1044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164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7B1552-D4D5-4380-AFB1-A249B0FDBB56}" type="slidenum">
              <a:rPr lang="en-GB"/>
              <a:pPr/>
              <a:t>4</a:t>
            </a:fld>
            <a:endParaRPr lang="en-GB"/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596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377A1A-CD3C-4FE9-8F16-A70010A53D19}" type="slidenum">
              <a:rPr lang="en-GB"/>
              <a:pPr/>
              <a:t>5</a:t>
            </a:fld>
            <a:endParaRPr lang="en-GB"/>
          </a:p>
        </p:txBody>
      </p:sp>
      <p:sp>
        <p:nvSpPr>
          <p:cNvPr id="98306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341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B4369-B721-4114-8F8F-A873E4A38F38}" type="slidenum">
              <a:rPr lang="en-GB"/>
              <a:pPr/>
              <a:t>6</a:t>
            </a:fld>
            <a:endParaRPr lang="en-GB"/>
          </a:p>
        </p:txBody>
      </p:sp>
      <p:sp>
        <p:nvSpPr>
          <p:cNvPr id="72706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642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FDC01D-4521-41C3-9BBF-A2F41A12D26D}" type="slidenum">
              <a:rPr lang="en-GB"/>
              <a:pPr/>
              <a:t>7</a:t>
            </a:fld>
            <a:endParaRPr lang="en-GB"/>
          </a:p>
        </p:txBody>
      </p:sp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449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B5B0B-3CC2-44CA-9487-76661F202C4E}" type="slidenum">
              <a:rPr lang="en-GB"/>
              <a:pPr/>
              <a:t>8</a:t>
            </a:fld>
            <a:endParaRPr lang="en-GB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497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984C2-B84F-4552-B371-C4F7F58EDE6E}" type="slidenum">
              <a:rPr lang="en-GB"/>
              <a:pPr/>
              <a:t>9</a:t>
            </a:fld>
            <a:endParaRPr lang="en-GB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970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E9873-CA8A-4AF4-8700-3B8A135DF064}" type="slidenum">
              <a:rPr lang="en-GB"/>
              <a:pPr/>
              <a:t>10</a:t>
            </a:fld>
            <a:endParaRPr lang="en-GB"/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6125"/>
            <a:ext cx="4973638" cy="3730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84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B37AE-25C6-4389-A35F-7523F733E4C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00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AA8C8-A209-45BB-B648-AF07936CEDA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4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F41CB-7940-4B0E-9ED4-007E6619A83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47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3E329-6B84-4770-A798-118E8A2BDA7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90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2E40-BFB0-47CB-8C85-CB03AA2F359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07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56B71-FCDC-418D-BF85-F2AF79B82B3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31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44003-4C1B-472A-A358-9310A98AD65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02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031FB-9852-4748-9E25-13EC4BC1261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53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39948-7C23-44C5-A0E9-A3A2FA9F40A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52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7DAD5-CBBB-48F1-B07F-9C3064CF31E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41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B5CF9-FD75-4F0E-A616-293AEE3BCC6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53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33">
                <a:gamma/>
                <a:shade val="46275"/>
                <a:invGamma/>
              </a:srgbClr>
            </a:gs>
            <a:gs pos="100000">
              <a:srgbClr val="3399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65A2B9-B6BB-4A71-B174-562E184F8C46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1031" name="Picture 7" descr="A:\ansell corp.em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343650"/>
            <a:ext cx="125095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81000" y="6324600"/>
            <a:ext cx="5900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600" b="1">
                <a:solidFill>
                  <a:schemeClr val="bg1"/>
                </a:solidFill>
                <a:latin typeface="Baskerville BE Regular" pitchFamily="18" charset="0"/>
              </a:rPr>
              <a:t>Training Presentation, Europe - 2003</a:t>
            </a:r>
            <a:endParaRPr lang="en-GB" sz="1600" b="1" baseline="30000">
              <a:solidFill>
                <a:schemeClr val="bg1"/>
              </a:solidFill>
              <a:latin typeface="Baskerville BE Regular" pitchFamily="18" charset="0"/>
            </a:endParaRPr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0" y="6096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85813" y="609600"/>
            <a:ext cx="305435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>
                <a:solidFill>
                  <a:srgbClr val="FFFF00"/>
                </a:solidFill>
              </a:rPr>
              <a:t>DermaShield</a:t>
            </a:r>
            <a:r>
              <a:rPr lang="en-GB" sz="3600" baseline="30000">
                <a:solidFill>
                  <a:srgbClr val="FFFF00"/>
                </a:solidFill>
              </a:rPr>
              <a:t>TM</a:t>
            </a:r>
          </a:p>
          <a:p>
            <a:pPr algn="ctr"/>
            <a:endParaRPr lang="en-GB" sz="3600" baseline="30000">
              <a:solidFill>
                <a:schemeClr val="bg1"/>
              </a:solidFill>
            </a:endParaRPr>
          </a:p>
          <a:p>
            <a:pPr algn="ctr"/>
            <a:r>
              <a:rPr lang="hr-HR" sz="2800">
                <a:solidFill>
                  <a:schemeClr val="bg1"/>
                </a:solidFill>
              </a:rPr>
              <a:t>Specifična sterilna</a:t>
            </a:r>
            <a:endParaRPr lang="en-GB" sz="2800">
              <a:solidFill>
                <a:schemeClr val="bg1"/>
              </a:solidFill>
            </a:endParaRPr>
          </a:p>
          <a:p>
            <a:pPr algn="ctr"/>
            <a:r>
              <a:rPr lang="hr-HR" sz="2800">
                <a:solidFill>
                  <a:schemeClr val="bg1"/>
                </a:solidFill>
              </a:rPr>
              <a:t>sintetička</a:t>
            </a:r>
            <a:r>
              <a:rPr lang="en-GB" sz="2800">
                <a:solidFill>
                  <a:schemeClr val="bg1"/>
                </a:solidFill>
              </a:rPr>
              <a:t> </a:t>
            </a:r>
            <a:r>
              <a:rPr lang="hr-HR" sz="2800">
                <a:solidFill>
                  <a:schemeClr val="bg1"/>
                </a:solidFill>
              </a:rPr>
              <a:t>rukavica</a:t>
            </a:r>
            <a:endParaRPr lang="en-GB" sz="2800">
              <a:solidFill>
                <a:schemeClr val="bg1"/>
              </a:solidFill>
            </a:endParaRPr>
          </a:p>
          <a:p>
            <a:pPr algn="ctr"/>
            <a:endParaRPr lang="en-GB" sz="2800">
              <a:solidFill>
                <a:schemeClr val="bg1"/>
              </a:solidFill>
            </a:endParaRPr>
          </a:p>
          <a:p>
            <a:pPr algn="ctr"/>
            <a:endParaRPr lang="en-GB" sz="2800">
              <a:solidFill>
                <a:schemeClr val="bg1"/>
              </a:solidFill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0" y="6096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pic>
        <p:nvPicPr>
          <p:cNvPr id="3083" name="Picture 11" descr="C:\My Documents\Projects\73-701 DermaShield\DermaP.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838200"/>
            <a:ext cx="4572000" cy="4572000"/>
          </a:xfrm>
          <a:prstGeom prst="rect">
            <a:avLst/>
          </a:prstGeom>
          <a:noFill/>
          <a:ln w="57150" cmpd="thinThick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676400" y="4038600"/>
            <a:ext cx="895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200">
                <a:solidFill>
                  <a:schemeClr val="bg1"/>
                </a:solidFill>
              </a:rPr>
              <a:t>Version 1.0</a:t>
            </a:r>
            <a:endParaRPr lang="en-GB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4495800" y="4495800"/>
            <a:ext cx="4225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>
                <a:solidFill>
                  <a:schemeClr val="bg1"/>
                </a:solidFill>
              </a:rPr>
              <a:t>A.Heese et al. Deutsches Ärzteblatt. 1995;92:1908-15</a:t>
            </a:r>
            <a:endParaRPr lang="en-GB" sz="1200">
              <a:solidFill>
                <a:schemeClr val="bg1"/>
              </a:solidFill>
            </a:endParaRP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71450" y="5105400"/>
            <a:ext cx="8972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900" b="1">
                <a:solidFill>
                  <a:srgbClr val="FF9900"/>
                </a:solidFill>
              </a:rPr>
              <a:t>10-15% </a:t>
            </a:r>
            <a:r>
              <a:rPr lang="hr-HR" sz="1900" b="1">
                <a:solidFill>
                  <a:srgbClr val="FF9900"/>
                </a:solidFill>
              </a:rPr>
              <a:t>zaposlenika u bolnicama</a:t>
            </a:r>
            <a:r>
              <a:rPr lang="en-GB" sz="1900" b="1">
                <a:solidFill>
                  <a:srgbClr val="FF9900"/>
                </a:solidFill>
              </a:rPr>
              <a:t> </a:t>
            </a:r>
            <a:r>
              <a:rPr lang="hr-HR" sz="1900" b="1">
                <a:solidFill>
                  <a:srgbClr val="FF9900"/>
                </a:solidFill>
              </a:rPr>
              <a:t>razvija</a:t>
            </a:r>
            <a:r>
              <a:rPr lang="en-GB" sz="1900" b="1">
                <a:solidFill>
                  <a:srgbClr val="FF9900"/>
                </a:solidFill>
              </a:rPr>
              <a:t> </a:t>
            </a:r>
            <a:r>
              <a:rPr lang="hr-HR" sz="1900" b="1">
                <a:solidFill>
                  <a:srgbClr val="FF9900"/>
                </a:solidFill>
              </a:rPr>
              <a:t>alergije</a:t>
            </a:r>
            <a:r>
              <a:rPr lang="en-GB" sz="1900" b="1">
                <a:solidFill>
                  <a:srgbClr val="FF9900"/>
                </a:solidFill>
              </a:rPr>
              <a:t> </a:t>
            </a:r>
            <a:r>
              <a:rPr lang="hr-HR" sz="1900" b="1">
                <a:solidFill>
                  <a:srgbClr val="FF9900"/>
                </a:solidFill>
              </a:rPr>
              <a:t>povezane uz upotrebu rukavica</a:t>
            </a:r>
            <a:r>
              <a:rPr lang="en-GB" sz="1900" b="1">
                <a:solidFill>
                  <a:srgbClr val="FF9900"/>
                </a:solidFill>
              </a:rPr>
              <a:t>!</a:t>
            </a: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457200" y="1447800"/>
            <a:ext cx="541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bg1"/>
                </a:solidFill>
              </a:rPr>
              <a:t>T</a:t>
            </a:r>
            <a:r>
              <a:rPr lang="hr-HR" sz="2000" b="1">
                <a:solidFill>
                  <a:schemeClr val="bg1"/>
                </a:solidFill>
              </a:rPr>
              <a:t>ip</a:t>
            </a:r>
            <a:r>
              <a:rPr lang="en-GB" sz="2000" b="1">
                <a:solidFill>
                  <a:schemeClr val="bg1"/>
                </a:solidFill>
              </a:rPr>
              <a:t> I / T</a:t>
            </a:r>
            <a:r>
              <a:rPr lang="hr-HR" sz="2000" b="1">
                <a:solidFill>
                  <a:schemeClr val="bg1"/>
                </a:solidFill>
              </a:rPr>
              <a:t>ip</a:t>
            </a:r>
            <a:r>
              <a:rPr lang="en-GB" sz="2000" b="1">
                <a:solidFill>
                  <a:schemeClr val="bg1"/>
                </a:solidFill>
              </a:rPr>
              <a:t> IV </a:t>
            </a:r>
            <a:r>
              <a:rPr lang="hr-HR" sz="2000" b="1">
                <a:solidFill>
                  <a:schemeClr val="bg1"/>
                </a:solidFill>
              </a:rPr>
              <a:t>alergije – dominacija tipova</a:t>
            </a:r>
            <a:endParaRPr lang="en-GB" sz="2000" b="1">
              <a:solidFill>
                <a:schemeClr val="bg1"/>
              </a:solidFill>
            </a:endParaRP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hr-HR" sz="3600">
                <a:solidFill>
                  <a:srgbClr val="FFFF00"/>
                </a:solidFill>
              </a:rPr>
              <a:t> O alergijama</a:t>
            </a:r>
            <a:r>
              <a:rPr lang="en-GB" sz="3600">
                <a:solidFill>
                  <a:srgbClr val="FFFF00"/>
                </a:solidFill>
              </a:rPr>
              <a:t>…</a:t>
            </a:r>
            <a:endParaRPr lang="en-GB">
              <a:solidFill>
                <a:srgbClr val="FFFF00"/>
              </a:solidFill>
            </a:endParaRPr>
          </a:p>
        </p:txBody>
      </p:sp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184400" y="1879600"/>
          <a:ext cx="5232400" cy="260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/>
          <p:cNvSpPr txBox="1">
            <a:spLocks noChangeArrowheads="1"/>
          </p:cNvSpPr>
          <p:nvPr/>
        </p:nvSpPr>
        <p:spPr bwMode="auto">
          <a:xfrm>
            <a:off x="685800" y="1447800"/>
            <a:ext cx="82296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b="1" u="sng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 b="1">
                <a:solidFill>
                  <a:srgbClr val="FF9900"/>
                </a:solidFill>
              </a:rPr>
              <a:t>Niski stupanj</a:t>
            </a:r>
            <a:r>
              <a:rPr lang="en-GB" b="1">
                <a:solidFill>
                  <a:srgbClr val="FF9900"/>
                </a:solidFill>
              </a:rPr>
              <a:t> AQL </a:t>
            </a:r>
            <a:br>
              <a:rPr lang="en-GB" b="1">
                <a:solidFill>
                  <a:srgbClr val="FF9900"/>
                </a:solidFill>
              </a:rPr>
            </a:b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 </a:t>
            </a:r>
            <a:r>
              <a:rPr lang="en-GB">
                <a:solidFill>
                  <a:schemeClr val="bg1"/>
                </a:solidFill>
              </a:rPr>
              <a:t>G III AQL 0.065 „</a:t>
            </a:r>
            <a:r>
              <a:rPr lang="hr-HR">
                <a:solidFill>
                  <a:schemeClr val="bg1"/>
                </a:solidFill>
              </a:rPr>
              <a:t>test napuhivanja zrakom</a:t>
            </a:r>
            <a:r>
              <a:rPr lang="en-GB">
                <a:solidFill>
                  <a:schemeClr val="bg1"/>
                </a:solidFill>
              </a:rPr>
              <a:t>“ </a:t>
            </a:r>
            <a:r>
              <a:rPr lang="hr-HR">
                <a:solidFill>
                  <a:schemeClr val="bg1"/>
                </a:solidFill>
              </a:rPr>
              <a:t>prije </a:t>
            </a:r>
            <a:r>
              <a:rPr lang="en-GB">
                <a:solidFill>
                  <a:schemeClr val="bg1"/>
                </a:solidFill>
              </a:rPr>
              <a:t>pa</a:t>
            </a:r>
            <a:r>
              <a:rPr lang="hr-HR">
                <a:solidFill>
                  <a:schemeClr val="bg1"/>
                </a:solidFill>
              </a:rPr>
              <a:t>kiranja</a:t>
            </a:r>
            <a:r>
              <a:rPr lang="en-GB">
                <a:solidFill>
                  <a:schemeClr val="bg1"/>
                </a:solidFill>
              </a:rPr>
              <a:t>,</a:t>
            </a:r>
            <a:br>
              <a:rPr lang="en-GB">
                <a:solidFill>
                  <a:schemeClr val="bg1"/>
                </a:solidFill>
              </a:rPr>
            </a:b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 </a:t>
            </a:r>
            <a:r>
              <a:rPr lang="en-GB">
                <a:solidFill>
                  <a:schemeClr val="bg1"/>
                </a:solidFill>
              </a:rPr>
              <a:t>G I AQL 1.5 „</a:t>
            </a:r>
            <a:r>
              <a:rPr lang="hr-HR">
                <a:solidFill>
                  <a:schemeClr val="bg1"/>
                </a:solidFill>
              </a:rPr>
              <a:t>konačno puštanje u prodaju</a:t>
            </a:r>
            <a:r>
              <a:rPr lang="en-GB">
                <a:solidFill>
                  <a:schemeClr val="bg1"/>
                </a:solidFill>
              </a:rPr>
              <a:t>“ </a:t>
            </a:r>
            <a:r>
              <a:rPr lang="hr-HR">
                <a:solidFill>
                  <a:schemeClr val="bg1"/>
                </a:solidFill>
              </a:rPr>
              <a:t>u skladu sa</a:t>
            </a:r>
            <a:r>
              <a:rPr lang="en-GB">
                <a:solidFill>
                  <a:schemeClr val="bg1"/>
                </a:solidFill>
              </a:rPr>
              <a:t> EN 374.</a:t>
            </a:r>
          </a:p>
          <a:p>
            <a:pPr>
              <a:buFontTx/>
              <a:buChar char="-"/>
            </a:pPr>
            <a:endParaRPr lang="en-GB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 b="1">
                <a:solidFill>
                  <a:srgbClr val="FF9900"/>
                </a:solidFill>
              </a:rPr>
              <a:t>Niska razina ostataka od kemikalija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zbog sistema intenzivnog</a:t>
            </a:r>
          </a:p>
          <a:p>
            <a:r>
              <a:rPr lang="hr-HR">
                <a:solidFill>
                  <a:schemeClr val="bg1"/>
                </a:solidFill>
              </a:rPr>
              <a:t>  “izvlačenja” kemikalija</a:t>
            </a:r>
            <a:r>
              <a:rPr lang="en-GB">
                <a:solidFill>
                  <a:schemeClr val="bg1"/>
                </a:solidFill>
              </a:rPr>
              <a:t>.</a:t>
            </a:r>
          </a:p>
          <a:p>
            <a:pPr>
              <a:buFontTx/>
              <a:buChar char="-"/>
            </a:pPr>
            <a:endParaRPr lang="en-GB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Gornjište izrađeno od si</a:t>
            </a:r>
            <a:r>
              <a:rPr lang="en-GB">
                <a:solidFill>
                  <a:schemeClr val="bg1"/>
                </a:solidFill>
              </a:rPr>
              <a:t>nteti</a:t>
            </a:r>
            <a:r>
              <a:rPr lang="hr-HR">
                <a:solidFill>
                  <a:schemeClr val="bg1"/>
                </a:solidFill>
              </a:rPr>
              <a:t>čkog</a:t>
            </a:r>
            <a:r>
              <a:rPr lang="en-GB">
                <a:solidFill>
                  <a:schemeClr val="bg1"/>
                </a:solidFill>
              </a:rPr>
              <a:t> pol</a:t>
            </a:r>
            <a:r>
              <a:rPr lang="hr-HR">
                <a:solidFill>
                  <a:schemeClr val="bg1"/>
                </a:solidFill>
              </a:rPr>
              <a:t>i</a:t>
            </a:r>
            <a:r>
              <a:rPr lang="en-GB">
                <a:solidFill>
                  <a:schemeClr val="bg1"/>
                </a:solidFill>
              </a:rPr>
              <a:t>uretan</a:t>
            </a:r>
            <a:r>
              <a:rPr lang="hr-HR">
                <a:solidFill>
                  <a:schemeClr val="bg1"/>
                </a:solidFill>
              </a:rPr>
              <a:t>a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sa kontroliranom    </a:t>
            </a:r>
          </a:p>
          <a:p>
            <a:r>
              <a:rPr lang="hr-HR">
                <a:solidFill>
                  <a:schemeClr val="bg1"/>
                </a:solidFill>
              </a:rPr>
              <a:t>   snagom hvata koji rukavica omogućava.</a:t>
            </a:r>
            <a:endParaRPr lang="en-GB">
              <a:solidFill>
                <a:schemeClr val="bg1"/>
              </a:solidFill>
            </a:endParaRPr>
          </a:p>
          <a:p>
            <a:endParaRPr lang="en-GB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Jaka fizička otpornost rukavice, usporedivo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sa</a:t>
            </a:r>
            <a:r>
              <a:rPr lang="en-GB">
                <a:solidFill>
                  <a:schemeClr val="bg1"/>
                </a:solidFill>
              </a:rPr>
              <a:t> latex</a:t>
            </a:r>
            <a:r>
              <a:rPr lang="hr-HR">
                <a:solidFill>
                  <a:schemeClr val="bg1"/>
                </a:solidFill>
              </a:rPr>
              <a:t>-om</a:t>
            </a:r>
            <a:r>
              <a:rPr lang="en-GB">
                <a:solidFill>
                  <a:schemeClr val="bg1"/>
                </a:solidFill>
              </a:rPr>
              <a:t>.</a:t>
            </a:r>
          </a:p>
          <a:p>
            <a:r>
              <a:rPr lang="en-GB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hr-HR" sz="3600">
                <a:solidFill>
                  <a:srgbClr val="FFFF00"/>
                </a:solidFill>
              </a:rPr>
              <a:t> Dodatne prednosti i mogućnosti</a:t>
            </a:r>
            <a:endParaRPr lang="en-GB"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8382000" cy="533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hr-HR" sz="3600">
                <a:solidFill>
                  <a:srgbClr val="FFFF00"/>
                </a:solidFill>
              </a:rPr>
              <a:t>Pakiranje</a:t>
            </a:r>
            <a:endParaRPr lang="en-GB" sz="3600">
              <a:solidFill>
                <a:srgbClr val="FFFF00"/>
              </a:solidFill>
            </a:endParaRPr>
          </a:p>
          <a:p>
            <a:pPr algn="ctr"/>
            <a:r>
              <a:rPr lang="hr-HR" sz="3600">
                <a:solidFill>
                  <a:srgbClr val="FFFF00"/>
                </a:solidFill>
              </a:rPr>
              <a:t>Ključne prednosti i mogućnosti</a:t>
            </a:r>
            <a:endParaRPr lang="de-DE" sz="2800" b="1" u="sng">
              <a:solidFill>
                <a:schemeClr val="bg1"/>
              </a:solidFill>
            </a:endParaRPr>
          </a:p>
          <a:p>
            <a:endParaRPr lang="de-DE" sz="2800" b="1" u="sng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- </a:t>
            </a:r>
            <a:r>
              <a:rPr lang="hr-HR" sz="2000">
                <a:solidFill>
                  <a:schemeClr val="bg1"/>
                </a:solidFill>
              </a:rPr>
              <a:t>Čisto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, </a:t>
            </a:r>
            <a:r>
              <a:rPr lang="hr-HR" sz="2000">
                <a:solidFill>
                  <a:schemeClr val="bg1"/>
                </a:solidFill>
              </a:rPr>
              <a:t>tzv. “lagano-povuci” otvaranje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, pol</a:t>
            </a:r>
            <a:r>
              <a:rPr lang="hr-HR" sz="2000">
                <a:solidFill>
                  <a:schemeClr val="bg1"/>
                </a:solidFill>
              </a:rPr>
              <a:t>i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-</a:t>
            </a:r>
            <a:r>
              <a:rPr lang="hr-HR" sz="2000">
                <a:solidFill>
                  <a:schemeClr val="bg1"/>
                </a:solidFill>
              </a:rPr>
              <a:t>vrećice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(</a:t>
            </a:r>
            <a:r>
              <a:rPr lang="hr-HR" sz="2000">
                <a:solidFill>
                  <a:schemeClr val="bg1"/>
                </a:solidFill>
              </a:rPr>
              <a:t>sa 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PE </a:t>
            </a:r>
            <a:r>
              <a:rPr lang="hr-HR" sz="2000">
                <a:solidFill>
                  <a:schemeClr val="bg1"/>
                </a:solidFill>
              </a:rPr>
              <a:t>vrećicom za svaki par rukavica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), </a:t>
            </a:r>
            <a:r>
              <a:rPr lang="hr-HR" sz="2000">
                <a:solidFill>
                  <a:schemeClr val="bg1"/>
                </a:solidFill>
              </a:rPr>
              <a:t>printano sa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IPA-</a:t>
            </a:r>
            <a:r>
              <a:rPr lang="hr-HR" sz="2000">
                <a:solidFill>
                  <a:schemeClr val="bg1"/>
                </a:solidFill>
              </a:rPr>
              <a:t>otpornom tintom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. </a:t>
            </a:r>
            <a:endParaRPr lang="nl-BE" sz="200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endParaRPr lang="en-US" sz="140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Čisto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vanjsko/veliko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pakiranje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, PE, </a:t>
            </a:r>
            <a:r>
              <a:rPr lang="hr-HR" sz="2000">
                <a:solidFill>
                  <a:schemeClr val="bg1"/>
                </a:solidFill>
              </a:rPr>
              <a:t>printano sa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IPA-</a:t>
            </a:r>
            <a:r>
              <a:rPr lang="hr-HR" sz="2000">
                <a:solidFill>
                  <a:schemeClr val="bg1"/>
                </a:solidFill>
              </a:rPr>
              <a:t>otpornom tintom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. </a:t>
            </a:r>
            <a:b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</a:br>
            <a:endParaRPr lang="nl-BE" sz="140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hr-HR" sz="2000">
                <a:solidFill>
                  <a:schemeClr val="bg1"/>
                </a:solidFill>
              </a:rPr>
              <a:t>“Lagano-povuci” otvaranje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omogućava korisniku lagano navlačenje rukavice, bez dodatne kontaminacije.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hr-HR" sz="200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nl-BE" sz="2000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nl-BE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IPA-</a:t>
            </a:r>
            <a:r>
              <a:rPr lang="hr-HR" sz="2000">
                <a:solidFill>
                  <a:schemeClr val="bg1"/>
                </a:solidFill>
              </a:rPr>
              <a:t>otporna tinta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dozvoljava da pakiranje bude dezinficirano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sa 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IPA </a:t>
            </a:r>
            <a:r>
              <a:rPr lang="hr-HR" sz="2000">
                <a:solidFill>
                  <a:schemeClr val="bg1"/>
                </a:solidFill>
              </a:rPr>
              <a:t>bez da se print na pakiranju razmoči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, </a:t>
            </a:r>
            <a:r>
              <a:rPr lang="hr-HR" sz="2000">
                <a:solidFill>
                  <a:schemeClr val="bg1"/>
                </a:solidFill>
              </a:rPr>
              <a:t>a to dodatno smanjuje kontaminaciju</a:t>
            </a:r>
            <a:r>
              <a:rPr lang="en-US" sz="200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r>
              <a:rPr lang="en-GB" sz="2000">
                <a:solidFill>
                  <a:schemeClr val="bg1"/>
                </a:solidFill>
              </a:rPr>
              <a:t> </a:t>
            </a:r>
            <a:endParaRPr lang="de-DE" sz="200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de-DE" sz="2000">
              <a:solidFill>
                <a:schemeClr val="bg1"/>
              </a:solidFill>
            </a:endParaRPr>
          </a:p>
          <a:p>
            <a:pPr algn="ctr"/>
            <a:r>
              <a:rPr lang="hr-HR" sz="2800" b="1">
                <a:solidFill>
                  <a:srgbClr val="FF9900"/>
                </a:solidFill>
              </a:rPr>
              <a:t>Pakiranje čuva sami proizvod i</a:t>
            </a:r>
            <a:r>
              <a:rPr lang="en-US" sz="2800" b="1">
                <a:solidFill>
                  <a:srgbClr val="FF9900"/>
                </a:solidFill>
                <a:cs typeface="Times New Roman" panose="02020603050405020304" pitchFamily="18" charset="0"/>
              </a:rPr>
              <a:t> </a:t>
            </a:r>
            <a:r>
              <a:rPr lang="hr-HR" sz="2800" b="1">
                <a:solidFill>
                  <a:srgbClr val="FF9900"/>
                </a:solidFill>
              </a:rPr>
              <a:t>proces od kontaminacje.</a:t>
            </a:r>
            <a:r>
              <a:rPr lang="en-US" sz="2800" b="1">
                <a:solidFill>
                  <a:srgbClr val="FF9900"/>
                </a:solidFill>
                <a:cs typeface="Times New Roman" panose="02020603050405020304" pitchFamily="18" charset="0"/>
              </a:rPr>
              <a:t> </a:t>
            </a:r>
            <a:endParaRPr lang="de-DE" sz="2800" b="1">
              <a:solidFill>
                <a:srgbClr val="FF99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/>
              <a:t>Glavni prigovori i odgovori na njih</a:t>
            </a:r>
            <a:endParaRPr lang="en-GB" sz="280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FF9900"/>
                </a:solidFill>
              </a:rPr>
              <a:t>« </a:t>
            </a:r>
            <a:r>
              <a:rPr lang="hr-HR">
                <a:solidFill>
                  <a:srgbClr val="FF9900"/>
                </a:solidFill>
              </a:rPr>
              <a:t>Mi nemamo alergije</a:t>
            </a:r>
            <a:r>
              <a:rPr lang="en-GB">
                <a:solidFill>
                  <a:srgbClr val="FF9900"/>
                </a:solidFill>
              </a:rPr>
              <a:t> »</a:t>
            </a:r>
          </a:p>
          <a:p>
            <a:pPr lvl="2"/>
            <a:r>
              <a:rPr lang="hr-HR" sz="1600"/>
              <a:t>Mogućost razvijanja alergija</a:t>
            </a:r>
            <a:r>
              <a:rPr lang="en-GB" sz="1600"/>
              <a:t>	- </a:t>
            </a:r>
            <a:r>
              <a:rPr lang="hr-HR" sz="1600"/>
              <a:t>rizik se može eliminirati</a:t>
            </a:r>
            <a:endParaRPr lang="en-GB" sz="1600"/>
          </a:p>
          <a:p>
            <a:pPr lvl="2"/>
            <a:r>
              <a:rPr lang="hr-HR" sz="1600"/>
              <a:t>Bolnica </a:t>
            </a:r>
            <a:r>
              <a:rPr lang="en-GB" sz="1600"/>
              <a:t>	</a:t>
            </a:r>
            <a:r>
              <a:rPr lang="en-GB"/>
              <a:t>		</a:t>
            </a:r>
            <a:endParaRPr lang="hr-HR"/>
          </a:p>
          <a:p>
            <a:pPr lvl="2"/>
            <a:endParaRPr lang="en-GB" sz="1800"/>
          </a:p>
          <a:p>
            <a:r>
              <a:rPr lang="en-GB">
                <a:solidFill>
                  <a:srgbClr val="FF9900"/>
                </a:solidFill>
              </a:rPr>
              <a:t>« </a:t>
            </a:r>
            <a:r>
              <a:rPr lang="hr-HR">
                <a:solidFill>
                  <a:srgbClr val="FF9900"/>
                </a:solidFill>
              </a:rPr>
              <a:t>Cijena je previsoka u odnosu na latex</a:t>
            </a:r>
            <a:r>
              <a:rPr lang="en-GB">
                <a:solidFill>
                  <a:srgbClr val="FF9900"/>
                </a:solidFill>
              </a:rPr>
              <a:t> »</a:t>
            </a:r>
          </a:p>
          <a:p>
            <a:pPr lvl="2"/>
            <a:r>
              <a:rPr lang="hr-HR" sz="1800"/>
              <a:t>Jednak komfor</a:t>
            </a:r>
            <a:r>
              <a:rPr lang="en-GB" sz="1800"/>
              <a:t>, </a:t>
            </a:r>
            <a:r>
              <a:rPr lang="hr-HR" sz="1800"/>
              <a:t>osjetilnost</a:t>
            </a:r>
            <a:r>
              <a:rPr lang="en-GB" sz="1800"/>
              <a:t>, </a:t>
            </a:r>
            <a:r>
              <a:rPr lang="hr-HR" sz="1800"/>
              <a:t>sigurnost hvata</a:t>
            </a:r>
            <a:r>
              <a:rPr lang="en-GB" sz="1800"/>
              <a:t> </a:t>
            </a:r>
            <a:r>
              <a:rPr lang="hr-HR" sz="1800"/>
              <a:t>kao i kod</a:t>
            </a:r>
            <a:r>
              <a:rPr lang="en-GB" sz="1800"/>
              <a:t> latex</a:t>
            </a:r>
            <a:r>
              <a:rPr lang="hr-HR" sz="1800"/>
              <a:t>-a</a:t>
            </a:r>
            <a:endParaRPr lang="en-GB" sz="1800"/>
          </a:p>
          <a:p>
            <a:pPr lvl="2"/>
            <a:r>
              <a:rPr lang="hr-HR" sz="1800"/>
              <a:t>Bolji otpor na kemikalije</a:t>
            </a:r>
            <a:endParaRPr lang="en-GB" sz="1800"/>
          </a:p>
          <a:p>
            <a:pPr lvl="2"/>
            <a:r>
              <a:rPr lang="hr-HR" sz="1800"/>
              <a:t>Smanjena briga o alergijama</a:t>
            </a:r>
            <a:r>
              <a:rPr lang="en-GB" sz="1800"/>
              <a:t> / ROI</a:t>
            </a:r>
          </a:p>
          <a:p>
            <a:pPr lvl="2">
              <a:buFontTx/>
              <a:buNone/>
            </a:pPr>
            <a:endParaRPr lang="en-GB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6629400" cy="1143000"/>
          </a:xfrm>
        </p:spPr>
        <p:txBody>
          <a:bodyPr/>
          <a:lstStyle/>
          <a:p>
            <a:r>
              <a:rPr lang="hr-HR" sz="3600"/>
              <a:t>Zaključak</a:t>
            </a:r>
            <a:r>
              <a:rPr lang="en-GB" sz="3600"/>
              <a:t/>
            </a:r>
            <a:br>
              <a:rPr lang="en-GB" sz="3600"/>
            </a:br>
            <a:r>
              <a:rPr lang="en-GB" sz="3600"/>
              <a:t>DermaShield</a:t>
            </a:r>
            <a:r>
              <a:rPr lang="en-GB" sz="3600" baseline="30000"/>
              <a:t>TM</a:t>
            </a:r>
            <a:r>
              <a:rPr lang="en-GB" sz="3600"/>
              <a:t> </a:t>
            </a:r>
            <a:r>
              <a:rPr lang="hr-HR" sz="3600"/>
              <a:t>– generalije</a:t>
            </a:r>
            <a:endParaRPr lang="en-GB" sz="36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sz="2400" b="1">
                <a:solidFill>
                  <a:srgbClr val="FF9900"/>
                </a:solidFill>
              </a:rPr>
              <a:t>Informacija o proizvodu</a:t>
            </a:r>
            <a:endParaRPr lang="en-GB" sz="2400" b="1">
              <a:solidFill>
                <a:srgbClr val="FF9900"/>
              </a:solidFill>
            </a:endParaRPr>
          </a:p>
          <a:p>
            <a:pPr lvl="2">
              <a:lnSpc>
                <a:spcPct val="90000"/>
              </a:lnSpc>
            </a:pPr>
            <a:r>
              <a:rPr lang="hr-HR" sz="1800"/>
              <a:t>Specifična sterilna rukavica bez pudera, napravljena od Neoprena.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GB" sz="1800"/>
          </a:p>
          <a:p>
            <a:pPr>
              <a:lnSpc>
                <a:spcPct val="90000"/>
              </a:lnSpc>
            </a:pPr>
            <a:r>
              <a:rPr lang="hr-HR" sz="2400" b="1">
                <a:solidFill>
                  <a:srgbClr val="FF9900"/>
                </a:solidFill>
              </a:rPr>
              <a:t>Glavne prednosti</a:t>
            </a:r>
            <a:endParaRPr lang="en-GB" sz="2400" b="1">
              <a:solidFill>
                <a:srgbClr val="FF9900"/>
              </a:solidFill>
            </a:endParaRPr>
          </a:p>
          <a:p>
            <a:pPr lvl="2">
              <a:lnSpc>
                <a:spcPct val="90000"/>
              </a:lnSpc>
            </a:pPr>
            <a:r>
              <a:rPr lang="hr-HR" sz="1800"/>
              <a:t>Bez kemijskih akceleratora i proteina latex-a, idealno za zaštitu radnika sa</a:t>
            </a:r>
            <a:r>
              <a:rPr lang="en-GB" sz="1800"/>
              <a:t> </a:t>
            </a:r>
            <a:r>
              <a:rPr lang="hr-HR" sz="1800"/>
              <a:t>alergijama </a:t>
            </a:r>
            <a:r>
              <a:rPr lang="en-GB" sz="1800"/>
              <a:t>t</a:t>
            </a:r>
            <a:r>
              <a:rPr lang="hr-HR" sz="1800"/>
              <a:t>ip</a:t>
            </a:r>
            <a:r>
              <a:rPr lang="en-GB" sz="1800"/>
              <a:t> I </a:t>
            </a:r>
            <a:r>
              <a:rPr lang="hr-HR" sz="1800"/>
              <a:t>i</a:t>
            </a:r>
            <a:r>
              <a:rPr lang="en-GB" sz="1800"/>
              <a:t> IV</a:t>
            </a:r>
            <a:r>
              <a:rPr lang="hr-HR" sz="1800"/>
              <a:t>.</a:t>
            </a:r>
          </a:p>
          <a:p>
            <a:pPr lvl="2">
              <a:lnSpc>
                <a:spcPct val="90000"/>
              </a:lnSpc>
            </a:pPr>
            <a:r>
              <a:rPr lang="hr-HR" sz="1800"/>
              <a:t>Jedinstvena formulacija koja rezultira sa mnogo mekšom rukavicom sa poboljšanom kvalitetom nošenja i osjetilnošću u predjelu prsta.</a:t>
            </a:r>
            <a:endParaRPr lang="en-GB" sz="1800"/>
          </a:p>
          <a:p>
            <a:pPr lvl="1">
              <a:lnSpc>
                <a:spcPct val="90000"/>
              </a:lnSpc>
            </a:pPr>
            <a:endParaRPr lang="en-GB" sz="2000"/>
          </a:p>
          <a:p>
            <a:pPr>
              <a:lnSpc>
                <a:spcPct val="90000"/>
              </a:lnSpc>
            </a:pPr>
            <a:r>
              <a:rPr lang="hr-HR" sz="2400" b="1">
                <a:solidFill>
                  <a:srgbClr val="FF9900"/>
                </a:solidFill>
              </a:rPr>
              <a:t>Prodajni tržišni segmenti </a:t>
            </a:r>
            <a:endParaRPr lang="en-GB" sz="2400" b="1">
              <a:solidFill>
                <a:srgbClr val="FF9900"/>
              </a:solidFill>
            </a:endParaRPr>
          </a:p>
          <a:p>
            <a:pPr lvl="2">
              <a:lnSpc>
                <a:spcPct val="90000"/>
              </a:lnSpc>
            </a:pPr>
            <a:r>
              <a:rPr lang="hr-HR" sz="1800"/>
              <a:t>Farmaceutika, biotehnologija</a:t>
            </a:r>
            <a:r>
              <a:rPr lang="en-GB" sz="1800"/>
              <a:t> </a:t>
            </a:r>
            <a:r>
              <a:rPr lang="hr-HR" sz="1800"/>
              <a:t>i proizvodna industrija za medicinske naprave.</a:t>
            </a:r>
            <a:endParaRPr lang="en-GB" sz="1800"/>
          </a:p>
          <a:p>
            <a:pPr>
              <a:lnSpc>
                <a:spcPct val="90000"/>
              </a:lnSpc>
              <a:buFontTx/>
              <a:buNone/>
            </a:pPr>
            <a:endParaRPr lang="en-GB" sz="2400"/>
          </a:p>
        </p:txBody>
      </p:sp>
      <p:pic>
        <p:nvPicPr>
          <p:cNvPr id="90118" name="Picture 6" descr="C:\My Documents\Projects\73-701 DermaShield\DermaShieldThum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44600" cy="12446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990600" y="2514600"/>
            <a:ext cx="76962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GB" sz="2800">
                <a:solidFill>
                  <a:schemeClr val="bg1"/>
                </a:solidFill>
              </a:rPr>
              <a:t>Pre</a:t>
            </a:r>
            <a:r>
              <a:rPr lang="hr-HR" sz="2800">
                <a:solidFill>
                  <a:schemeClr val="bg1"/>
                </a:solidFill>
              </a:rPr>
              <a:t>zentacija</a:t>
            </a:r>
            <a:endParaRPr lang="en-GB" sz="280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hr-HR" sz="2800">
                <a:solidFill>
                  <a:schemeClr val="bg1"/>
                </a:solidFill>
              </a:rPr>
              <a:t>Dodatni detalji</a:t>
            </a:r>
            <a:r>
              <a:rPr lang="en-GB" sz="2800">
                <a:solidFill>
                  <a:schemeClr val="bg1"/>
                </a:solidFill>
              </a:rPr>
              <a:t> </a:t>
            </a:r>
            <a:endParaRPr lang="hr-HR" sz="280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r>
              <a:rPr lang="hr-HR" sz="2800">
                <a:solidFill>
                  <a:schemeClr val="bg1"/>
                </a:solidFill>
              </a:rPr>
              <a:t>    - alergičnost</a:t>
            </a:r>
            <a:r>
              <a:rPr lang="en-GB" sz="2800">
                <a:solidFill>
                  <a:schemeClr val="bg1"/>
                </a:solidFill>
              </a:rPr>
              <a:t> </a:t>
            </a:r>
            <a:endParaRPr lang="hr-HR" sz="280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r>
              <a:rPr lang="hr-HR" sz="2800">
                <a:solidFill>
                  <a:schemeClr val="bg1"/>
                </a:solidFill>
              </a:rPr>
              <a:t>    - </a:t>
            </a:r>
            <a:r>
              <a:rPr lang="en-GB" sz="2800">
                <a:solidFill>
                  <a:schemeClr val="bg1"/>
                </a:solidFill>
              </a:rPr>
              <a:t>benchmarking</a:t>
            </a:r>
            <a:r>
              <a:rPr lang="hr-HR" sz="2800">
                <a:solidFill>
                  <a:schemeClr val="bg1"/>
                </a:solidFill>
              </a:rPr>
              <a:t> – uspoređivanje rada sa najboljima u branši</a:t>
            </a:r>
            <a:endParaRPr lang="en-GB" sz="2800">
              <a:solidFill>
                <a:schemeClr val="bg1"/>
              </a:solidFill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304800" y="1371600"/>
            <a:ext cx="6629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sz="3600">
                <a:solidFill>
                  <a:srgbClr val="FFFF00"/>
                </a:solidFill>
              </a:rPr>
              <a:t>3. </a:t>
            </a:r>
            <a:r>
              <a:rPr lang="hr-HR" sz="3600">
                <a:solidFill>
                  <a:srgbClr val="FFFF00"/>
                </a:solidFill>
              </a:rPr>
              <a:t>Prodajni komplet – upoznavanje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5448300" y="304800"/>
            <a:ext cx="1873250" cy="125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DermaShield</a:t>
            </a:r>
            <a:r>
              <a:rPr lang="en-GB" sz="2000" b="1" baseline="30000">
                <a:solidFill>
                  <a:schemeClr val="bg1"/>
                </a:solidFill>
              </a:rPr>
              <a:t>TM</a:t>
            </a:r>
          </a:p>
          <a:p>
            <a:pPr algn="ctr"/>
            <a:endParaRPr lang="en-GB" sz="2000" b="1" baseline="30000">
              <a:solidFill>
                <a:schemeClr val="bg1"/>
              </a:solidFill>
            </a:endParaRP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Specifična sterilna </a:t>
            </a: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sintetička rukavica</a:t>
            </a:r>
            <a:endParaRPr lang="en-GB" sz="1600" b="1">
              <a:solidFill>
                <a:schemeClr val="bg1"/>
              </a:solidFill>
            </a:endParaRPr>
          </a:p>
          <a:p>
            <a:pPr algn="ctr"/>
            <a:endParaRPr lang="en-GB" sz="1600" b="1" baseline="30000">
              <a:solidFill>
                <a:schemeClr val="bg1"/>
              </a:solidFill>
            </a:endParaRPr>
          </a:p>
        </p:txBody>
      </p:sp>
      <p:pic>
        <p:nvPicPr>
          <p:cNvPr id="75785" name="Picture 9" descr="C:\My Documents\Projects\73-701 DermaShield\DermaShieldThumb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44600" cy="12446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hr-HR" sz="3600"/>
              <a:t>Prezentacija prodajnog kompleta</a:t>
            </a:r>
            <a:endParaRPr lang="en-GB" sz="3600"/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7696200" cy="4876800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hr-HR" sz="2800" u="sng"/>
              <a:t>Dodatna literatura</a:t>
            </a:r>
            <a:endParaRPr lang="en-GB" sz="2800" u="sng"/>
          </a:p>
          <a:p>
            <a:pPr marL="0" indent="0">
              <a:spcBef>
                <a:spcPct val="0"/>
              </a:spcBef>
              <a:buFontTx/>
              <a:buChar char="-"/>
            </a:pPr>
            <a:endParaRPr lang="en-GB" sz="2400"/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hr-HR" sz="1800"/>
              <a:t>Sastoji se od</a:t>
            </a:r>
            <a:r>
              <a:rPr lang="en-GB" sz="1800"/>
              <a:t>: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2000"/>
              <a:t> </a:t>
            </a:r>
            <a:r>
              <a:rPr lang="hr-HR" sz="1800"/>
              <a:t>Prodajne liste</a:t>
            </a:r>
            <a:endParaRPr lang="en-GB" sz="14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</a:t>
            </a:r>
            <a:r>
              <a:rPr lang="hr-HR" sz="1800"/>
              <a:t> Liste tehničkih podataka</a:t>
            </a:r>
            <a:endParaRPr lang="en-GB" sz="18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EC d</a:t>
            </a:r>
            <a:r>
              <a:rPr lang="hr-HR" sz="1800"/>
              <a:t>eklaracija</a:t>
            </a:r>
            <a:r>
              <a:rPr lang="en-GB" sz="1800"/>
              <a:t> </a:t>
            </a:r>
            <a:r>
              <a:rPr lang="hr-HR" sz="1800"/>
              <a:t>o</a:t>
            </a:r>
            <a:r>
              <a:rPr lang="en-GB" sz="1800"/>
              <a:t> PC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</a:t>
            </a:r>
            <a:r>
              <a:rPr lang="hr-HR" sz="1800"/>
              <a:t>Lista podataka o materijalnoj sigurnosti</a:t>
            </a:r>
            <a:endParaRPr lang="en-GB" sz="18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</a:t>
            </a:r>
            <a:r>
              <a:rPr lang="hr-HR" sz="1800"/>
              <a:t>Rezultati testa na probijanje</a:t>
            </a:r>
            <a:endParaRPr lang="en-GB" sz="18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</a:t>
            </a:r>
            <a:r>
              <a:rPr lang="hr-HR" sz="1800"/>
              <a:t>Rezultati testa na iritaciju i nadraženost</a:t>
            </a:r>
            <a:endParaRPr lang="en-GB" sz="18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</a:t>
            </a:r>
            <a:r>
              <a:rPr lang="hr-HR" sz="1800"/>
              <a:t>Objašnjenje</a:t>
            </a:r>
            <a:r>
              <a:rPr lang="en-GB" sz="1800"/>
              <a:t> </a:t>
            </a:r>
            <a:r>
              <a:rPr lang="hr-HR" sz="1800"/>
              <a:t>alergija</a:t>
            </a:r>
            <a:r>
              <a:rPr lang="en-GB" sz="1800"/>
              <a:t> T</a:t>
            </a:r>
            <a:r>
              <a:rPr lang="hr-HR" sz="1800"/>
              <a:t>i</a:t>
            </a:r>
            <a:r>
              <a:rPr lang="en-GB" sz="1800"/>
              <a:t>p I </a:t>
            </a:r>
            <a:r>
              <a:rPr lang="hr-HR" sz="1800"/>
              <a:t>i</a:t>
            </a:r>
            <a:r>
              <a:rPr lang="en-GB" sz="1800"/>
              <a:t> IV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r-HR" sz="1800"/>
              <a:t>  Cjenik</a:t>
            </a:r>
            <a:endParaRPr lang="en-GB" sz="18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</a:t>
            </a:r>
            <a:r>
              <a:rPr lang="hr-HR" sz="1800"/>
              <a:t>Uzorci</a:t>
            </a:r>
            <a:endParaRPr lang="en-GB" sz="180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1800"/>
              <a:t>  </a:t>
            </a:r>
            <a:r>
              <a:rPr lang="hr-HR" sz="1800"/>
              <a:t>Usporedna tabela</a:t>
            </a:r>
            <a:r>
              <a:rPr lang="en-GB" sz="1800"/>
              <a:t> Neoprene/Latex/Nitrile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1066800"/>
          </a:xfrm>
        </p:spPr>
        <p:txBody>
          <a:bodyPr/>
          <a:lstStyle/>
          <a:p>
            <a:r>
              <a:rPr lang="hr-HR" sz="3600"/>
              <a:t>Objašnjenje nekih od alata</a:t>
            </a:r>
            <a:r>
              <a:rPr lang="en-GB" sz="3600"/>
              <a:t> </a:t>
            </a:r>
            <a:br>
              <a:rPr lang="en-GB" sz="3600"/>
            </a:br>
            <a:r>
              <a:rPr lang="hr-HR" sz="3600"/>
              <a:t>od kojih se sastoji prodajni komplet</a:t>
            </a:r>
            <a:endParaRPr lang="en-GB" sz="36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0772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sz="2400"/>
          </a:p>
          <a:p>
            <a:pPr>
              <a:lnSpc>
                <a:spcPct val="90000"/>
              </a:lnSpc>
            </a:pPr>
            <a:r>
              <a:rPr lang="hr-HR" sz="2400" u="sng"/>
              <a:t>Certifikat analize kemijskih ostataka</a:t>
            </a:r>
            <a:endParaRPr lang="en-GB" sz="2400" u="sng"/>
          </a:p>
          <a:p>
            <a:pPr lvl="1">
              <a:lnSpc>
                <a:spcPct val="90000"/>
              </a:lnSpc>
            </a:pPr>
            <a:r>
              <a:rPr lang="en-GB" sz="1800"/>
              <a:t>Mala</a:t>
            </a:r>
            <a:r>
              <a:rPr lang="hr-HR" sz="1800"/>
              <a:t>zijski institut gume</a:t>
            </a:r>
            <a:r>
              <a:rPr lang="en-GB" sz="1800"/>
              <a:t> </a:t>
            </a:r>
            <a:r>
              <a:rPr lang="en-GB" sz="1800" i="1" u="sng"/>
              <a:t>(</a:t>
            </a:r>
            <a:r>
              <a:rPr lang="hr-HR" sz="1800" i="1" u="sng"/>
              <a:t>rujan</a:t>
            </a:r>
            <a:r>
              <a:rPr lang="en-GB" sz="1800" i="1" u="sng"/>
              <a:t> 2001)</a:t>
            </a:r>
          </a:p>
          <a:p>
            <a:pPr lvl="1">
              <a:lnSpc>
                <a:spcPct val="90000"/>
              </a:lnSpc>
            </a:pPr>
            <a:r>
              <a:rPr lang="hr-HR" sz="1800"/>
              <a:t>Cilj</a:t>
            </a:r>
            <a:endParaRPr lang="en-GB" sz="1800"/>
          </a:p>
          <a:p>
            <a:pPr lvl="2">
              <a:lnSpc>
                <a:spcPct val="90000"/>
              </a:lnSpc>
            </a:pPr>
            <a:r>
              <a:rPr lang="hr-HR" sz="1600"/>
              <a:t>Analiza preostalih kemijskih ostataka</a:t>
            </a:r>
            <a:endParaRPr lang="en-GB" sz="1600"/>
          </a:p>
          <a:p>
            <a:pPr lvl="1">
              <a:lnSpc>
                <a:spcPct val="90000"/>
              </a:lnSpc>
            </a:pPr>
            <a:r>
              <a:rPr lang="en-GB" sz="1800"/>
              <a:t>R</a:t>
            </a:r>
            <a:r>
              <a:rPr lang="hr-HR" sz="1800"/>
              <a:t>ezultati</a:t>
            </a:r>
            <a:r>
              <a:rPr lang="en-GB" sz="1800"/>
              <a:t> : </a:t>
            </a:r>
            <a:r>
              <a:rPr lang="hr-HR" sz="2000" b="1">
                <a:solidFill>
                  <a:srgbClr val="FF9900"/>
                </a:solidFill>
              </a:rPr>
              <a:t>jedino se</a:t>
            </a:r>
            <a:r>
              <a:rPr lang="en-GB" sz="2000" b="1">
                <a:solidFill>
                  <a:srgbClr val="FF9900"/>
                </a:solidFill>
              </a:rPr>
              <a:t> anti-o</a:t>
            </a:r>
            <a:r>
              <a:rPr lang="hr-HR" sz="2000" b="1">
                <a:solidFill>
                  <a:srgbClr val="FF9900"/>
                </a:solidFill>
              </a:rPr>
              <a:t>ks</a:t>
            </a:r>
            <a:r>
              <a:rPr lang="en-GB" sz="2000" b="1">
                <a:solidFill>
                  <a:srgbClr val="FF9900"/>
                </a:solidFill>
              </a:rPr>
              <a:t>idant </a:t>
            </a:r>
            <a:r>
              <a:rPr lang="hr-HR" sz="2000" b="1">
                <a:solidFill>
                  <a:srgbClr val="FF9900"/>
                </a:solidFill>
              </a:rPr>
              <a:t>pojavljuje kao kemijski ostatak.</a:t>
            </a:r>
            <a:endParaRPr lang="en-GB" sz="2000"/>
          </a:p>
          <a:p>
            <a:pPr lvl="2">
              <a:lnSpc>
                <a:spcPct val="90000"/>
              </a:lnSpc>
            </a:pPr>
            <a:endParaRPr lang="en-GB" sz="1800" u="sng"/>
          </a:p>
          <a:p>
            <a:pPr>
              <a:lnSpc>
                <a:spcPct val="90000"/>
              </a:lnSpc>
            </a:pPr>
            <a:r>
              <a:rPr lang="hr-HR" sz="2400" u="sng"/>
              <a:t>Osnovni test iritacije kože na zecu.</a:t>
            </a:r>
            <a:r>
              <a:rPr lang="en-GB" sz="2400" u="sng"/>
              <a:t> </a:t>
            </a:r>
          </a:p>
          <a:p>
            <a:pPr lvl="1">
              <a:lnSpc>
                <a:spcPct val="90000"/>
              </a:lnSpc>
            </a:pPr>
            <a:r>
              <a:rPr lang="en-GB" sz="1800"/>
              <a:t>NAMSA, SA</a:t>
            </a:r>
            <a:r>
              <a:rPr lang="hr-HR" sz="1800"/>
              <a:t>D</a:t>
            </a:r>
            <a:r>
              <a:rPr lang="en-GB" sz="1800"/>
              <a:t>, </a:t>
            </a:r>
            <a:r>
              <a:rPr lang="hr-HR" sz="1800"/>
              <a:t>ožujak</a:t>
            </a:r>
            <a:r>
              <a:rPr lang="en-GB" sz="1800"/>
              <a:t> 2002.</a:t>
            </a:r>
          </a:p>
          <a:p>
            <a:pPr lvl="1">
              <a:lnSpc>
                <a:spcPct val="90000"/>
              </a:lnSpc>
            </a:pPr>
            <a:r>
              <a:rPr lang="en-GB" sz="1800"/>
              <a:t>Proto</a:t>
            </a:r>
            <a:r>
              <a:rPr lang="hr-HR" sz="1800"/>
              <a:t>k</a:t>
            </a:r>
            <a:r>
              <a:rPr lang="en-GB" sz="1800"/>
              <a:t>ol :</a:t>
            </a:r>
          </a:p>
          <a:p>
            <a:pPr lvl="2">
              <a:lnSpc>
                <a:spcPct val="90000"/>
              </a:lnSpc>
            </a:pPr>
            <a:r>
              <a:rPr lang="hr-HR" sz="1600"/>
              <a:t>uzorak rukavice se primjenjivao na 6 jedinki</a:t>
            </a:r>
            <a:r>
              <a:rPr lang="en-GB" sz="1600"/>
              <a:t> </a:t>
            </a:r>
            <a:endParaRPr lang="hr-HR" sz="1600"/>
          </a:p>
          <a:p>
            <a:pPr lvl="2">
              <a:lnSpc>
                <a:spcPct val="90000"/>
              </a:lnSpc>
            </a:pPr>
            <a:r>
              <a:rPr lang="hr-HR" sz="1600"/>
              <a:t>isti uzorak se držao tokom</a:t>
            </a:r>
            <a:r>
              <a:rPr lang="en-GB" sz="1600"/>
              <a:t> 24 s</a:t>
            </a:r>
            <a:r>
              <a:rPr lang="hr-HR" sz="1600"/>
              <a:t>ata</a:t>
            </a:r>
            <a:endParaRPr lang="en-GB" sz="1600"/>
          </a:p>
          <a:p>
            <a:pPr lvl="2">
              <a:lnSpc>
                <a:spcPct val="90000"/>
              </a:lnSpc>
            </a:pPr>
            <a:r>
              <a:rPr lang="hr-HR" sz="1600"/>
              <a:t>reakcije kože su promatrane nakon</a:t>
            </a:r>
            <a:r>
              <a:rPr lang="en-GB" sz="1600"/>
              <a:t> 24 </a:t>
            </a:r>
            <a:r>
              <a:rPr lang="hr-HR" sz="1600"/>
              <a:t>i </a:t>
            </a:r>
            <a:r>
              <a:rPr lang="en-GB" sz="1600"/>
              <a:t>72 s</a:t>
            </a:r>
            <a:r>
              <a:rPr lang="hr-HR" sz="1600"/>
              <a:t>ata</a:t>
            </a:r>
            <a:r>
              <a:rPr lang="en-GB" sz="1800"/>
              <a:t>.</a:t>
            </a:r>
          </a:p>
          <a:p>
            <a:pPr lvl="1">
              <a:lnSpc>
                <a:spcPct val="90000"/>
              </a:lnSpc>
            </a:pPr>
            <a:r>
              <a:rPr lang="en-GB" sz="1800"/>
              <a:t>Re</a:t>
            </a:r>
            <a:r>
              <a:rPr lang="hr-HR" sz="1800"/>
              <a:t>z</a:t>
            </a:r>
            <a:r>
              <a:rPr lang="en-GB" sz="1800"/>
              <a:t>ult</a:t>
            </a:r>
            <a:r>
              <a:rPr lang="hr-HR" sz="1800"/>
              <a:t>at</a:t>
            </a:r>
            <a:r>
              <a:rPr lang="en-GB" sz="1800"/>
              <a:t> </a:t>
            </a:r>
            <a:r>
              <a:rPr lang="en-GB" sz="2000"/>
              <a:t>:</a:t>
            </a:r>
            <a:r>
              <a:rPr lang="en-GB" sz="2000" b="1">
                <a:solidFill>
                  <a:srgbClr val="00CCFF"/>
                </a:solidFill>
              </a:rPr>
              <a:t> </a:t>
            </a:r>
            <a:r>
              <a:rPr lang="en-GB" sz="2000" b="1">
                <a:solidFill>
                  <a:srgbClr val="FF9900"/>
                </a:solidFill>
              </a:rPr>
              <a:t>DermaShield</a:t>
            </a:r>
            <a:r>
              <a:rPr lang="en-GB" sz="2000" b="1" baseline="30000">
                <a:solidFill>
                  <a:srgbClr val="FF9900"/>
                </a:solidFill>
              </a:rPr>
              <a:t>TM</a:t>
            </a:r>
            <a:r>
              <a:rPr lang="en-GB" sz="2000" b="1">
                <a:solidFill>
                  <a:srgbClr val="FF9900"/>
                </a:solidFill>
              </a:rPr>
              <a:t> </a:t>
            </a:r>
            <a:r>
              <a:rPr lang="hr-HR" sz="2000" b="1">
                <a:solidFill>
                  <a:srgbClr val="FF9900"/>
                </a:solidFill>
              </a:rPr>
              <a:t>se smatra rukavicom koja ne iritira.</a:t>
            </a:r>
            <a:r>
              <a:rPr lang="en-GB" sz="2000" i="1">
                <a:solidFill>
                  <a:srgbClr val="339933"/>
                </a:solidFill>
              </a:rPr>
              <a:t>.</a:t>
            </a:r>
            <a:endParaRPr lang="en-GB" sz="2000"/>
          </a:p>
        </p:txBody>
      </p:sp>
    </p:spTree>
  </p:cSld>
  <p:clrMapOvr>
    <a:masterClrMapping/>
  </p:clrMapOvr>
  <p:transition spd="med"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772400" cy="3733800"/>
          </a:xfrm>
        </p:spPr>
        <p:txBody>
          <a:bodyPr/>
          <a:lstStyle/>
          <a:p>
            <a:r>
              <a:rPr lang="hr-HR" sz="2400" u="sng"/>
              <a:t>Studija nadraženosti na zamorcu</a:t>
            </a:r>
            <a:endParaRPr lang="en-GB" sz="2400" u="sng"/>
          </a:p>
          <a:p>
            <a:pPr lvl="1"/>
            <a:r>
              <a:rPr lang="en-GB" sz="2000"/>
              <a:t> </a:t>
            </a:r>
            <a:r>
              <a:rPr lang="en-GB" sz="2000" i="1"/>
              <a:t>NAMSA </a:t>
            </a:r>
            <a:r>
              <a:rPr lang="hr-HR" sz="2000" i="1"/>
              <a:t>laboratorij</a:t>
            </a:r>
            <a:r>
              <a:rPr lang="en-GB" sz="2000" i="1"/>
              <a:t>, SA</a:t>
            </a:r>
            <a:r>
              <a:rPr lang="hr-HR" sz="2000" i="1"/>
              <a:t>D</a:t>
            </a:r>
            <a:r>
              <a:rPr lang="en-GB" sz="2000" i="1"/>
              <a:t>, </a:t>
            </a:r>
            <a:r>
              <a:rPr lang="hr-HR" sz="2000" i="1"/>
              <a:t>ožujak</a:t>
            </a:r>
            <a:r>
              <a:rPr lang="en-GB" sz="2000" i="1"/>
              <a:t> 2002.</a:t>
            </a:r>
          </a:p>
          <a:p>
            <a:pPr lvl="1"/>
            <a:r>
              <a:rPr lang="hr-HR" sz="2000"/>
              <a:t>cilj</a:t>
            </a:r>
            <a:r>
              <a:rPr lang="en-GB" sz="2000"/>
              <a:t> : </a:t>
            </a:r>
            <a:r>
              <a:rPr lang="hr-HR" sz="2000"/>
              <a:t>procjena bilo kakve odgođene reakcije kože povezano uz samu rukavicu.</a:t>
            </a:r>
            <a:endParaRPr lang="en-GB" sz="2000"/>
          </a:p>
          <a:p>
            <a:pPr lvl="1"/>
            <a:r>
              <a:rPr lang="en-GB" sz="1800"/>
              <a:t>Re</a:t>
            </a:r>
            <a:r>
              <a:rPr lang="hr-HR" sz="1800"/>
              <a:t>z</a:t>
            </a:r>
            <a:r>
              <a:rPr lang="en-GB" sz="1800"/>
              <a:t>ult</a:t>
            </a:r>
            <a:r>
              <a:rPr lang="hr-HR" sz="1800"/>
              <a:t>at</a:t>
            </a:r>
            <a:r>
              <a:rPr lang="en-GB" sz="2000">
                <a:solidFill>
                  <a:srgbClr val="FF9900"/>
                </a:solidFill>
              </a:rPr>
              <a:t> : </a:t>
            </a:r>
            <a:r>
              <a:rPr lang="en-GB" sz="2000" b="1">
                <a:solidFill>
                  <a:srgbClr val="FF9900"/>
                </a:solidFill>
              </a:rPr>
              <a:t>DermaShield</a:t>
            </a:r>
            <a:r>
              <a:rPr lang="en-GB" sz="2000" b="1" baseline="30000">
                <a:solidFill>
                  <a:srgbClr val="FF9900"/>
                </a:solidFill>
              </a:rPr>
              <a:t>TM</a:t>
            </a:r>
            <a:r>
              <a:rPr lang="en-GB" sz="2000" b="1">
                <a:solidFill>
                  <a:srgbClr val="FF9900"/>
                </a:solidFill>
              </a:rPr>
              <a:t> </a:t>
            </a:r>
            <a:r>
              <a:rPr lang="hr-HR" sz="2000" b="1">
                <a:solidFill>
                  <a:srgbClr val="FF9900"/>
                </a:solidFill>
              </a:rPr>
              <a:t>nije izazvao nikakvu alergiju.</a:t>
            </a:r>
            <a:endParaRPr lang="en-GB" sz="2000" b="1">
              <a:solidFill>
                <a:srgbClr val="FF9900"/>
              </a:solidFill>
            </a:endParaRPr>
          </a:p>
          <a:p>
            <a:pPr lvl="1"/>
            <a:endParaRPr lang="en-GB" sz="2000" b="1">
              <a:solidFill>
                <a:srgbClr val="FF9900"/>
              </a:solidFill>
            </a:endParaRPr>
          </a:p>
          <a:p>
            <a:pPr lvl="1"/>
            <a:endParaRPr lang="en-GB" sz="20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839200" cy="838200"/>
          </a:xfrm>
          <a:noFill/>
          <a:ln/>
        </p:spPr>
        <p:txBody>
          <a:bodyPr/>
          <a:lstStyle/>
          <a:p>
            <a:r>
              <a:rPr lang="hr-HR" sz="3600"/>
              <a:t>Objašnjenje nekih od alata</a:t>
            </a:r>
            <a:r>
              <a:rPr lang="en-GB" sz="3600"/>
              <a:t> </a:t>
            </a:r>
            <a:br>
              <a:rPr lang="en-GB" sz="3600"/>
            </a:br>
            <a:r>
              <a:rPr lang="hr-HR" sz="3600"/>
              <a:t>od kojih se sastoji prodajni komplet</a:t>
            </a:r>
            <a:endParaRPr lang="en-GB" sz="3600"/>
          </a:p>
        </p:txBody>
      </p:sp>
    </p:spTree>
  </p:cSld>
  <p:clrMapOvr>
    <a:masterClrMapping/>
  </p:clrMapOvr>
  <p:transition spd="med"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533400"/>
          </a:xfrm>
        </p:spPr>
        <p:txBody>
          <a:bodyPr/>
          <a:lstStyle/>
          <a:p>
            <a:r>
              <a:rPr lang="hr-HR"/>
              <a:t>Formulacija proizvoda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sz="2000">
                <a:solidFill>
                  <a:srgbClr val="FF9900"/>
                </a:solidFill>
              </a:rPr>
              <a:t>Vulkanizirajući agens</a:t>
            </a:r>
            <a:r>
              <a:rPr lang="en-GB" sz="2000"/>
              <a:t> : </a:t>
            </a:r>
            <a:r>
              <a:rPr lang="hr-HR" sz="2000"/>
              <a:t>kemijski aditiv</a:t>
            </a:r>
            <a:r>
              <a:rPr lang="en-GB" sz="2000"/>
              <a:t> </a:t>
            </a:r>
            <a:r>
              <a:rPr lang="hr-HR" sz="2000"/>
              <a:t>koji dozvoljava molekulama da se međusobno povežu.</a:t>
            </a:r>
            <a:endParaRPr lang="en-GB" sz="2000"/>
          </a:p>
          <a:p>
            <a:pPr>
              <a:lnSpc>
                <a:spcPct val="90000"/>
              </a:lnSpc>
            </a:pPr>
            <a:r>
              <a:rPr lang="en-GB" sz="2000">
                <a:solidFill>
                  <a:srgbClr val="FF9900"/>
                </a:solidFill>
              </a:rPr>
              <a:t>A</a:t>
            </a:r>
            <a:r>
              <a:rPr lang="hr-HR" sz="2000">
                <a:solidFill>
                  <a:srgbClr val="FF9900"/>
                </a:solidFill>
              </a:rPr>
              <a:t>k</a:t>
            </a:r>
            <a:r>
              <a:rPr lang="en-GB" sz="2000">
                <a:solidFill>
                  <a:srgbClr val="FF9900"/>
                </a:solidFill>
              </a:rPr>
              <a:t>tivator</a:t>
            </a:r>
            <a:r>
              <a:rPr lang="en-GB" sz="2000"/>
              <a:t> : </a:t>
            </a:r>
            <a:r>
              <a:rPr lang="hr-HR" sz="2000"/>
              <a:t>aktivira povezivanje</a:t>
            </a:r>
            <a:r>
              <a:rPr lang="en-GB" sz="2000"/>
              <a:t> </a:t>
            </a:r>
            <a:r>
              <a:rPr lang="hr-HR" sz="2000"/>
              <a:t>molekula</a:t>
            </a:r>
            <a:r>
              <a:rPr lang="en-GB" sz="2000"/>
              <a:t>.</a:t>
            </a:r>
          </a:p>
          <a:p>
            <a:pPr>
              <a:lnSpc>
                <a:spcPct val="90000"/>
              </a:lnSpc>
            </a:pPr>
            <a:r>
              <a:rPr lang="en-GB" sz="2000">
                <a:solidFill>
                  <a:srgbClr val="FF9900"/>
                </a:solidFill>
              </a:rPr>
              <a:t>A</a:t>
            </a:r>
            <a:r>
              <a:rPr lang="hr-HR" sz="2000">
                <a:solidFill>
                  <a:srgbClr val="FF9900"/>
                </a:solidFill>
              </a:rPr>
              <a:t>kc</a:t>
            </a:r>
            <a:r>
              <a:rPr lang="en-GB" sz="2000">
                <a:solidFill>
                  <a:srgbClr val="FF9900"/>
                </a:solidFill>
              </a:rPr>
              <a:t>elerator</a:t>
            </a:r>
            <a:r>
              <a:rPr lang="hr-HR" sz="2000">
                <a:solidFill>
                  <a:srgbClr val="FF9900"/>
                </a:solidFill>
              </a:rPr>
              <a:t>i</a:t>
            </a:r>
            <a:r>
              <a:rPr lang="en-GB" sz="2000"/>
              <a:t> : </a:t>
            </a:r>
            <a:r>
              <a:rPr lang="hr-HR" sz="2000"/>
              <a:t>ubrzava proces vulkanizacije.</a:t>
            </a:r>
            <a:endParaRPr lang="en-GB" sz="2000"/>
          </a:p>
          <a:p>
            <a:pPr>
              <a:lnSpc>
                <a:spcPct val="90000"/>
              </a:lnSpc>
              <a:buFontTx/>
              <a:buNone/>
            </a:pPr>
            <a:endParaRPr lang="en-GB" sz="1200"/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b="1">
                <a:solidFill>
                  <a:srgbClr val="FFFF00"/>
                </a:solidFill>
              </a:rPr>
              <a:t>DermaShield</a:t>
            </a:r>
            <a:r>
              <a:rPr lang="en-GB" sz="2000" b="1" baseline="30000">
                <a:solidFill>
                  <a:srgbClr val="FFFF00"/>
                </a:solidFill>
              </a:rPr>
              <a:t>TM</a:t>
            </a:r>
            <a:r>
              <a:rPr lang="en-GB" sz="2000">
                <a:solidFill>
                  <a:srgbClr val="339933"/>
                </a:solidFill>
              </a:rPr>
              <a:t> :</a:t>
            </a:r>
          </a:p>
          <a:p>
            <a:pPr lvl="1">
              <a:lnSpc>
                <a:spcPct val="90000"/>
              </a:lnSpc>
            </a:pPr>
            <a:r>
              <a:rPr lang="en-GB" sz="1800" u="sng"/>
              <a:t>a</a:t>
            </a:r>
            <a:r>
              <a:rPr lang="hr-HR" sz="1800" u="sng"/>
              <a:t>kitvatori</a:t>
            </a:r>
            <a:r>
              <a:rPr lang="en-GB" sz="1800" u="sng"/>
              <a:t> </a:t>
            </a:r>
            <a:r>
              <a:rPr lang="hr-HR" sz="1800" u="sng"/>
              <a:t>i</a:t>
            </a:r>
            <a:r>
              <a:rPr lang="en-GB" sz="1800" u="sng"/>
              <a:t> vul</a:t>
            </a:r>
            <a:r>
              <a:rPr lang="hr-HR" sz="1800" u="sng"/>
              <a:t>k</a:t>
            </a:r>
            <a:r>
              <a:rPr lang="en-GB" sz="1800" u="sng"/>
              <a:t>ani</a:t>
            </a:r>
            <a:r>
              <a:rPr lang="hr-HR" sz="1800" u="sng"/>
              <a:t>z</a:t>
            </a:r>
            <a:r>
              <a:rPr lang="en-GB" sz="1800" u="sng"/>
              <a:t>i</a:t>
            </a:r>
            <a:r>
              <a:rPr lang="hr-HR" sz="1800" u="sng"/>
              <a:t>rajući</a:t>
            </a:r>
            <a:r>
              <a:rPr lang="en-GB" sz="1800"/>
              <a:t> agen</a:t>
            </a:r>
            <a:r>
              <a:rPr lang="hr-HR" sz="1800"/>
              <a:t>si</a:t>
            </a:r>
            <a:r>
              <a:rPr lang="en-GB" sz="1800"/>
              <a:t> </a:t>
            </a:r>
            <a:r>
              <a:rPr lang="hr-HR" sz="1800"/>
              <a:t>se još uvijek koriste u formulaciji</a:t>
            </a:r>
            <a:r>
              <a:rPr lang="en-GB" sz="1800"/>
              <a:t>.</a:t>
            </a:r>
          </a:p>
          <a:p>
            <a:pPr lvl="1">
              <a:lnSpc>
                <a:spcPct val="90000"/>
              </a:lnSpc>
            </a:pPr>
            <a:endParaRPr lang="en-GB" sz="1800" u="sng">
              <a:solidFill>
                <a:srgbClr val="339933"/>
              </a:solidFill>
            </a:endParaRPr>
          </a:p>
          <a:p>
            <a:pPr>
              <a:lnSpc>
                <a:spcPct val="90000"/>
              </a:lnSpc>
            </a:pPr>
            <a:r>
              <a:rPr lang="hr-HR" sz="2000">
                <a:solidFill>
                  <a:srgbClr val="FF9900"/>
                </a:solidFill>
              </a:rPr>
              <a:t>Proizvodni</a:t>
            </a:r>
            <a:r>
              <a:rPr lang="en-GB" sz="2000">
                <a:solidFill>
                  <a:srgbClr val="FF9900"/>
                </a:solidFill>
              </a:rPr>
              <a:t> proces:</a:t>
            </a:r>
          </a:p>
          <a:p>
            <a:pPr lvl="1">
              <a:lnSpc>
                <a:spcPct val="90000"/>
              </a:lnSpc>
            </a:pPr>
            <a:r>
              <a:rPr lang="en-GB" sz="1800"/>
              <a:t>vul</a:t>
            </a:r>
            <a:r>
              <a:rPr lang="hr-HR" sz="1800"/>
              <a:t>k</a:t>
            </a:r>
            <a:r>
              <a:rPr lang="en-GB" sz="1800"/>
              <a:t>ani</a:t>
            </a:r>
            <a:r>
              <a:rPr lang="hr-HR" sz="1800"/>
              <a:t>zirajući</a:t>
            </a:r>
            <a:r>
              <a:rPr lang="en-GB" sz="1800"/>
              <a:t> proces </a:t>
            </a:r>
            <a:r>
              <a:rPr lang="hr-HR" sz="1800"/>
              <a:t>duži i na višoj temperaturi</a:t>
            </a:r>
            <a:endParaRPr lang="en-GB" sz="1800"/>
          </a:p>
          <a:p>
            <a:pPr lvl="1">
              <a:lnSpc>
                <a:spcPct val="90000"/>
              </a:lnSpc>
            </a:pPr>
            <a:r>
              <a:rPr lang="hr-HR" sz="1800"/>
              <a:t>udio kloroprena</a:t>
            </a:r>
            <a:r>
              <a:rPr lang="en-GB" sz="1800"/>
              <a:t> </a:t>
            </a:r>
            <a:r>
              <a:rPr lang="hr-HR" sz="1800"/>
              <a:t>je viši u sirovom materijalu</a:t>
            </a:r>
            <a:r>
              <a:rPr lang="en-GB" sz="1800"/>
              <a:t> :</a:t>
            </a:r>
          </a:p>
          <a:p>
            <a:pPr lvl="2">
              <a:lnSpc>
                <a:spcPct val="90000"/>
              </a:lnSpc>
            </a:pPr>
            <a:r>
              <a:rPr lang="hr-HR" sz="1600"/>
              <a:t>mješavina</a:t>
            </a:r>
            <a:r>
              <a:rPr lang="en-GB" sz="1600"/>
              <a:t> 2 neopren</a:t>
            </a:r>
            <a:r>
              <a:rPr lang="hr-HR" sz="1600"/>
              <a:t>a</a:t>
            </a:r>
            <a:endParaRPr lang="en-GB" sz="1600"/>
          </a:p>
          <a:p>
            <a:pPr lvl="2">
              <a:lnSpc>
                <a:spcPct val="90000"/>
              </a:lnSpc>
            </a:pPr>
            <a:r>
              <a:rPr lang="hr-HR" sz="1600"/>
              <a:t>povećanje mekoće</a:t>
            </a:r>
            <a:r>
              <a:rPr lang="en-GB" sz="1600"/>
              <a:t> : </a:t>
            </a:r>
            <a:r>
              <a:rPr lang="hr-HR" sz="1600"/>
              <a:t>novi neoprene</a:t>
            </a:r>
            <a:r>
              <a:rPr lang="en-GB" sz="1600"/>
              <a:t> </a:t>
            </a:r>
            <a:r>
              <a:rPr lang="hr-HR" sz="1600"/>
              <a:t>sa manje</a:t>
            </a:r>
            <a:r>
              <a:rPr lang="en-GB" sz="1600"/>
              <a:t> </a:t>
            </a:r>
            <a:r>
              <a:rPr lang="hr-HR" sz="1600"/>
              <a:t>kristalizacije</a:t>
            </a:r>
            <a:endParaRPr lang="en-GB" sz="1600"/>
          </a:p>
          <a:p>
            <a:pPr>
              <a:lnSpc>
                <a:spcPct val="90000"/>
              </a:lnSpc>
            </a:pPr>
            <a:r>
              <a:rPr lang="hr-HR" sz="2000">
                <a:solidFill>
                  <a:srgbClr val="FF9900"/>
                </a:solidFill>
              </a:rPr>
              <a:t>Tabela tehničkih podataka</a:t>
            </a:r>
            <a:endParaRPr lang="en-GB" sz="2000">
              <a:solidFill>
                <a:srgbClr val="FF99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GB" sz="1800"/>
              <a:t>DermaShield</a:t>
            </a:r>
            <a:r>
              <a:rPr lang="en-GB" sz="1800" baseline="30000"/>
              <a:t>TM</a:t>
            </a:r>
            <a:r>
              <a:rPr lang="en-GB" sz="1800"/>
              <a:t> : </a:t>
            </a:r>
            <a:r>
              <a:rPr lang="hr-HR" sz="1800"/>
              <a:t>cink-oksid je korišten kao</a:t>
            </a:r>
            <a:r>
              <a:rPr lang="en-GB" sz="1800"/>
              <a:t> a</a:t>
            </a:r>
            <a:r>
              <a:rPr lang="hr-HR" sz="1800"/>
              <a:t>k</a:t>
            </a:r>
            <a:r>
              <a:rPr lang="en-GB" sz="1800"/>
              <a:t>tivator </a:t>
            </a:r>
            <a:r>
              <a:rPr lang="hr-HR" sz="1800"/>
              <a:t>i</a:t>
            </a:r>
            <a:r>
              <a:rPr lang="en-GB" sz="1800"/>
              <a:t> vul</a:t>
            </a:r>
            <a:r>
              <a:rPr lang="hr-HR" sz="1800"/>
              <a:t>k</a:t>
            </a:r>
            <a:r>
              <a:rPr lang="en-GB" sz="1800"/>
              <a:t>ani</a:t>
            </a:r>
            <a:r>
              <a:rPr lang="hr-HR" sz="1800"/>
              <a:t>z</a:t>
            </a:r>
            <a:r>
              <a:rPr lang="en-GB" sz="1800"/>
              <a:t>i</a:t>
            </a:r>
            <a:r>
              <a:rPr lang="hr-HR" sz="1800"/>
              <a:t>rajući</a:t>
            </a:r>
            <a:r>
              <a:rPr lang="en-GB" sz="1800"/>
              <a:t> agen</a:t>
            </a:r>
            <a:r>
              <a:rPr lang="hr-HR" sz="1800"/>
              <a:t>s</a:t>
            </a:r>
            <a:r>
              <a:rPr lang="en-GB" sz="1800"/>
              <a:t>.</a:t>
            </a:r>
          </a:p>
          <a:p>
            <a:pPr>
              <a:lnSpc>
                <a:spcPct val="90000"/>
              </a:lnSpc>
            </a:pPr>
            <a:endParaRPr lang="en-GB" sz="2000" u="sng"/>
          </a:p>
        </p:txBody>
      </p:sp>
    </p:spTree>
  </p:cSld>
  <p:clrMapOvr>
    <a:masterClrMapping/>
  </p:clrMapOvr>
  <p:transition spd="med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69" name="Rectangle 73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4191000" cy="1143000"/>
          </a:xfrm>
        </p:spPr>
        <p:txBody>
          <a:bodyPr/>
          <a:lstStyle/>
          <a:p>
            <a:r>
              <a:rPr lang="hr-HR" u="sng"/>
              <a:t>Plan treniranja</a:t>
            </a:r>
            <a:endParaRPr lang="en-GB" u="sng"/>
          </a:p>
        </p:txBody>
      </p:sp>
      <p:sp>
        <p:nvSpPr>
          <p:cNvPr id="55370" name="Rectangle 74"/>
          <p:cNvSpPr>
            <a:spLocks noGrp="1" noChangeArrowheads="1"/>
          </p:cNvSpPr>
          <p:nvPr>
            <p:ph type="body" idx="1"/>
          </p:nvPr>
        </p:nvSpPr>
        <p:spPr>
          <a:xfrm>
            <a:off x="800100" y="2362200"/>
            <a:ext cx="7543800" cy="3276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hr-HR" sz="2800"/>
              <a:t>Tržišni trend i pozicioniranje Ansell-a</a:t>
            </a:r>
            <a:endParaRPr lang="en-GB" sz="2800"/>
          </a:p>
          <a:p>
            <a:pPr marL="609600" indent="-609600">
              <a:buFontTx/>
              <a:buAutoNum type="arabicPeriod"/>
            </a:pPr>
            <a:r>
              <a:rPr lang="hr-HR" sz="2800"/>
              <a:t>Prezentacija proizvoda</a:t>
            </a:r>
            <a:endParaRPr lang="en-GB" sz="2800"/>
          </a:p>
          <a:p>
            <a:pPr marL="609600" indent="-609600">
              <a:buFontTx/>
              <a:buAutoNum type="arabicPeriod"/>
            </a:pPr>
            <a:r>
              <a:rPr lang="hr-HR" sz="2800"/>
              <a:t>Upoznavanja alata</a:t>
            </a:r>
            <a:endParaRPr lang="en-GB" sz="2800"/>
          </a:p>
          <a:p>
            <a:pPr marL="609600" indent="-609600">
              <a:buFontTx/>
              <a:buAutoNum type="arabicPeriod"/>
            </a:pPr>
            <a:r>
              <a:rPr lang="hr-HR" sz="2800"/>
              <a:t>Pristup prodaji</a:t>
            </a:r>
            <a:endParaRPr lang="en-GB" sz="2800"/>
          </a:p>
        </p:txBody>
      </p:sp>
      <p:sp>
        <p:nvSpPr>
          <p:cNvPr id="55373" name="Text Box 77"/>
          <p:cNvSpPr txBox="1">
            <a:spLocks noChangeArrowheads="1"/>
          </p:cNvSpPr>
          <p:nvPr/>
        </p:nvSpPr>
        <p:spPr bwMode="auto">
          <a:xfrm>
            <a:off x="5448300" y="304800"/>
            <a:ext cx="1873250" cy="125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DermaShield</a:t>
            </a:r>
            <a:r>
              <a:rPr lang="en-GB" sz="2000" b="1" baseline="30000">
                <a:solidFill>
                  <a:schemeClr val="bg1"/>
                </a:solidFill>
              </a:rPr>
              <a:t>TM</a:t>
            </a:r>
          </a:p>
          <a:p>
            <a:pPr algn="ctr"/>
            <a:endParaRPr lang="en-GB" sz="2000" b="1" baseline="30000">
              <a:solidFill>
                <a:schemeClr val="bg1"/>
              </a:solidFill>
            </a:endParaRP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Sterilna sintetička</a:t>
            </a: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 rukavica</a:t>
            </a:r>
            <a:endParaRPr lang="en-GB" sz="1600" b="1">
              <a:solidFill>
                <a:schemeClr val="bg1"/>
              </a:solidFill>
            </a:endParaRPr>
          </a:p>
          <a:p>
            <a:pPr algn="ctr"/>
            <a:endParaRPr lang="en-GB" sz="1600" b="1" baseline="30000">
              <a:solidFill>
                <a:schemeClr val="bg1"/>
              </a:solidFill>
            </a:endParaRPr>
          </a:p>
        </p:txBody>
      </p:sp>
      <p:pic>
        <p:nvPicPr>
          <p:cNvPr id="55374" name="Picture 78" descr="C:\My Documents\Projects\73-701 DermaShield\DermaShieldThumb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44600" cy="12446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4800600" cy="1600200"/>
          </a:xfrm>
        </p:spPr>
        <p:txBody>
          <a:bodyPr/>
          <a:lstStyle/>
          <a:p>
            <a:r>
              <a:rPr lang="hr-HR" sz="3600"/>
              <a:t>Pristup prodaji</a:t>
            </a:r>
            <a:endParaRPr lang="en-GB" sz="36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0767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2400"/>
              <a:t> </a:t>
            </a:r>
            <a:r>
              <a:rPr lang="hr-HR" sz="2400"/>
              <a:t>Tržište je u procesu preorijentacije zbog potrebe da se spriječe alergije povezane uz upotrebu rukavica</a:t>
            </a:r>
            <a:r>
              <a:rPr lang="en-GB" sz="2400"/>
              <a:t>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GB" sz="2400"/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2400"/>
              <a:t>DermaShield</a:t>
            </a:r>
            <a:r>
              <a:rPr lang="en-GB" sz="2400" baseline="30000"/>
              <a:t>TM</a:t>
            </a:r>
            <a:r>
              <a:rPr lang="en-GB" sz="2400"/>
              <a:t> </a:t>
            </a:r>
            <a:r>
              <a:rPr lang="hr-HR" sz="2400"/>
              <a:t>je jedini proizvod koji sprječava oba tipa alergija povezanih uz upotrebu rukavica</a:t>
            </a:r>
            <a:r>
              <a:rPr lang="en-GB" sz="2400"/>
              <a:t> (</a:t>
            </a:r>
            <a:r>
              <a:rPr lang="hr-HR" sz="2400"/>
              <a:t>bez akceleratora</a:t>
            </a:r>
            <a:r>
              <a:rPr lang="en-GB" sz="2400"/>
              <a:t>).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GB" sz="2400"/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r-HR" sz="2400"/>
              <a:t>Omogućava bolju kemijsku otpornost</a:t>
            </a:r>
            <a:r>
              <a:rPr lang="en-GB" sz="2400"/>
              <a:t> </a:t>
            </a:r>
            <a:r>
              <a:rPr lang="hr-HR" sz="2400"/>
              <a:t>nego</a:t>
            </a:r>
            <a:r>
              <a:rPr lang="en-GB" sz="2400"/>
              <a:t> NRL.</a:t>
            </a:r>
            <a:br>
              <a:rPr lang="en-GB" sz="2400"/>
            </a:br>
            <a:endParaRPr lang="en-GB" sz="2400"/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r-HR" sz="2400"/>
              <a:t>Jednako komforna i otporna kao i</a:t>
            </a:r>
            <a:r>
              <a:rPr lang="en-GB" sz="2400"/>
              <a:t> NRL.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GB" sz="2400"/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sz="2400"/>
              <a:t>Optimal</a:t>
            </a:r>
            <a:r>
              <a:rPr lang="hr-HR" sz="2400"/>
              <a:t>na</a:t>
            </a:r>
            <a:r>
              <a:rPr lang="en-GB" sz="2400"/>
              <a:t> </a:t>
            </a:r>
            <a:r>
              <a:rPr lang="hr-HR" sz="2400"/>
              <a:t>k</a:t>
            </a:r>
            <a:r>
              <a:rPr lang="en-GB" sz="2400"/>
              <a:t>ombina</a:t>
            </a:r>
            <a:r>
              <a:rPr lang="hr-HR" sz="2400"/>
              <a:t>c</a:t>
            </a:r>
            <a:r>
              <a:rPr lang="en-GB" sz="2400"/>
              <a:t>i</a:t>
            </a:r>
            <a:r>
              <a:rPr lang="hr-HR" sz="2400"/>
              <a:t>ja</a:t>
            </a:r>
            <a:r>
              <a:rPr lang="en-GB" sz="2400"/>
              <a:t> </a:t>
            </a:r>
            <a:r>
              <a:rPr lang="hr-HR" sz="2400"/>
              <a:t>p</a:t>
            </a:r>
            <a:r>
              <a:rPr lang="en-GB" sz="2400"/>
              <a:t>ro</a:t>
            </a:r>
            <a:r>
              <a:rPr lang="hr-HR" sz="2400"/>
              <a:t>izvoda</a:t>
            </a:r>
            <a:r>
              <a:rPr lang="en-GB" sz="2400"/>
              <a:t> </a:t>
            </a:r>
            <a:r>
              <a:rPr lang="hr-HR" sz="2400"/>
              <a:t>i</a:t>
            </a:r>
            <a:r>
              <a:rPr lang="en-GB" sz="2400"/>
              <a:t> </a:t>
            </a:r>
            <a:r>
              <a:rPr lang="hr-HR" sz="2400"/>
              <a:t>zaštite radnika</a:t>
            </a:r>
            <a:r>
              <a:rPr lang="en-GB" sz="2400" b="1" i="1"/>
              <a:t>.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448300" y="304800"/>
            <a:ext cx="1873250" cy="125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DermaShield</a:t>
            </a:r>
            <a:r>
              <a:rPr lang="en-GB" sz="2000" b="1" baseline="30000">
                <a:solidFill>
                  <a:schemeClr val="bg1"/>
                </a:solidFill>
              </a:rPr>
              <a:t>TM</a:t>
            </a:r>
          </a:p>
          <a:p>
            <a:pPr algn="ctr"/>
            <a:endParaRPr lang="en-GB" sz="2000" b="1" baseline="30000">
              <a:solidFill>
                <a:schemeClr val="bg1"/>
              </a:solidFill>
            </a:endParaRP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Specifična sterilna </a:t>
            </a: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sintetička rukavica</a:t>
            </a:r>
            <a:endParaRPr lang="en-GB" sz="1600" b="1">
              <a:solidFill>
                <a:schemeClr val="bg1"/>
              </a:solidFill>
            </a:endParaRPr>
          </a:p>
          <a:p>
            <a:pPr algn="ctr"/>
            <a:endParaRPr lang="en-GB" sz="1600" b="1" baseline="30000">
              <a:solidFill>
                <a:schemeClr val="bg1"/>
              </a:solidFill>
            </a:endParaRPr>
          </a:p>
        </p:txBody>
      </p:sp>
      <p:pic>
        <p:nvPicPr>
          <p:cNvPr id="59398" name="Picture 6" descr="C:\My Documents\Projects\73-701 DermaShield\DermaShieldThumb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44600" cy="12446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304800" y="1371600"/>
            <a:ext cx="8162925" cy="485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b="1" u="sng">
                <a:solidFill>
                  <a:schemeClr val="bg1"/>
                </a:solidFill>
              </a:rPr>
              <a:t>Snage</a:t>
            </a:r>
            <a:endParaRPr lang="en-GB" b="1" u="sng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Ansell: </a:t>
            </a:r>
            <a:r>
              <a:rPr lang="hr-HR" sz="2000">
                <a:solidFill>
                  <a:schemeClr val="bg1"/>
                </a:solidFill>
              </a:rPr>
              <a:t>globalna ponuda i podrška</a:t>
            </a:r>
            <a:endParaRPr lang="en-GB" sz="200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Ansell </a:t>
            </a:r>
            <a:r>
              <a:rPr lang="hr-HR" sz="2000">
                <a:solidFill>
                  <a:schemeClr val="bg1"/>
                </a:solidFill>
              </a:rPr>
              <a:t>kao pionir sa specifičnim pozicioniranjem.</a:t>
            </a:r>
            <a:endParaRPr lang="en-GB" sz="200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Ansell: </a:t>
            </a:r>
            <a:r>
              <a:rPr lang="hr-HR" sz="2000">
                <a:solidFill>
                  <a:schemeClr val="bg1"/>
                </a:solidFill>
              </a:rPr>
              <a:t>jedinstveni dobavljač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rukavica, sa dvostrukom svrhom</a:t>
            </a:r>
            <a:r>
              <a:rPr lang="en-GB" sz="2000">
                <a:solidFill>
                  <a:schemeClr val="bg1"/>
                </a:solidFill>
              </a:rPr>
              <a:t>: 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1800">
                <a:solidFill>
                  <a:schemeClr val="bg1"/>
                </a:solidFill>
              </a:rPr>
              <a:t> </a:t>
            </a:r>
            <a:r>
              <a:rPr lang="hr-HR" sz="1800">
                <a:solidFill>
                  <a:schemeClr val="bg1"/>
                </a:solidFill>
              </a:rPr>
              <a:t>formulacija bez akceleratora</a:t>
            </a:r>
            <a:r>
              <a:rPr lang="en-GB" sz="1800">
                <a:solidFill>
                  <a:schemeClr val="bg1"/>
                </a:solidFill>
              </a:rPr>
              <a:t>,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1800">
                <a:solidFill>
                  <a:schemeClr val="bg1"/>
                </a:solidFill>
              </a:rPr>
              <a:t> </a:t>
            </a:r>
            <a:r>
              <a:rPr lang="hr-HR" sz="1800">
                <a:solidFill>
                  <a:schemeClr val="bg1"/>
                </a:solidFill>
              </a:rPr>
              <a:t>mekoća i adaptacija</a:t>
            </a:r>
            <a:r>
              <a:rPr lang="en-GB" sz="1800">
                <a:solidFill>
                  <a:schemeClr val="bg1"/>
                </a:solidFill>
              </a:rPr>
              <a:t>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endParaRPr lang="en-GB" sz="200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GB" sz="2000" b="1">
                <a:solidFill>
                  <a:srgbClr val="FF9900"/>
                </a:solidFill>
              </a:rPr>
              <a:t>DermaShield</a:t>
            </a:r>
            <a:r>
              <a:rPr lang="en-GB" sz="2000" b="1" baseline="30000">
                <a:solidFill>
                  <a:srgbClr val="FF9900"/>
                </a:solidFill>
              </a:rPr>
              <a:t>TM</a:t>
            </a:r>
            <a:r>
              <a:rPr lang="en-GB" sz="2000" b="1">
                <a:solidFill>
                  <a:srgbClr val="FF9900"/>
                </a:solidFill>
              </a:rPr>
              <a:t> </a:t>
            </a:r>
            <a:r>
              <a:rPr lang="hr-HR" sz="2000" b="1">
                <a:solidFill>
                  <a:srgbClr val="FF9900"/>
                </a:solidFill>
              </a:rPr>
              <a:t>je jedina rukavica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hr-HR" sz="2000" b="1">
                <a:solidFill>
                  <a:srgbClr val="FF9900"/>
                </a:solidFill>
              </a:rPr>
              <a:t>bez akceleratora</a:t>
            </a:r>
            <a:r>
              <a:rPr lang="en-GB" sz="2000" b="1">
                <a:solidFill>
                  <a:srgbClr val="FF9900"/>
                </a:solidFill>
              </a:rPr>
              <a:t>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b="1">
              <a:solidFill>
                <a:srgbClr val="FF9900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hr-HR" b="1" u="sng">
                <a:solidFill>
                  <a:schemeClr val="bg1"/>
                </a:solidFill>
              </a:rPr>
              <a:t>Slabosti</a:t>
            </a:r>
            <a:endParaRPr lang="en-GB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konkurecijski proizvodi već postoje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hr-HR" sz="2000">
                <a:solidFill>
                  <a:schemeClr val="bg1"/>
                </a:solidFill>
              </a:rPr>
              <a:t>   na tržištu</a:t>
            </a:r>
            <a:r>
              <a:rPr lang="en-GB" sz="2000">
                <a:solidFill>
                  <a:schemeClr val="bg1"/>
                </a:solidFill>
              </a:rPr>
              <a:t> / Biogel</a:t>
            </a:r>
          </a:p>
          <a:p>
            <a:endParaRPr lang="en-GB" sz="2000" b="1">
              <a:solidFill>
                <a:schemeClr val="bg1"/>
              </a:solidFill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hr-HR"/>
              <a:t>Snage</a:t>
            </a:r>
            <a:r>
              <a:rPr lang="en-GB"/>
              <a:t>, </a:t>
            </a:r>
            <a:r>
              <a:rPr lang="hr-HR"/>
              <a:t>Slabosti</a:t>
            </a:r>
            <a:r>
              <a:rPr lang="en-GB"/>
              <a:t>, </a:t>
            </a:r>
            <a:r>
              <a:rPr lang="hr-HR"/>
              <a:t>Prilike</a:t>
            </a:r>
            <a:r>
              <a:rPr lang="en-GB"/>
              <a:t> &amp; </a:t>
            </a:r>
            <a:r>
              <a:rPr lang="hr-HR"/>
              <a:t>Opasnosti</a:t>
            </a:r>
            <a:endParaRPr lang="en-GB" sz="2000"/>
          </a:p>
        </p:txBody>
      </p:sp>
      <p:graphicFrame>
        <p:nvGraphicFramePr>
          <p:cNvPr id="103428" name="Object 4"/>
          <p:cNvGraphicFramePr>
            <a:graphicFrameLocks noChangeAspect="1"/>
          </p:cNvGraphicFramePr>
          <p:nvPr/>
        </p:nvGraphicFramePr>
        <p:xfrm>
          <a:off x="5334000" y="3200400"/>
          <a:ext cx="35052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9" name="Slajd" r:id="rId4" imgW="4533840" imgH="3400560" progId="PowerPoint.Slide.8">
                  <p:embed/>
                </p:oleObj>
              </mc:Choice>
              <mc:Fallback>
                <p:oleObj name="Slajd" r:id="rId4" imgW="4533840" imgH="3400560" progId="PowerPoint.Slid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200400"/>
                        <a:ext cx="35052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2050"/>
          <p:cNvSpPr txBox="1">
            <a:spLocks noChangeArrowheads="1"/>
          </p:cNvSpPr>
          <p:nvPr/>
        </p:nvSpPr>
        <p:spPr bwMode="auto">
          <a:xfrm>
            <a:off x="304800" y="1371600"/>
            <a:ext cx="8162925" cy="445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b="1" u="sng">
                <a:solidFill>
                  <a:schemeClr val="bg1"/>
                </a:solidFill>
              </a:rPr>
              <a:t>Prilike</a:t>
            </a:r>
            <a:endParaRPr lang="en-GB" b="1" u="sng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Velike multinacionalne farmaceutske kompanije brzo prelaze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na sintetičke rukavice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da bi spriječili rizik od alergija</a:t>
            </a:r>
            <a:r>
              <a:rPr lang="en-GB" sz="2000">
                <a:solidFill>
                  <a:schemeClr val="bg1"/>
                </a:solidFill>
              </a:rPr>
              <a:t>,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Povećano korištenje rukavica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rezultira u povećanju alergija</a:t>
            </a:r>
            <a:r>
              <a:rPr lang="en-GB" sz="2000">
                <a:solidFill>
                  <a:schemeClr val="bg1"/>
                </a:solidFill>
              </a:rPr>
              <a:t>,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Trenutno 90% tržišta je</a:t>
            </a:r>
            <a:r>
              <a:rPr lang="en-GB" sz="2000">
                <a:solidFill>
                  <a:schemeClr val="bg1"/>
                </a:solidFill>
              </a:rPr>
              <a:t> NRL</a:t>
            </a:r>
            <a:r>
              <a:rPr lang="hr-HR" sz="2000">
                <a:solidFill>
                  <a:schemeClr val="bg1"/>
                </a:solidFill>
              </a:rPr>
              <a:t> (rukavice sa vanjištem od Biogel-a)</a:t>
            </a:r>
            <a:r>
              <a:rPr lang="en-GB" sz="2000">
                <a:solidFill>
                  <a:schemeClr val="bg1"/>
                </a:solidFill>
              </a:rPr>
              <a:t>,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Nema sličnog proizvoda danas na tržištu</a:t>
            </a:r>
            <a:r>
              <a:rPr lang="en-GB" sz="2000">
                <a:solidFill>
                  <a:schemeClr val="bg1"/>
                </a:solidFill>
              </a:rPr>
              <a:t>,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Cijena rukavice nije presudni faktor</a:t>
            </a:r>
            <a:r>
              <a:rPr lang="en-GB" sz="2000">
                <a:solidFill>
                  <a:schemeClr val="bg1"/>
                </a:solidFill>
              </a:rPr>
              <a:t>: mix </a:t>
            </a:r>
            <a:r>
              <a:rPr lang="hr-HR" sz="2000">
                <a:solidFill>
                  <a:schemeClr val="bg1"/>
                </a:solidFill>
              </a:rPr>
              <a:t>proizvoda </a:t>
            </a:r>
            <a:r>
              <a:rPr lang="en-GB" sz="2000">
                <a:solidFill>
                  <a:schemeClr val="bg1"/>
                </a:solidFill>
              </a:rPr>
              <a:t>+ </a:t>
            </a:r>
            <a:r>
              <a:rPr lang="hr-HR" sz="2000">
                <a:solidFill>
                  <a:schemeClr val="bg1"/>
                </a:solidFill>
              </a:rPr>
              <a:t>zaštita radnika</a:t>
            </a:r>
            <a:r>
              <a:rPr lang="en-GB" sz="2000">
                <a:solidFill>
                  <a:schemeClr val="bg1"/>
                </a:solidFill>
              </a:rPr>
              <a:t>/</a:t>
            </a:r>
            <a:r>
              <a:rPr lang="hr-HR" sz="2000">
                <a:solidFill>
                  <a:schemeClr val="bg1"/>
                </a:solidFill>
              </a:rPr>
              <a:t>performanse puno važnije</a:t>
            </a:r>
            <a:r>
              <a:rPr lang="en-GB" sz="2000">
                <a:solidFill>
                  <a:schemeClr val="bg1"/>
                </a:solidFill>
              </a:rPr>
              <a:t>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20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hr-HR" b="1" u="sng">
                <a:solidFill>
                  <a:schemeClr val="bg1"/>
                </a:solidFill>
              </a:rPr>
              <a:t>Opasnosti</a:t>
            </a:r>
            <a:endParaRPr lang="en-GB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Konkurencija će vjerojatno spustiti cijene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proizvoda koje trenutno nude,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jer se ne mogu nositi sa performansama</a:t>
            </a:r>
            <a:r>
              <a:rPr lang="en-GB" sz="2000">
                <a:solidFill>
                  <a:schemeClr val="bg1"/>
                </a:solidFill>
              </a:rPr>
              <a:t>  DermaShield</a:t>
            </a:r>
            <a:r>
              <a:rPr lang="hr-HR" sz="2000">
                <a:solidFill>
                  <a:schemeClr val="bg1"/>
                </a:solidFill>
              </a:rPr>
              <a:t> rukavica</a:t>
            </a:r>
            <a:r>
              <a:rPr lang="en-GB" sz="2000">
                <a:solidFill>
                  <a:schemeClr val="bg1"/>
                </a:solidFill>
              </a:rPr>
              <a:t>.</a:t>
            </a:r>
          </a:p>
          <a:p>
            <a:endParaRPr lang="en-GB" b="1">
              <a:solidFill>
                <a:schemeClr val="bg1"/>
              </a:solidFill>
            </a:endParaRPr>
          </a:p>
        </p:txBody>
      </p:sp>
      <p:sp>
        <p:nvSpPr>
          <p:cNvPr id="105475" name="Rectangle 2051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hr-HR"/>
              <a:t>Snage</a:t>
            </a:r>
            <a:r>
              <a:rPr lang="en-GB"/>
              <a:t>, </a:t>
            </a:r>
            <a:r>
              <a:rPr lang="hr-HR"/>
              <a:t>Slabosti</a:t>
            </a:r>
            <a:r>
              <a:rPr lang="en-GB"/>
              <a:t>, </a:t>
            </a:r>
            <a:r>
              <a:rPr lang="hr-HR"/>
              <a:t>Prilike</a:t>
            </a:r>
            <a:r>
              <a:rPr lang="en-GB"/>
              <a:t> &amp; </a:t>
            </a:r>
            <a:r>
              <a:rPr lang="hr-HR"/>
              <a:t>Opasnosti</a:t>
            </a:r>
            <a:endParaRPr lang="en-GB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1026"/>
          <p:cNvSpPr txBox="1">
            <a:spLocks noChangeArrowheads="1"/>
          </p:cNvSpPr>
          <p:nvPr/>
        </p:nvSpPr>
        <p:spPr bwMode="auto">
          <a:xfrm>
            <a:off x="533400" y="1219200"/>
            <a:ext cx="8305800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b="1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Glavni konkurent je</a:t>
            </a:r>
            <a:r>
              <a:rPr lang="en-GB">
                <a:solidFill>
                  <a:schemeClr val="bg1"/>
                </a:solidFill>
              </a:rPr>
              <a:t> SSL (</a:t>
            </a:r>
            <a:r>
              <a:rPr lang="hr-HR">
                <a:solidFill>
                  <a:schemeClr val="bg1"/>
                </a:solidFill>
              </a:rPr>
              <a:t>tržišni lider</a:t>
            </a:r>
            <a:r>
              <a:rPr lang="en-GB">
                <a:solidFill>
                  <a:schemeClr val="bg1"/>
                </a:solidFill>
              </a:rPr>
              <a:t> + 80% </a:t>
            </a:r>
            <a:r>
              <a:rPr lang="hr-HR">
                <a:solidFill>
                  <a:schemeClr val="bg1"/>
                </a:solidFill>
              </a:rPr>
              <a:t>u nekim zemljama</a:t>
            </a:r>
            <a:r>
              <a:rPr lang="en-GB">
                <a:solidFill>
                  <a:schemeClr val="bg1"/>
                </a:solidFill>
              </a:rPr>
              <a:t>)</a:t>
            </a:r>
            <a:r>
              <a:rPr lang="hr-HR">
                <a:solidFill>
                  <a:schemeClr val="bg1"/>
                </a:solidFill>
              </a:rPr>
              <a:t>:</a:t>
            </a:r>
            <a:r>
              <a:rPr lang="en-GB">
                <a:solidFill>
                  <a:schemeClr val="bg1"/>
                </a:solidFill>
              </a:rPr>
              <a:t/>
            </a:r>
            <a:br>
              <a:rPr lang="en-GB">
                <a:solidFill>
                  <a:schemeClr val="bg1"/>
                </a:solidFill>
              </a:rPr>
            </a:br>
            <a:r>
              <a:rPr lang="en-GB">
                <a:solidFill>
                  <a:schemeClr val="bg1"/>
                </a:solidFill>
              </a:rPr>
              <a:t>	-</a:t>
            </a:r>
            <a:r>
              <a:rPr lang="hr-HR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vanjište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sz="2000">
                <a:solidFill>
                  <a:schemeClr val="bg1"/>
                </a:solidFill>
              </a:rPr>
              <a:t>Biogel (NRL),</a:t>
            </a:r>
            <a:br>
              <a:rPr lang="en-GB" sz="2000">
                <a:solidFill>
                  <a:schemeClr val="bg1"/>
                </a:solidFill>
              </a:rPr>
            </a:br>
            <a:r>
              <a:rPr lang="en-GB" sz="2000">
                <a:solidFill>
                  <a:schemeClr val="bg1"/>
                </a:solidFill>
              </a:rPr>
              <a:t>	- Biogel Skinsense N </a:t>
            </a:r>
            <a:r>
              <a:rPr lang="hr-HR" sz="2000">
                <a:solidFill>
                  <a:schemeClr val="bg1"/>
                </a:solidFill>
              </a:rPr>
              <a:t>ili </a:t>
            </a:r>
            <a:r>
              <a:rPr lang="en-GB" sz="2000">
                <a:solidFill>
                  <a:schemeClr val="bg1"/>
                </a:solidFill>
              </a:rPr>
              <a:t>NeoTech (Neoprene)</a:t>
            </a:r>
            <a:r>
              <a:rPr lang="en-GB">
                <a:solidFill>
                  <a:schemeClr val="bg1"/>
                </a:solidFill>
              </a:rPr>
              <a:t>.</a:t>
            </a:r>
          </a:p>
          <a:p>
            <a:r>
              <a:rPr lang="en-GB">
                <a:solidFill>
                  <a:schemeClr val="bg1"/>
                </a:solidFill>
              </a:rPr>
              <a:t/>
            </a:r>
            <a:br>
              <a:rPr lang="en-GB">
                <a:solidFill>
                  <a:schemeClr val="bg1"/>
                </a:solidFill>
              </a:rPr>
            </a:b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Manja konkurencija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od</a:t>
            </a:r>
            <a:r>
              <a:rPr lang="en-GB">
                <a:solidFill>
                  <a:schemeClr val="bg1"/>
                </a:solidFill>
              </a:rPr>
              <a:t> nitril</a:t>
            </a:r>
            <a:r>
              <a:rPr lang="hr-HR">
                <a:solidFill>
                  <a:schemeClr val="bg1"/>
                </a:solidFill>
              </a:rPr>
              <a:t>nih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ili drugih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hr-HR">
                <a:solidFill>
                  <a:schemeClr val="bg1"/>
                </a:solidFill>
              </a:rPr>
              <a:t>rukavica od latex-a:</a:t>
            </a:r>
            <a:r>
              <a:rPr lang="en-GB">
                <a:solidFill>
                  <a:schemeClr val="bg1"/>
                </a:solidFill>
              </a:rPr>
              <a:t> 	- </a:t>
            </a:r>
            <a:r>
              <a:rPr lang="en-GB" sz="2000">
                <a:solidFill>
                  <a:schemeClr val="bg1"/>
                </a:solidFill>
              </a:rPr>
              <a:t>Safeskin: </a:t>
            </a:r>
            <a:r>
              <a:rPr lang="hr-HR" sz="2000">
                <a:solidFill>
                  <a:schemeClr val="bg1"/>
                </a:solidFill>
              </a:rPr>
              <a:t>kontrolirani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i kritični</a:t>
            </a:r>
            <a:r>
              <a:rPr lang="en-GB" sz="2000">
                <a:solidFill>
                  <a:schemeClr val="bg1"/>
                </a:solidFill>
              </a:rPr>
              <a:t> latex </a:t>
            </a:r>
            <a:r>
              <a:rPr lang="hr-HR" sz="2000">
                <a:solidFill>
                  <a:schemeClr val="bg1"/>
                </a:solidFill>
              </a:rPr>
              <a:t>i</a:t>
            </a:r>
            <a:r>
              <a:rPr lang="en-GB" sz="2000">
                <a:solidFill>
                  <a:schemeClr val="bg1"/>
                </a:solidFill>
              </a:rPr>
              <a:t> nitrile </a:t>
            </a:r>
            <a:r>
              <a:rPr lang="hr-HR" sz="2000">
                <a:solidFill>
                  <a:schemeClr val="bg1"/>
                </a:solidFill>
              </a:rPr>
              <a:t>raspon rukavica</a:t>
            </a:r>
            <a:r>
              <a:rPr lang="en-GB" sz="2000">
                <a:solidFill>
                  <a:schemeClr val="bg1"/>
                </a:solidFill>
              </a:rPr>
              <a:t>,</a:t>
            </a:r>
          </a:p>
          <a:p>
            <a:r>
              <a:rPr lang="en-GB" sz="2000">
                <a:solidFill>
                  <a:schemeClr val="bg1"/>
                </a:solidFill>
              </a:rPr>
              <a:t>	- Nitritex Bioclean,</a:t>
            </a:r>
            <a:br>
              <a:rPr lang="en-GB" sz="2000">
                <a:solidFill>
                  <a:schemeClr val="bg1"/>
                </a:solidFill>
              </a:rPr>
            </a:br>
            <a:r>
              <a:rPr lang="en-GB" sz="2000">
                <a:solidFill>
                  <a:schemeClr val="bg1"/>
                </a:solidFill>
              </a:rPr>
              <a:t>	- </a:t>
            </a:r>
            <a:r>
              <a:rPr lang="hr-HR" sz="2000">
                <a:solidFill>
                  <a:schemeClr val="bg1"/>
                </a:solidFill>
              </a:rPr>
              <a:t>neke tipovi iz </a:t>
            </a:r>
            <a:r>
              <a:rPr lang="en-GB" sz="2000">
                <a:solidFill>
                  <a:schemeClr val="bg1"/>
                </a:solidFill>
              </a:rPr>
              <a:t>Mapa AdvanTech </a:t>
            </a:r>
            <a:r>
              <a:rPr lang="hr-HR" sz="2000">
                <a:solidFill>
                  <a:schemeClr val="bg1"/>
                </a:solidFill>
              </a:rPr>
              <a:t>raspona rukavica</a:t>
            </a:r>
            <a:r>
              <a:rPr lang="en-GB" sz="2000">
                <a:solidFill>
                  <a:schemeClr val="bg1"/>
                </a:solidFill>
              </a:rPr>
              <a:t>.</a:t>
            </a:r>
            <a:endParaRPr lang="en-GB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GB" sz="160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hr-HR" b="1">
                <a:solidFill>
                  <a:srgbClr val="FF9900"/>
                </a:solidFill>
              </a:rPr>
              <a:t>Fokusirajte se na prednosti i snage</a:t>
            </a:r>
            <a:r>
              <a:rPr lang="en-GB" b="1">
                <a:solidFill>
                  <a:srgbClr val="FF9900"/>
                </a:solidFill>
              </a:rPr>
              <a:t> Ansell</a:t>
            </a:r>
            <a:r>
              <a:rPr lang="hr-HR" b="1">
                <a:solidFill>
                  <a:srgbClr val="FF9900"/>
                </a:solidFill>
              </a:rPr>
              <a:t>-a</a:t>
            </a:r>
            <a:r>
              <a:rPr lang="en-GB" b="1">
                <a:solidFill>
                  <a:srgbClr val="FF9900"/>
                </a:solidFill>
              </a:rPr>
              <a:t> </a:t>
            </a:r>
            <a:r>
              <a:rPr lang="hr-HR" b="1">
                <a:solidFill>
                  <a:srgbClr val="FF9900"/>
                </a:solidFill>
              </a:rPr>
              <a:t>i </a:t>
            </a:r>
            <a:r>
              <a:rPr lang="en-GB" b="1">
                <a:solidFill>
                  <a:srgbClr val="FF9900"/>
                </a:solidFill>
              </a:rPr>
              <a:t>DermaShield</a:t>
            </a:r>
            <a:r>
              <a:rPr lang="en-GB" b="1" baseline="30000">
                <a:solidFill>
                  <a:srgbClr val="FF9900"/>
                </a:solidFill>
              </a:rPr>
              <a:t>TM</a:t>
            </a:r>
            <a:r>
              <a:rPr lang="en-GB" b="1">
                <a:solidFill>
                  <a:srgbClr val="FF9900"/>
                </a:solidFill>
              </a:rPr>
              <a:t> </a:t>
            </a:r>
            <a:r>
              <a:rPr lang="hr-HR" b="1">
                <a:solidFill>
                  <a:srgbClr val="FF9900"/>
                </a:solidFill>
              </a:rPr>
              <a:t>radije nego da ograničavate svoju argumentaciju na usporedbu proizvoda!                       </a:t>
            </a:r>
            <a:endParaRPr lang="en-GB" b="1">
              <a:solidFill>
                <a:srgbClr val="FF9900"/>
              </a:solidFill>
            </a:endParaRPr>
          </a:p>
        </p:txBody>
      </p:sp>
      <p:sp>
        <p:nvSpPr>
          <p:cNvPr id="97283" name="Rectangle 1027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r>
              <a:rPr lang="hr-HR" sz="3600"/>
              <a:t>Natjecateljsko okruženje</a:t>
            </a:r>
            <a:endParaRPr lang="en-GB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1447800" y="2743200"/>
            <a:ext cx="5257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hr-HR" sz="2800">
                <a:solidFill>
                  <a:schemeClr val="bg1"/>
                </a:solidFill>
              </a:rPr>
              <a:t>Specifikacije</a:t>
            </a:r>
            <a:endParaRPr lang="en-GB" sz="280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hr-HR" sz="2800">
                <a:solidFill>
                  <a:schemeClr val="bg1"/>
                </a:solidFill>
              </a:rPr>
              <a:t>Mogućnosti i prednosti</a:t>
            </a:r>
            <a:endParaRPr lang="en-GB" sz="280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hr-HR" sz="2800">
                <a:solidFill>
                  <a:schemeClr val="bg1"/>
                </a:solidFill>
              </a:rPr>
              <a:t>Glavni prigovori i odgovori</a:t>
            </a:r>
            <a:endParaRPr lang="en-GB" sz="2800">
              <a:solidFill>
                <a:schemeClr val="bg1"/>
              </a:solidFill>
            </a:endParaRP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304800" y="1600200"/>
            <a:ext cx="6629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sz="3600">
                <a:solidFill>
                  <a:srgbClr val="FFFF00"/>
                </a:solidFill>
              </a:rPr>
              <a:t>2. </a:t>
            </a:r>
            <a:r>
              <a:rPr lang="hr-HR" sz="3600">
                <a:solidFill>
                  <a:srgbClr val="FFFF00"/>
                </a:solidFill>
              </a:rPr>
              <a:t>Prezentacija proizvoda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5448300" y="304800"/>
            <a:ext cx="1873250" cy="125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DermaShield</a:t>
            </a:r>
            <a:r>
              <a:rPr lang="en-GB" sz="2000" b="1" baseline="30000">
                <a:solidFill>
                  <a:schemeClr val="bg1"/>
                </a:solidFill>
              </a:rPr>
              <a:t>TM</a:t>
            </a:r>
          </a:p>
          <a:p>
            <a:pPr algn="ctr"/>
            <a:endParaRPr lang="en-GB" sz="2000" b="1" baseline="30000">
              <a:solidFill>
                <a:schemeClr val="bg1"/>
              </a:solidFill>
            </a:endParaRP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Sterilna sintetička</a:t>
            </a:r>
          </a:p>
          <a:p>
            <a:pPr algn="ctr"/>
            <a:r>
              <a:rPr lang="hr-HR" sz="1600" b="1">
                <a:solidFill>
                  <a:schemeClr val="bg1"/>
                </a:solidFill>
              </a:rPr>
              <a:t>rukavica</a:t>
            </a:r>
            <a:endParaRPr lang="en-GB" sz="1600" b="1">
              <a:solidFill>
                <a:schemeClr val="bg1"/>
              </a:solidFill>
            </a:endParaRPr>
          </a:p>
          <a:p>
            <a:pPr algn="ctr"/>
            <a:endParaRPr lang="en-GB" sz="1600" b="1" baseline="30000">
              <a:solidFill>
                <a:schemeClr val="bg1"/>
              </a:solidFill>
            </a:endParaRPr>
          </a:p>
        </p:txBody>
      </p:sp>
      <p:pic>
        <p:nvPicPr>
          <p:cNvPr id="71687" name="Picture 7" descr="C:\My Documents\Projects\73-701 DermaShield\DermaShieldThumb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44600" cy="12446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05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hr-HR"/>
              <a:t>Specifikacija proizvoda</a:t>
            </a:r>
            <a:endParaRPr lang="en-GB"/>
          </a:p>
        </p:txBody>
      </p:sp>
      <p:grpSp>
        <p:nvGrpSpPr>
          <p:cNvPr id="53417" name="Group 2217"/>
          <p:cNvGrpSpPr>
            <a:grpSpLocks/>
          </p:cNvGrpSpPr>
          <p:nvPr/>
        </p:nvGrpSpPr>
        <p:grpSpPr bwMode="auto">
          <a:xfrm>
            <a:off x="5257800" y="1981200"/>
            <a:ext cx="3603625" cy="3962400"/>
            <a:chOff x="-3" y="-3"/>
            <a:chExt cx="4094" cy="1540"/>
          </a:xfrm>
        </p:grpSpPr>
        <p:grpSp>
          <p:nvGrpSpPr>
            <p:cNvPr id="53415" name="Group 2215"/>
            <p:cNvGrpSpPr>
              <a:grpSpLocks/>
            </p:cNvGrpSpPr>
            <p:nvPr/>
          </p:nvGrpSpPr>
          <p:grpSpPr bwMode="auto">
            <a:xfrm>
              <a:off x="0" y="0"/>
              <a:ext cx="4088" cy="1534"/>
              <a:chOff x="0" y="0"/>
              <a:chExt cx="4088" cy="1534"/>
            </a:xfrm>
          </p:grpSpPr>
          <p:sp>
            <p:nvSpPr>
              <p:cNvPr id="53414" name="Rectangle 22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088" cy="153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13" name="Group 2213"/>
              <p:cNvGrpSpPr>
                <a:grpSpLocks/>
              </p:cNvGrpSpPr>
              <p:nvPr/>
            </p:nvGrpSpPr>
            <p:grpSpPr bwMode="auto">
              <a:xfrm>
                <a:off x="0" y="0"/>
                <a:ext cx="4088" cy="1534"/>
                <a:chOff x="0" y="0"/>
                <a:chExt cx="4088" cy="1534"/>
              </a:xfrm>
            </p:grpSpPr>
            <p:sp>
              <p:nvSpPr>
                <p:cNvPr id="53411" name="Rectangle 2211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4002" cy="153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400" b="1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DermaShield</a:t>
                  </a:r>
                  <a:r>
                    <a:rPr lang="en-GB" sz="1400" b="1" baseline="300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TM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predstavlja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 b="1">
                      <a:solidFill>
                        <a:srgbClr val="FF9900"/>
                      </a:solidFill>
                    </a:rPr>
                    <a:t>jedinstvenu</a:t>
                  </a:r>
                  <a:r>
                    <a:rPr lang="en-GB" sz="1400" b="1">
                      <a:solidFill>
                        <a:srgbClr val="FF99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 b="1">
                      <a:solidFill>
                        <a:srgbClr val="FF9900"/>
                      </a:solidFill>
                    </a:rPr>
                    <a:t>priliku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kombinacijom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industrijskog pakiranja, kao kod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AccuTech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proizvodnog raspona,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sa najnovijim rješenjima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za sprječavanje alergija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u profesionalnim zanimanjima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.</a:t>
                  </a:r>
                  <a:endParaRPr lang="en-GB" sz="1200">
                    <a:cs typeface="Times New Roman" panose="02020603050405020304" pitchFamily="18" charset="0"/>
                  </a:endParaRPr>
                </a:p>
                <a:p>
                  <a:r>
                    <a:rPr lang="hr-HR" sz="1400">
                      <a:solidFill>
                        <a:srgbClr val="000000"/>
                      </a:solidFill>
                    </a:rPr>
                    <a:t>Ta rukavica naglašava prednosti spojene organizacije koja traži inovativna rješenja za kupce tjerana tržišnim trendovima, a da bi se postigao najveći mogući stupanj prihvaćanja od strane kupaca.</a:t>
                  </a:r>
                </a:p>
                <a:p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 </a:t>
                  </a:r>
                  <a:endParaRPr lang="en-GB" sz="1200">
                    <a:cs typeface="Times New Roman" panose="02020603050405020304" pitchFamily="18" charset="0"/>
                  </a:endParaRPr>
                </a:p>
                <a:p>
                  <a:r>
                    <a:rPr lang="hr-HR" sz="1400">
                      <a:solidFill>
                        <a:srgbClr val="000000"/>
                      </a:solidFill>
                    </a:rPr>
                    <a:t>Danas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, DermaShield</a:t>
                  </a:r>
                  <a:r>
                    <a:rPr lang="en-GB" sz="1400" baseline="300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TM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k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oncept </a:t>
                  </a:r>
                  <a:r>
                    <a:rPr lang="hr-HR" sz="1400" b="1">
                      <a:solidFill>
                        <a:srgbClr val="FF9900"/>
                      </a:solidFill>
                    </a:rPr>
                    <a:t>nema direktnog konkurenta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jer njegova jedinstvena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formulacija sprječava oba tipa alergije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povezanih sa kemijskim akceleratorima</a:t>
                  </a:r>
                  <a:r>
                    <a:rPr lang="en-GB" sz="14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400">
                      <a:solidFill>
                        <a:srgbClr val="000000"/>
                      </a:solidFill>
                    </a:rPr>
                    <a:t>i prirodnim protienima gume,a istovremeno pruža komfor i senzitivnost kao latex.</a:t>
                  </a:r>
                  <a:endParaRPr lang="en-GB" sz="1200"/>
                </a:p>
                <a:p>
                  <a:r>
                    <a:rPr lang="en-GB" sz="1000">
                      <a:cs typeface="Times New Roman" panose="02020603050405020304" pitchFamily="18" charset="0"/>
                    </a:rPr>
                    <a:t> </a:t>
                  </a:r>
                  <a:endParaRPr lang="en-GB"/>
                </a:p>
              </p:txBody>
            </p:sp>
            <p:sp>
              <p:nvSpPr>
                <p:cNvPr id="53412" name="Rectangle 221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088" cy="15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sp>
          <p:nvSpPr>
            <p:cNvPr id="53416" name="Rectangle 2216"/>
            <p:cNvSpPr>
              <a:spLocks noChangeArrowheads="1"/>
            </p:cNvSpPr>
            <p:nvPr/>
          </p:nvSpPr>
          <p:spPr bwMode="auto">
            <a:xfrm>
              <a:off x="-3" y="-3"/>
              <a:ext cx="4094" cy="1540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3568" name="Group 2368"/>
          <p:cNvGrpSpPr>
            <a:grpSpLocks/>
          </p:cNvGrpSpPr>
          <p:nvPr/>
        </p:nvGrpSpPr>
        <p:grpSpPr bwMode="auto">
          <a:xfrm>
            <a:off x="304800" y="1143000"/>
            <a:ext cx="4648200" cy="4810125"/>
            <a:chOff x="0" y="0"/>
            <a:chExt cx="4049" cy="6390"/>
          </a:xfrm>
        </p:grpSpPr>
        <p:grpSp>
          <p:nvGrpSpPr>
            <p:cNvPr id="53451" name="Group 2251"/>
            <p:cNvGrpSpPr>
              <a:grpSpLocks/>
            </p:cNvGrpSpPr>
            <p:nvPr/>
          </p:nvGrpSpPr>
          <p:grpSpPr bwMode="auto">
            <a:xfrm>
              <a:off x="0" y="0"/>
              <a:ext cx="1190" cy="403"/>
              <a:chOff x="0" y="0"/>
              <a:chExt cx="1190" cy="403"/>
            </a:xfrm>
          </p:grpSpPr>
          <p:sp>
            <p:nvSpPr>
              <p:cNvPr id="53450" name="Rectangle 225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190" cy="40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49" name="Group 2249"/>
              <p:cNvGrpSpPr>
                <a:grpSpLocks/>
              </p:cNvGrpSpPr>
              <p:nvPr/>
            </p:nvGrpSpPr>
            <p:grpSpPr bwMode="auto">
              <a:xfrm>
                <a:off x="0" y="0"/>
                <a:ext cx="1190" cy="403"/>
                <a:chOff x="0" y="0"/>
                <a:chExt cx="1190" cy="403"/>
              </a:xfrm>
            </p:grpSpPr>
            <p:sp>
              <p:nvSpPr>
                <p:cNvPr id="53418" name="Rectangle 2218"/>
                <p:cNvSpPr>
                  <a:spLocks noChangeArrowheads="1"/>
                </p:cNvSpPr>
                <p:nvPr/>
              </p:nvSpPr>
              <p:spPr bwMode="auto">
                <a:xfrm>
                  <a:off x="12" y="0"/>
                  <a:ext cx="1166" cy="403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-649083" bIns="0"/>
                <a:lstStyle>
                  <a:lvl1pPr marL="6619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852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0429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r"/>
                  <a:r>
                    <a:rPr lang="hr-HR" sz="1200" b="1">
                      <a:solidFill>
                        <a:srgbClr val="FFFFFF"/>
                      </a:solidFill>
                    </a:rPr>
                    <a:t>Tip rukavica</a:t>
                  </a:r>
                  <a:endParaRPr lang="en-GB"/>
                </a:p>
              </p:txBody>
            </p:sp>
            <p:sp>
              <p:nvSpPr>
                <p:cNvPr id="53448" name="Rectangle 224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55" name="Group 2255"/>
            <p:cNvGrpSpPr>
              <a:grpSpLocks/>
            </p:cNvGrpSpPr>
            <p:nvPr/>
          </p:nvGrpSpPr>
          <p:grpSpPr bwMode="auto">
            <a:xfrm>
              <a:off x="1190" y="0"/>
              <a:ext cx="2859" cy="403"/>
              <a:chOff x="1190" y="0"/>
              <a:chExt cx="2859" cy="403"/>
            </a:xfrm>
          </p:grpSpPr>
          <p:sp>
            <p:nvSpPr>
              <p:cNvPr id="53454" name="Rectangle 2254"/>
              <p:cNvSpPr>
                <a:spLocks noChangeArrowheads="1"/>
              </p:cNvSpPr>
              <p:nvPr/>
            </p:nvSpPr>
            <p:spPr bwMode="auto">
              <a:xfrm>
                <a:off x="1190" y="0"/>
                <a:ext cx="2859" cy="40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53" name="Group 2253"/>
              <p:cNvGrpSpPr>
                <a:grpSpLocks/>
              </p:cNvGrpSpPr>
              <p:nvPr/>
            </p:nvGrpSpPr>
            <p:grpSpPr bwMode="auto">
              <a:xfrm>
                <a:off x="1190" y="0"/>
                <a:ext cx="2859" cy="403"/>
                <a:chOff x="1190" y="0"/>
                <a:chExt cx="2859" cy="403"/>
              </a:xfrm>
            </p:grpSpPr>
            <p:sp>
              <p:nvSpPr>
                <p:cNvPr id="53419" name="Rectangle 2219"/>
                <p:cNvSpPr>
                  <a:spLocks noChangeArrowheads="1"/>
                </p:cNvSpPr>
                <p:nvPr/>
              </p:nvSpPr>
              <p:spPr bwMode="auto">
                <a:xfrm>
                  <a:off x="1202" y="0"/>
                  <a:ext cx="2835" cy="403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 b="1">
                      <a:solidFill>
                        <a:srgbClr val="FFFFFF"/>
                      </a:solidFill>
                      <a:cs typeface="Arial" panose="020B0604020202020204" pitchFamily="34" charset="0"/>
                    </a:rPr>
                    <a:t>73-701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452" name="Rectangle 2252"/>
                <p:cNvSpPr>
                  <a:spLocks noChangeArrowheads="1"/>
                </p:cNvSpPr>
                <p:nvPr/>
              </p:nvSpPr>
              <p:spPr bwMode="auto">
                <a:xfrm>
                  <a:off x="1190" y="0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59" name="Group 2259"/>
            <p:cNvGrpSpPr>
              <a:grpSpLocks/>
            </p:cNvGrpSpPr>
            <p:nvPr/>
          </p:nvGrpSpPr>
          <p:grpSpPr bwMode="auto">
            <a:xfrm>
              <a:off x="0" y="403"/>
              <a:ext cx="1190" cy="403"/>
              <a:chOff x="0" y="403"/>
              <a:chExt cx="1190" cy="403"/>
            </a:xfrm>
          </p:grpSpPr>
          <p:sp>
            <p:nvSpPr>
              <p:cNvPr id="53458" name="Rectangle 225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1190" cy="40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57" name="Group 2257"/>
              <p:cNvGrpSpPr>
                <a:grpSpLocks/>
              </p:cNvGrpSpPr>
              <p:nvPr/>
            </p:nvGrpSpPr>
            <p:grpSpPr bwMode="auto">
              <a:xfrm>
                <a:off x="0" y="403"/>
                <a:ext cx="1190" cy="403"/>
                <a:chOff x="0" y="403"/>
                <a:chExt cx="1190" cy="403"/>
              </a:xfrm>
            </p:grpSpPr>
            <p:sp>
              <p:nvSpPr>
                <p:cNvPr id="53420" name="Rectangle 2220"/>
                <p:cNvSpPr>
                  <a:spLocks noChangeArrowheads="1"/>
                </p:cNvSpPr>
                <p:nvPr/>
              </p:nvSpPr>
              <p:spPr bwMode="auto">
                <a:xfrm>
                  <a:off x="12" y="403"/>
                  <a:ext cx="1166" cy="403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 b="1">
                      <a:solidFill>
                        <a:srgbClr val="FFFFFF"/>
                      </a:solidFill>
                    </a:rPr>
                    <a:t>Veličine</a:t>
                  </a:r>
                  <a:endParaRPr lang="en-GB" sz="1000"/>
                </a:p>
                <a:p>
                  <a:endParaRPr lang="en-GB" sz="12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456" name="Rectangle 2256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63" name="Group 2263"/>
            <p:cNvGrpSpPr>
              <a:grpSpLocks/>
            </p:cNvGrpSpPr>
            <p:nvPr/>
          </p:nvGrpSpPr>
          <p:grpSpPr bwMode="auto">
            <a:xfrm>
              <a:off x="1190" y="403"/>
              <a:ext cx="2859" cy="403"/>
              <a:chOff x="1190" y="403"/>
              <a:chExt cx="2859" cy="403"/>
            </a:xfrm>
          </p:grpSpPr>
          <p:sp>
            <p:nvSpPr>
              <p:cNvPr id="53462" name="Rectangle 2262"/>
              <p:cNvSpPr>
                <a:spLocks noChangeArrowheads="1"/>
              </p:cNvSpPr>
              <p:nvPr/>
            </p:nvSpPr>
            <p:spPr bwMode="auto">
              <a:xfrm>
                <a:off x="1190" y="403"/>
                <a:ext cx="2859" cy="40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61" name="Group 2261"/>
              <p:cNvGrpSpPr>
                <a:grpSpLocks/>
              </p:cNvGrpSpPr>
              <p:nvPr/>
            </p:nvGrpSpPr>
            <p:grpSpPr bwMode="auto">
              <a:xfrm>
                <a:off x="1190" y="403"/>
                <a:ext cx="2859" cy="403"/>
                <a:chOff x="1190" y="403"/>
                <a:chExt cx="2859" cy="403"/>
              </a:xfrm>
            </p:grpSpPr>
            <p:sp>
              <p:nvSpPr>
                <p:cNvPr id="53421" name="Rectangle 2221"/>
                <p:cNvSpPr>
                  <a:spLocks noChangeArrowheads="1"/>
                </p:cNvSpPr>
                <p:nvPr/>
              </p:nvSpPr>
              <p:spPr bwMode="auto">
                <a:xfrm>
                  <a:off x="1202" y="403"/>
                  <a:ext cx="2835" cy="403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 b="1">
                      <a:solidFill>
                        <a:srgbClr val="FFFFFF"/>
                      </a:solidFill>
                      <a:cs typeface="Arial" panose="020B0604020202020204" pitchFamily="34" charset="0"/>
                    </a:rPr>
                    <a:t>6,0 / 6,5 / 7,0 / 7,5 / 8,0 / 8,5 / 9,0 </a:t>
                  </a:r>
                  <a:r>
                    <a:rPr lang="hr-HR" sz="1200" b="1">
                      <a:solidFill>
                        <a:srgbClr val="FFFFFF"/>
                      </a:solidFill>
                    </a:rPr>
                    <a:t>   </a:t>
                  </a:r>
                  <a:r>
                    <a:rPr lang="en-GB" sz="1200" b="1">
                      <a:solidFill>
                        <a:srgbClr val="FFFFFF"/>
                      </a:solidFill>
                      <a:cs typeface="Arial" panose="020B0604020202020204" pitchFamily="34" charset="0"/>
                    </a:rPr>
                    <a:t>(7 </a:t>
                  </a:r>
                  <a:r>
                    <a:rPr lang="hr-HR" sz="1200" b="1">
                      <a:solidFill>
                        <a:srgbClr val="FFFFFF"/>
                      </a:solidFill>
                    </a:rPr>
                    <a:t>veličina</a:t>
                  </a:r>
                  <a:r>
                    <a:rPr lang="en-GB" sz="1200" b="1">
                      <a:solidFill>
                        <a:srgbClr val="FFFFFF"/>
                      </a:solidFill>
                      <a:cs typeface="Arial" panose="020B0604020202020204" pitchFamily="34" charset="0"/>
                    </a:rPr>
                    <a:t>)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460" name="Rectangle 2260"/>
                <p:cNvSpPr>
                  <a:spLocks noChangeArrowheads="1"/>
                </p:cNvSpPr>
                <p:nvPr/>
              </p:nvSpPr>
              <p:spPr bwMode="auto">
                <a:xfrm>
                  <a:off x="1190" y="403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67" name="Group 2267"/>
            <p:cNvGrpSpPr>
              <a:grpSpLocks/>
            </p:cNvGrpSpPr>
            <p:nvPr/>
          </p:nvGrpSpPr>
          <p:grpSpPr bwMode="auto">
            <a:xfrm>
              <a:off x="0" y="806"/>
              <a:ext cx="1190" cy="403"/>
              <a:chOff x="0" y="806"/>
              <a:chExt cx="1190" cy="403"/>
            </a:xfrm>
          </p:grpSpPr>
          <p:sp>
            <p:nvSpPr>
              <p:cNvPr id="53466" name="Rectangle 2266"/>
              <p:cNvSpPr>
                <a:spLocks noChangeArrowheads="1"/>
              </p:cNvSpPr>
              <p:nvPr/>
            </p:nvSpPr>
            <p:spPr bwMode="auto">
              <a:xfrm>
                <a:off x="0" y="806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65" name="Group 2265"/>
              <p:cNvGrpSpPr>
                <a:grpSpLocks/>
              </p:cNvGrpSpPr>
              <p:nvPr/>
            </p:nvGrpSpPr>
            <p:grpSpPr bwMode="auto">
              <a:xfrm>
                <a:off x="0" y="806"/>
                <a:ext cx="1190" cy="403"/>
                <a:chOff x="0" y="806"/>
                <a:chExt cx="1190" cy="403"/>
              </a:xfrm>
            </p:grpSpPr>
            <p:sp>
              <p:nvSpPr>
                <p:cNvPr id="53422" name="Rectangle 2222"/>
                <p:cNvSpPr>
                  <a:spLocks noChangeArrowheads="1"/>
                </p:cNvSpPr>
                <p:nvPr/>
              </p:nvSpPr>
              <p:spPr bwMode="auto">
                <a:xfrm>
                  <a:off x="12" y="806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dužina 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64" name="Rectangle 2264"/>
                <p:cNvSpPr>
                  <a:spLocks noChangeArrowheads="1"/>
                </p:cNvSpPr>
                <p:nvPr/>
              </p:nvSpPr>
              <p:spPr bwMode="auto">
                <a:xfrm>
                  <a:off x="0" y="806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71" name="Group 2271"/>
            <p:cNvGrpSpPr>
              <a:grpSpLocks/>
            </p:cNvGrpSpPr>
            <p:nvPr/>
          </p:nvGrpSpPr>
          <p:grpSpPr bwMode="auto">
            <a:xfrm>
              <a:off x="1190" y="806"/>
              <a:ext cx="2859" cy="403"/>
              <a:chOff x="1190" y="806"/>
              <a:chExt cx="2859" cy="403"/>
            </a:xfrm>
          </p:grpSpPr>
          <p:sp>
            <p:nvSpPr>
              <p:cNvPr id="53470" name="Rectangle 2270"/>
              <p:cNvSpPr>
                <a:spLocks noChangeArrowheads="1"/>
              </p:cNvSpPr>
              <p:nvPr/>
            </p:nvSpPr>
            <p:spPr bwMode="auto">
              <a:xfrm>
                <a:off x="1190" y="806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69" name="Group 2269"/>
              <p:cNvGrpSpPr>
                <a:grpSpLocks/>
              </p:cNvGrpSpPr>
              <p:nvPr/>
            </p:nvGrpSpPr>
            <p:grpSpPr bwMode="auto">
              <a:xfrm>
                <a:off x="1190" y="806"/>
                <a:ext cx="2859" cy="403"/>
                <a:chOff x="1190" y="806"/>
                <a:chExt cx="2859" cy="403"/>
              </a:xfrm>
            </p:grpSpPr>
            <p:sp>
              <p:nvSpPr>
                <p:cNvPr id="53423" name="Rectangle 2223"/>
                <p:cNvSpPr>
                  <a:spLocks noChangeArrowheads="1"/>
                </p:cNvSpPr>
                <p:nvPr/>
              </p:nvSpPr>
              <p:spPr bwMode="auto">
                <a:xfrm>
                  <a:off x="1202" y="806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Arial" panose="020B0604020202020204" pitchFamily="34" charset="0"/>
                    </a:rPr>
                    <a:t>285 mm </a:t>
                  </a:r>
                  <a:r>
                    <a:rPr lang="hr-HR" sz="1200"/>
                    <a:t>za sve veličine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68" name="Rectangle 2268"/>
                <p:cNvSpPr>
                  <a:spLocks noChangeArrowheads="1"/>
                </p:cNvSpPr>
                <p:nvPr/>
              </p:nvSpPr>
              <p:spPr bwMode="auto">
                <a:xfrm>
                  <a:off x="1190" y="806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75" name="Group 2275"/>
            <p:cNvGrpSpPr>
              <a:grpSpLocks/>
            </p:cNvGrpSpPr>
            <p:nvPr/>
          </p:nvGrpSpPr>
          <p:grpSpPr bwMode="auto">
            <a:xfrm>
              <a:off x="0" y="1209"/>
              <a:ext cx="1190" cy="403"/>
              <a:chOff x="0" y="1209"/>
              <a:chExt cx="1190" cy="403"/>
            </a:xfrm>
          </p:grpSpPr>
          <p:sp>
            <p:nvSpPr>
              <p:cNvPr id="53474" name="Rectangle 2274"/>
              <p:cNvSpPr>
                <a:spLocks noChangeArrowheads="1"/>
              </p:cNvSpPr>
              <p:nvPr/>
            </p:nvSpPr>
            <p:spPr bwMode="auto">
              <a:xfrm>
                <a:off x="0" y="1209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73" name="Group 2273"/>
              <p:cNvGrpSpPr>
                <a:grpSpLocks/>
              </p:cNvGrpSpPr>
              <p:nvPr/>
            </p:nvGrpSpPr>
            <p:grpSpPr bwMode="auto">
              <a:xfrm>
                <a:off x="0" y="1209"/>
                <a:ext cx="1190" cy="403"/>
                <a:chOff x="0" y="1209"/>
                <a:chExt cx="1190" cy="403"/>
              </a:xfrm>
            </p:grpSpPr>
            <p:sp>
              <p:nvSpPr>
                <p:cNvPr id="53424" name="Rectangle 2224"/>
                <p:cNvSpPr>
                  <a:spLocks noChangeArrowheads="1"/>
                </p:cNvSpPr>
                <p:nvPr/>
              </p:nvSpPr>
              <p:spPr bwMode="auto">
                <a:xfrm>
                  <a:off x="12" y="1209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boja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72" name="Rectangle 2272"/>
                <p:cNvSpPr>
                  <a:spLocks noChangeArrowheads="1"/>
                </p:cNvSpPr>
                <p:nvPr/>
              </p:nvSpPr>
              <p:spPr bwMode="auto">
                <a:xfrm>
                  <a:off x="0" y="1209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79" name="Group 2279"/>
            <p:cNvGrpSpPr>
              <a:grpSpLocks/>
            </p:cNvGrpSpPr>
            <p:nvPr/>
          </p:nvGrpSpPr>
          <p:grpSpPr bwMode="auto">
            <a:xfrm>
              <a:off x="1190" y="1209"/>
              <a:ext cx="2859" cy="403"/>
              <a:chOff x="1190" y="1209"/>
              <a:chExt cx="2859" cy="403"/>
            </a:xfrm>
          </p:grpSpPr>
          <p:sp>
            <p:nvSpPr>
              <p:cNvPr id="53478" name="Rectangle 2278"/>
              <p:cNvSpPr>
                <a:spLocks noChangeArrowheads="1"/>
              </p:cNvSpPr>
              <p:nvPr/>
            </p:nvSpPr>
            <p:spPr bwMode="auto">
              <a:xfrm>
                <a:off x="1190" y="1209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77" name="Group 2277"/>
              <p:cNvGrpSpPr>
                <a:grpSpLocks/>
              </p:cNvGrpSpPr>
              <p:nvPr/>
            </p:nvGrpSpPr>
            <p:grpSpPr bwMode="auto">
              <a:xfrm>
                <a:off x="1190" y="1209"/>
                <a:ext cx="2859" cy="403"/>
                <a:chOff x="1190" y="1209"/>
                <a:chExt cx="2859" cy="403"/>
              </a:xfrm>
            </p:grpSpPr>
            <p:sp>
              <p:nvSpPr>
                <p:cNvPr id="53425" name="Rectangle 2225"/>
                <p:cNvSpPr>
                  <a:spLocks noChangeArrowheads="1"/>
                </p:cNvSpPr>
                <p:nvPr/>
              </p:nvSpPr>
              <p:spPr bwMode="auto">
                <a:xfrm>
                  <a:off x="1202" y="1209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zelena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76" name="Rectangle 2276"/>
                <p:cNvSpPr>
                  <a:spLocks noChangeArrowheads="1"/>
                </p:cNvSpPr>
                <p:nvPr/>
              </p:nvSpPr>
              <p:spPr bwMode="auto">
                <a:xfrm>
                  <a:off x="1190" y="1209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83" name="Group 2283"/>
            <p:cNvGrpSpPr>
              <a:grpSpLocks/>
            </p:cNvGrpSpPr>
            <p:nvPr/>
          </p:nvGrpSpPr>
          <p:grpSpPr bwMode="auto">
            <a:xfrm>
              <a:off x="0" y="1612"/>
              <a:ext cx="1190" cy="403"/>
              <a:chOff x="0" y="1612"/>
              <a:chExt cx="1190" cy="403"/>
            </a:xfrm>
          </p:grpSpPr>
          <p:sp>
            <p:nvSpPr>
              <p:cNvPr id="53482" name="Rectangle 2282"/>
              <p:cNvSpPr>
                <a:spLocks noChangeArrowheads="1"/>
              </p:cNvSpPr>
              <p:nvPr/>
            </p:nvSpPr>
            <p:spPr bwMode="auto">
              <a:xfrm>
                <a:off x="0" y="1612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81" name="Group 2281"/>
              <p:cNvGrpSpPr>
                <a:grpSpLocks/>
              </p:cNvGrpSpPr>
              <p:nvPr/>
            </p:nvGrpSpPr>
            <p:grpSpPr bwMode="auto">
              <a:xfrm>
                <a:off x="0" y="1612"/>
                <a:ext cx="1190" cy="403"/>
                <a:chOff x="0" y="1612"/>
                <a:chExt cx="1190" cy="403"/>
              </a:xfrm>
            </p:grpSpPr>
            <p:sp>
              <p:nvSpPr>
                <p:cNvPr id="53426" name="Rectangle 2226"/>
                <p:cNvSpPr>
                  <a:spLocks noChangeArrowheads="1"/>
                </p:cNvSpPr>
                <p:nvPr/>
              </p:nvSpPr>
              <p:spPr bwMode="auto">
                <a:xfrm>
                  <a:off x="12" y="1612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tip rukavica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80" name="Rectangle 2280"/>
                <p:cNvSpPr>
                  <a:spLocks noChangeArrowheads="1"/>
                </p:cNvSpPr>
                <p:nvPr/>
              </p:nvSpPr>
              <p:spPr bwMode="auto">
                <a:xfrm>
                  <a:off x="0" y="1612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87" name="Group 2287"/>
            <p:cNvGrpSpPr>
              <a:grpSpLocks/>
            </p:cNvGrpSpPr>
            <p:nvPr/>
          </p:nvGrpSpPr>
          <p:grpSpPr bwMode="auto">
            <a:xfrm>
              <a:off x="1190" y="1612"/>
              <a:ext cx="2859" cy="403"/>
              <a:chOff x="1190" y="1612"/>
              <a:chExt cx="2859" cy="403"/>
            </a:xfrm>
          </p:grpSpPr>
          <p:sp>
            <p:nvSpPr>
              <p:cNvPr id="53486" name="Rectangle 2286"/>
              <p:cNvSpPr>
                <a:spLocks noChangeArrowheads="1"/>
              </p:cNvSpPr>
              <p:nvPr/>
            </p:nvSpPr>
            <p:spPr bwMode="auto">
              <a:xfrm>
                <a:off x="1190" y="1612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85" name="Group 2285"/>
              <p:cNvGrpSpPr>
                <a:grpSpLocks/>
              </p:cNvGrpSpPr>
              <p:nvPr/>
            </p:nvGrpSpPr>
            <p:grpSpPr bwMode="auto">
              <a:xfrm>
                <a:off x="1190" y="1612"/>
                <a:ext cx="2859" cy="403"/>
                <a:chOff x="1190" y="1612"/>
                <a:chExt cx="2859" cy="403"/>
              </a:xfrm>
            </p:grpSpPr>
            <p:sp>
              <p:nvSpPr>
                <p:cNvPr id="53427" name="Rectangle 2227"/>
                <p:cNvSpPr>
                  <a:spLocks noChangeArrowheads="1"/>
                </p:cNvSpPr>
                <p:nvPr/>
              </p:nvSpPr>
              <p:spPr bwMode="auto">
                <a:xfrm>
                  <a:off x="1202" y="1612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specifična sterilna sintetička rukavica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84" name="Rectangle 2284"/>
                <p:cNvSpPr>
                  <a:spLocks noChangeArrowheads="1"/>
                </p:cNvSpPr>
                <p:nvPr/>
              </p:nvSpPr>
              <p:spPr bwMode="auto">
                <a:xfrm>
                  <a:off x="1190" y="1612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91" name="Group 2291"/>
            <p:cNvGrpSpPr>
              <a:grpSpLocks/>
            </p:cNvGrpSpPr>
            <p:nvPr/>
          </p:nvGrpSpPr>
          <p:grpSpPr bwMode="auto">
            <a:xfrm>
              <a:off x="0" y="2015"/>
              <a:ext cx="1190" cy="403"/>
              <a:chOff x="0" y="2015"/>
              <a:chExt cx="1190" cy="403"/>
            </a:xfrm>
          </p:grpSpPr>
          <p:sp>
            <p:nvSpPr>
              <p:cNvPr id="53490" name="Rectangle 2290"/>
              <p:cNvSpPr>
                <a:spLocks noChangeArrowheads="1"/>
              </p:cNvSpPr>
              <p:nvPr/>
            </p:nvSpPr>
            <p:spPr bwMode="auto">
              <a:xfrm>
                <a:off x="0" y="2015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89" name="Group 2289"/>
              <p:cNvGrpSpPr>
                <a:grpSpLocks/>
              </p:cNvGrpSpPr>
              <p:nvPr/>
            </p:nvGrpSpPr>
            <p:grpSpPr bwMode="auto">
              <a:xfrm>
                <a:off x="0" y="2015"/>
                <a:ext cx="1190" cy="403"/>
                <a:chOff x="0" y="2015"/>
                <a:chExt cx="1190" cy="403"/>
              </a:xfrm>
            </p:grpSpPr>
            <p:sp>
              <p:nvSpPr>
                <p:cNvPr id="53428" name="Rectangle 2228"/>
                <p:cNvSpPr>
                  <a:spLocks noChangeArrowheads="1"/>
                </p:cNvSpPr>
                <p:nvPr/>
              </p:nvSpPr>
              <p:spPr bwMode="auto">
                <a:xfrm>
                  <a:off x="12" y="2015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m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ateri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j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al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488" name="Rectangle 2288"/>
                <p:cNvSpPr>
                  <a:spLocks noChangeArrowheads="1"/>
                </p:cNvSpPr>
                <p:nvPr/>
              </p:nvSpPr>
              <p:spPr bwMode="auto">
                <a:xfrm>
                  <a:off x="0" y="2015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95" name="Group 2295"/>
            <p:cNvGrpSpPr>
              <a:grpSpLocks/>
            </p:cNvGrpSpPr>
            <p:nvPr/>
          </p:nvGrpSpPr>
          <p:grpSpPr bwMode="auto">
            <a:xfrm>
              <a:off x="1190" y="2015"/>
              <a:ext cx="2859" cy="403"/>
              <a:chOff x="1190" y="2015"/>
              <a:chExt cx="2859" cy="403"/>
            </a:xfrm>
          </p:grpSpPr>
          <p:sp>
            <p:nvSpPr>
              <p:cNvPr id="53494" name="Rectangle 2294"/>
              <p:cNvSpPr>
                <a:spLocks noChangeArrowheads="1"/>
              </p:cNvSpPr>
              <p:nvPr/>
            </p:nvSpPr>
            <p:spPr bwMode="auto">
              <a:xfrm>
                <a:off x="1190" y="2015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93" name="Group 2293"/>
              <p:cNvGrpSpPr>
                <a:grpSpLocks/>
              </p:cNvGrpSpPr>
              <p:nvPr/>
            </p:nvGrpSpPr>
            <p:grpSpPr bwMode="auto">
              <a:xfrm>
                <a:off x="1190" y="2015"/>
                <a:ext cx="2859" cy="403"/>
                <a:chOff x="1190" y="2015"/>
                <a:chExt cx="2859" cy="403"/>
              </a:xfrm>
            </p:grpSpPr>
            <p:sp>
              <p:nvSpPr>
                <p:cNvPr id="53429" name="Rectangle 2229"/>
                <p:cNvSpPr>
                  <a:spLocks noChangeArrowheads="1"/>
                </p:cNvSpPr>
                <p:nvPr/>
              </p:nvSpPr>
              <p:spPr bwMode="auto">
                <a:xfrm>
                  <a:off x="1202" y="2015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n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eoprene, 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bez pudera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92" name="Rectangle 2292"/>
                <p:cNvSpPr>
                  <a:spLocks noChangeArrowheads="1"/>
                </p:cNvSpPr>
                <p:nvPr/>
              </p:nvSpPr>
              <p:spPr bwMode="auto">
                <a:xfrm>
                  <a:off x="1190" y="2015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499" name="Group 2299"/>
            <p:cNvGrpSpPr>
              <a:grpSpLocks/>
            </p:cNvGrpSpPr>
            <p:nvPr/>
          </p:nvGrpSpPr>
          <p:grpSpPr bwMode="auto">
            <a:xfrm>
              <a:off x="0" y="2418"/>
              <a:ext cx="1190" cy="403"/>
              <a:chOff x="0" y="2418"/>
              <a:chExt cx="1190" cy="403"/>
            </a:xfrm>
          </p:grpSpPr>
          <p:sp>
            <p:nvSpPr>
              <p:cNvPr id="53498" name="Rectangle 2298"/>
              <p:cNvSpPr>
                <a:spLocks noChangeArrowheads="1"/>
              </p:cNvSpPr>
              <p:nvPr/>
            </p:nvSpPr>
            <p:spPr bwMode="auto">
              <a:xfrm>
                <a:off x="0" y="2418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497" name="Group 2297"/>
              <p:cNvGrpSpPr>
                <a:grpSpLocks/>
              </p:cNvGrpSpPr>
              <p:nvPr/>
            </p:nvGrpSpPr>
            <p:grpSpPr bwMode="auto">
              <a:xfrm>
                <a:off x="0" y="2418"/>
                <a:ext cx="1190" cy="403"/>
                <a:chOff x="0" y="2418"/>
                <a:chExt cx="1190" cy="403"/>
              </a:xfrm>
            </p:grpSpPr>
            <p:sp>
              <p:nvSpPr>
                <p:cNvPr id="53430" name="Rectangle 2230"/>
                <p:cNvSpPr>
                  <a:spLocks noChangeArrowheads="1"/>
                </p:cNvSpPr>
                <p:nvPr/>
              </p:nvSpPr>
              <p:spPr bwMode="auto">
                <a:xfrm>
                  <a:off x="12" y="2418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cijena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496" name="Rectangle 2296"/>
                <p:cNvSpPr>
                  <a:spLocks noChangeArrowheads="1"/>
                </p:cNvSpPr>
                <p:nvPr/>
              </p:nvSpPr>
              <p:spPr bwMode="auto">
                <a:xfrm>
                  <a:off x="0" y="2418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03" name="Group 2303"/>
            <p:cNvGrpSpPr>
              <a:grpSpLocks/>
            </p:cNvGrpSpPr>
            <p:nvPr/>
          </p:nvGrpSpPr>
          <p:grpSpPr bwMode="auto">
            <a:xfrm>
              <a:off x="1190" y="2418"/>
              <a:ext cx="2859" cy="403"/>
              <a:chOff x="1190" y="2418"/>
              <a:chExt cx="2859" cy="403"/>
            </a:xfrm>
          </p:grpSpPr>
          <p:sp>
            <p:nvSpPr>
              <p:cNvPr id="53502" name="Rectangle 2302"/>
              <p:cNvSpPr>
                <a:spLocks noChangeArrowheads="1"/>
              </p:cNvSpPr>
              <p:nvPr/>
            </p:nvSpPr>
            <p:spPr bwMode="auto">
              <a:xfrm>
                <a:off x="1190" y="2418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01" name="Group 2301"/>
              <p:cNvGrpSpPr>
                <a:grpSpLocks/>
              </p:cNvGrpSpPr>
              <p:nvPr/>
            </p:nvGrpSpPr>
            <p:grpSpPr bwMode="auto">
              <a:xfrm>
                <a:off x="1190" y="2418"/>
                <a:ext cx="2859" cy="403"/>
                <a:chOff x="1190" y="2418"/>
                <a:chExt cx="2859" cy="403"/>
              </a:xfrm>
            </p:grpSpPr>
            <p:sp>
              <p:nvSpPr>
                <p:cNvPr id="53431" name="Rectangle 2231"/>
                <p:cNvSpPr>
                  <a:spLocks noChangeArrowheads="1"/>
                </p:cNvSpPr>
                <p:nvPr/>
              </p:nvSpPr>
              <p:spPr bwMode="auto">
                <a:xfrm>
                  <a:off x="1202" y="2418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EUR 2.80/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par za krajnjeg kupca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00" name="Rectangle 2300"/>
                <p:cNvSpPr>
                  <a:spLocks noChangeArrowheads="1"/>
                </p:cNvSpPr>
                <p:nvPr/>
              </p:nvSpPr>
              <p:spPr bwMode="auto">
                <a:xfrm>
                  <a:off x="1190" y="2418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07" name="Group 2307"/>
            <p:cNvGrpSpPr>
              <a:grpSpLocks/>
            </p:cNvGrpSpPr>
            <p:nvPr/>
          </p:nvGrpSpPr>
          <p:grpSpPr bwMode="auto">
            <a:xfrm>
              <a:off x="0" y="2821"/>
              <a:ext cx="1190" cy="403"/>
              <a:chOff x="0" y="2821"/>
              <a:chExt cx="1190" cy="403"/>
            </a:xfrm>
          </p:grpSpPr>
          <p:sp>
            <p:nvSpPr>
              <p:cNvPr id="53506" name="Rectangle 2306"/>
              <p:cNvSpPr>
                <a:spLocks noChangeArrowheads="1"/>
              </p:cNvSpPr>
              <p:nvPr/>
            </p:nvSpPr>
            <p:spPr bwMode="auto">
              <a:xfrm>
                <a:off x="0" y="2821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05" name="Group 2305"/>
              <p:cNvGrpSpPr>
                <a:grpSpLocks/>
              </p:cNvGrpSpPr>
              <p:nvPr/>
            </p:nvGrpSpPr>
            <p:grpSpPr bwMode="auto">
              <a:xfrm>
                <a:off x="0" y="2821"/>
                <a:ext cx="1190" cy="403"/>
                <a:chOff x="0" y="2821"/>
                <a:chExt cx="1190" cy="403"/>
              </a:xfrm>
            </p:grpSpPr>
            <p:sp>
              <p:nvSpPr>
                <p:cNvPr id="53432" name="Rectangle 2232"/>
                <p:cNvSpPr>
                  <a:spLocks noChangeArrowheads="1"/>
                </p:cNvSpPr>
                <p:nvPr/>
              </p:nvSpPr>
              <p:spPr bwMode="auto">
                <a:xfrm>
                  <a:off x="12" y="2821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vanjsko pakiranje</a:t>
                  </a:r>
                </a:p>
                <a:p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04" name="Rectangle 2304"/>
                <p:cNvSpPr>
                  <a:spLocks noChangeArrowheads="1"/>
                </p:cNvSpPr>
                <p:nvPr/>
              </p:nvSpPr>
              <p:spPr bwMode="auto">
                <a:xfrm>
                  <a:off x="0" y="2821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11" name="Group 2311"/>
            <p:cNvGrpSpPr>
              <a:grpSpLocks/>
            </p:cNvGrpSpPr>
            <p:nvPr/>
          </p:nvGrpSpPr>
          <p:grpSpPr bwMode="auto">
            <a:xfrm>
              <a:off x="1190" y="2821"/>
              <a:ext cx="2859" cy="403"/>
              <a:chOff x="1190" y="2821"/>
              <a:chExt cx="2859" cy="403"/>
            </a:xfrm>
          </p:grpSpPr>
          <p:sp>
            <p:nvSpPr>
              <p:cNvPr id="53510" name="Rectangle 2310"/>
              <p:cNvSpPr>
                <a:spLocks noChangeArrowheads="1"/>
              </p:cNvSpPr>
              <p:nvPr/>
            </p:nvSpPr>
            <p:spPr bwMode="auto">
              <a:xfrm>
                <a:off x="1190" y="2821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09" name="Group 2309"/>
              <p:cNvGrpSpPr>
                <a:grpSpLocks/>
              </p:cNvGrpSpPr>
              <p:nvPr/>
            </p:nvGrpSpPr>
            <p:grpSpPr bwMode="auto">
              <a:xfrm>
                <a:off x="1190" y="2821"/>
                <a:ext cx="2859" cy="403"/>
                <a:chOff x="1190" y="2821"/>
                <a:chExt cx="2859" cy="403"/>
              </a:xfrm>
            </p:grpSpPr>
            <p:sp>
              <p:nvSpPr>
                <p:cNvPr id="53433" name="Rectangle 2233"/>
                <p:cNvSpPr>
                  <a:spLocks noChangeArrowheads="1"/>
                </p:cNvSpPr>
                <p:nvPr/>
              </p:nvSpPr>
              <p:spPr bwMode="auto">
                <a:xfrm>
                  <a:off x="1202" y="2821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karton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od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200 par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i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08" name="Rectangle 2308"/>
                <p:cNvSpPr>
                  <a:spLocks noChangeArrowheads="1"/>
                </p:cNvSpPr>
                <p:nvPr/>
              </p:nvSpPr>
              <p:spPr bwMode="auto">
                <a:xfrm>
                  <a:off x="1190" y="2821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15" name="Group 2315"/>
            <p:cNvGrpSpPr>
              <a:grpSpLocks/>
            </p:cNvGrpSpPr>
            <p:nvPr/>
          </p:nvGrpSpPr>
          <p:grpSpPr bwMode="auto">
            <a:xfrm>
              <a:off x="0" y="3224"/>
              <a:ext cx="1190" cy="748"/>
              <a:chOff x="0" y="3224"/>
              <a:chExt cx="1190" cy="748"/>
            </a:xfrm>
          </p:grpSpPr>
          <p:sp>
            <p:nvSpPr>
              <p:cNvPr id="53514" name="Rectangle 2314"/>
              <p:cNvSpPr>
                <a:spLocks noChangeArrowheads="1"/>
              </p:cNvSpPr>
              <p:nvPr/>
            </p:nvSpPr>
            <p:spPr bwMode="auto">
              <a:xfrm>
                <a:off x="0" y="3224"/>
                <a:ext cx="1190" cy="748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13" name="Group 2313"/>
              <p:cNvGrpSpPr>
                <a:grpSpLocks/>
              </p:cNvGrpSpPr>
              <p:nvPr/>
            </p:nvGrpSpPr>
            <p:grpSpPr bwMode="auto">
              <a:xfrm>
                <a:off x="0" y="3224"/>
                <a:ext cx="1190" cy="748"/>
                <a:chOff x="0" y="3224"/>
                <a:chExt cx="1190" cy="748"/>
              </a:xfrm>
            </p:grpSpPr>
            <p:sp>
              <p:nvSpPr>
                <p:cNvPr id="53434" name="Rectangle 2234"/>
                <p:cNvSpPr>
                  <a:spLocks noChangeArrowheads="1"/>
                </p:cNvSpPr>
                <p:nvPr/>
              </p:nvSpPr>
              <p:spPr bwMode="auto">
                <a:xfrm>
                  <a:off x="12" y="3224"/>
                  <a:ext cx="1166" cy="7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unutarnje pakiranje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12" name="Rectangle 2312"/>
                <p:cNvSpPr>
                  <a:spLocks noChangeArrowheads="1"/>
                </p:cNvSpPr>
                <p:nvPr/>
              </p:nvSpPr>
              <p:spPr bwMode="auto">
                <a:xfrm>
                  <a:off x="0" y="3224"/>
                  <a:ext cx="1190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19" name="Group 2319"/>
            <p:cNvGrpSpPr>
              <a:grpSpLocks/>
            </p:cNvGrpSpPr>
            <p:nvPr/>
          </p:nvGrpSpPr>
          <p:grpSpPr bwMode="auto">
            <a:xfrm>
              <a:off x="1190" y="3224"/>
              <a:ext cx="2859" cy="748"/>
              <a:chOff x="1190" y="3224"/>
              <a:chExt cx="2859" cy="748"/>
            </a:xfrm>
          </p:grpSpPr>
          <p:sp>
            <p:nvSpPr>
              <p:cNvPr id="53518" name="Rectangle 2318"/>
              <p:cNvSpPr>
                <a:spLocks noChangeArrowheads="1"/>
              </p:cNvSpPr>
              <p:nvPr/>
            </p:nvSpPr>
            <p:spPr bwMode="auto">
              <a:xfrm>
                <a:off x="1190" y="3224"/>
                <a:ext cx="2859" cy="7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17" name="Group 2317"/>
              <p:cNvGrpSpPr>
                <a:grpSpLocks/>
              </p:cNvGrpSpPr>
              <p:nvPr/>
            </p:nvGrpSpPr>
            <p:grpSpPr bwMode="auto">
              <a:xfrm>
                <a:off x="1190" y="3224"/>
                <a:ext cx="2859" cy="748"/>
                <a:chOff x="1190" y="3224"/>
                <a:chExt cx="2859" cy="748"/>
              </a:xfrm>
            </p:grpSpPr>
            <p:sp>
              <p:nvSpPr>
                <p:cNvPr id="53435" name="Rectangle 2235"/>
                <p:cNvSpPr>
                  <a:spLocks noChangeArrowheads="1"/>
                </p:cNvSpPr>
                <p:nvPr/>
              </p:nvSpPr>
              <p:spPr bwMode="auto">
                <a:xfrm>
                  <a:off x="1202" y="3224"/>
                  <a:ext cx="2835" cy="748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/>
                    <a:t>jedan par u</a:t>
                  </a:r>
                  <a:r>
                    <a:rPr lang="en-GB" sz="1200">
                      <a:cs typeface="Arial" panose="020B0604020202020204" pitchFamily="34" charset="0"/>
                    </a:rPr>
                    <a:t> PE </a:t>
                  </a:r>
                  <a:r>
                    <a:rPr lang="hr-HR" sz="1200"/>
                    <a:t>vrećici</a:t>
                  </a:r>
                  <a:r>
                    <a:rPr lang="en-GB" sz="1200">
                      <a:cs typeface="Arial" panose="020B0604020202020204" pitchFamily="34" charset="0"/>
                    </a:rPr>
                    <a:t>, </a:t>
                  </a:r>
                  <a:r>
                    <a:rPr lang="hr-HR" sz="1200"/>
                    <a:t>zatvoren</a:t>
                  </a:r>
                  <a:r>
                    <a:rPr lang="en-GB" sz="1200">
                      <a:cs typeface="Arial" panose="020B0604020202020204" pitchFamily="34" charset="0"/>
                    </a:rPr>
                    <a:t> </a:t>
                  </a:r>
                  <a:r>
                    <a:rPr lang="hr-HR" sz="1200"/>
                    <a:t>u</a:t>
                  </a:r>
                  <a:r>
                    <a:rPr lang="en-GB" sz="1200">
                      <a:cs typeface="Arial" panose="020B0604020202020204" pitchFamily="34" charset="0"/>
                    </a:rPr>
                    <a:t> PE </a:t>
                  </a:r>
                  <a:r>
                    <a:rPr lang="hr-HR" sz="1200"/>
                    <a:t>pakiranju</a:t>
                  </a:r>
                  <a:r>
                    <a:rPr lang="en-GB" sz="1200">
                      <a:cs typeface="Arial" panose="020B0604020202020204" pitchFamily="34" charset="0"/>
                    </a:rPr>
                    <a:t>, </a:t>
                  </a:r>
                  <a:br>
                    <a:rPr lang="en-GB" sz="1200">
                      <a:cs typeface="Arial" panose="020B0604020202020204" pitchFamily="34" charset="0"/>
                    </a:rPr>
                  </a:br>
                  <a:r>
                    <a:rPr lang="en-GB" sz="1200">
                      <a:cs typeface="Arial" panose="020B0604020202020204" pitchFamily="34" charset="0"/>
                    </a:rPr>
                    <a:t>10 </a:t>
                  </a:r>
                  <a:r>
                    <a:rPr lang="hr-HR" sz="1200"/>
                    <a:t>pari</a:t>
                  </a:r>
                  <a:r>
                    <a:rPr lang="en-GB" sz="1200">
                      <a:cs typeface="Arial" panose="020B0604020202020204" pitchFamily="34" charset="0"/>
                    </a:rPr>
                    <a:t> </a:t>
                  </a:r>
                  <a:r>
                    <a:rPr lang="hr-HR" sz="1200"/>
                    <a:t>u</a:t>
                  </a:r>
                  <a:r>
                    <a:rPr lang="en-GB" sz="1200">
                      <a:cs typeface="Arial" panose="020B0604020202020204" pitchFamily="34" charset="0"/>
                    </a:rPr>
                    <a:t> </a:t>
                  </a:r>
                  <a:r>
                    <a:rPr lang="hr-HR" sz="1200"/>
                    <a:t>većoj</a:t>
                  </a:r>
                  <a:r>
                    <a:rPr lang="en-GB" sz="1200">
                      <a:cs typeface="Arial" panose="020B0604020202020204" pitchFamily="34" charset="0"/>
                    </a:rPr>
                    <a:t> PE </a:t>
                  </a:r>
                  <a:r>
                    <a:rPr lang="hr-HR" sz="1200"/>
                    <a:t>vrećici</a:t>
                  </a:r>
                  <a:r>
                    <a:rPr lang="en-GB" sz="1200">
                      <a:cs typeface="Arial" panose="020B0604020202020204" pitchFamily="34" charset="0"/>
                    </a:rPr>
                    <a:t>, 10 </a:t>
                  </a:r>
                  <a:r>
                    <a:rPr lang="hr-HR" sz="1200"/>
                    <a:t>većih</a:t>
                  </a:r>
                  <a:r>
                    <a:rPr lang="en-GB" sz="1200">
                      <a:cs typeface="Arial" panose="020B0604020202020204" pitchFamily="34" charset="0"/>
                    </a:rPr>
                    <a:t> PE </a:t>
                  </a:r>
                  <a:r>
                    <a:rPr lang="hr-HR" sz="1200"/>
                    <a:t>vrećica</a:t>
                  </a:r>
                  <a:r>
                    <a:rPr lang="en-GB" sz="1200">
                      <a:cs typeface="Arial" panose="020B0604020202020204" pitchFamily="34" charset="0"/>
                    </a:rPr>
                    <a:t> p</a:t>
                  </a:r>
                  <a:r>
                    <a:rPr lang="hr-HR" sz="1200"/>
                    <a:t>o</a:t>
                  </a:r>
                  <a:r>
                    <a:rPr lang="en-GB" sz="1200">
                      <a:cs typeface="Arial" panose="020B0604020202020204" pitchFamily="34" charset="0"/>
                    </a:rPr>
                    <a:t> </a:t>
                  </a:r>
                  <a:r>
                    <a:rPr lang="hr-HR" sz="1200"/>
                    <a:t>velikoj vrećici</a:t>
                  </a:r>
                  <a:r>
                    <a:rPr lang="en-GB" sz="1200">
                      <a:cs typeface="Arial" panose="020B0604020202020204" pitchFamily="34" charset="0"/>
                    </a:rPr>
                    <a:t>, 2 </a:t>
                  </a:r>
                  <a:r>
                    <a:rPr lang="hr-HR" sz="1200"/>
                    <a:t>velike vrećice po kartonu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16" name="Rectangle 2316"/>
                <p:cNvSpPr>
                  <a:spLocks noChangeArrowheads="1"/>
                </p:cNvSpPr>
                <p:nvPr/>
              </p:nvSpPr>
              <p:spPr bwMode="auto">
                <a:xfrm>
                  <a:off x="1190" y="3224"/>
                  <a:ext cx="2859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23" name="Group 2323"/>
            <p:cNvGrpSpPr>
              <a:grpSpLocks/>
            </p:cNvGrpSpPr>
            <p:nvPr/>
          </p:nvGrpSpPr>
          <p:grpSpPr bwMode="auto">
            <a:xfrm>
              <a:off x="0" y="3972"/>
              <a:ext cx="1190" cy="403"/>
              <a:chOff x="0" y="3972"/>
              <a:chExt cx="1190" cy="403"/>
            </a:xfrm>
          </p:grpSpPr>
          <p:sp>
            <p:nvSpPr>
              <p:cNvPr id="53522" name="Rectangle 2322"/>
              <p:cNvSpPr>
                <a:spLocks noChangeArrowheads="1"/>
              </p:cNvSpPr>
              <p:nvPr/>
            </p:nvSpPr>
            <p:spPr bwMode="auto">
              <a:xfrm>
                <a:off x="0" y="3972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21" name="Group 2321"/>
              <p:cNvGrpSpPr>
                <a:grpSpLocks/>
              </p:cNvGrpSpPr>
              <p:nvPr/>
            </p:nvGrpSpPr>
            <p:grpSpPr bwMode="auto">
              <a:xfrm>
                <a:off x="0" y="3972"/>
                <a:ext cx="1190" cy="403"/>
                <a:chOff x="0" y="3972"/>
                <a:chExt cx="1190" cy="403"/>
              </a:xfrm>
            </p:grpSpPr>
            <p:sp>
              <p:nvSpPr>
                <p:cNvPr id="53436" name="Rectangle 2236"/>
                <p:cNvSpPr>
                  <a:spLocks noChangeArrowheads="1"/>
                </p:cNvSpPr>
                <p:nvPr/>
              </p:nvSpPr>
              <p:spPr bwMode="auto">
                <a:xfrm>
                  <a:off x="12" y="3972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EN 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sukladnost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20" name="Rectangle 2320"/>
                <p:cNvSpPr>
                  <a:spLocks noChangeArrowheads="1"/>
                </p:cNvSpPr>
                <p:nvPr/>
              </p:nvSpPr>
              <p:spPr bwMode="auto">
                <a:xfrm>
                  <a:off x="0" y="3972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27" name="Group 2327"/>
            <p:cNvGrpSpPr>
              <a:grpSpLocks/>
            </p:cNvGrpSpPr>
            <p:nvPr/>
          </p:nvGrpSpPr>
          <p:grpSpPr bwMode="auto">
            <a:xfrm>
              <a:off x="1190" y="3972"/>
              <a:ext cx="2859" cy="403"/>
              <a:chOff x="1190" y="3972"/>
              <a:chExt cx="2859" cy="403"/>
            </a:xfrm>
          </p:grpSpPr>
          <p:sp>
            <p:nvSpPr>
              <p:cNvPr id="53526" name="Rectangle 2326"/>
              <p:cNvSpPr>
                <a:spLocks noChangeArrowheads="1"/>
              </p:cNvSpPr>
              <p:nvPr/>
            </p:nvSpPr>
            <p:spPr bwMode="auto">
              <a:xfrm>
                <a:off x="1190" y="3972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25" name="Group 2325"/>
              <p:cNvGrpSpPr>
                <a:grpSpLocks/>
              </p:cNvGrpSpPr>
              <p:nvPr/>
            </p:nvGrpSpPr>
            <p:grpSpPr bwMode="auto">
              <a:xfrm>
                <a:off x="1190" y="3972"/>
                <a:ext cx="2859" cy="403"/>
                <a:chOff x="1190" y="3972"/>
                <a:chExt cx="2859" cy="403"/>
              </a:xfrm>
            </p:grpSpPr>
            <p:sp>
              <p:nvSpPr>
                <p:cNvPr id="53437" name="Rectangle 2237"/>
                <p:cNvSpPr>
                  <a:spLocks noChangeArrowheads="1"/>
                </p:cNvSpPr>
                <p:nvPr/>
              </p:nvSpPr>
              <p:spPr bwMode="auto">
                <a:xfrm>
                  <a:off x="1202" y="3972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EN 420, EN 374, EN 455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524" name="Rectangle 2324"/>
                <p:cNvSpPr>
                  <a:spLocks noChangeArrowheads="1"/>
                </p:cNvSpPr>
                <p:nvPr/>
              </p:nvSpPr>
              <p:spPr bwMode="auto">
                <a:xfrm>
                  <a:off x="1190" y="3972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31" name="Group 2331"/>
            <p:cNvGrpSpPr>
              <a:grpSpLocks/>
            </p:cNvGrpSpPr>
            <p:nvPr/>
          </p:nvGrpSpPr>
          <p:grpSpPr bwMode="auto">
            <a:xfrm>
              <a:off x="0" y="4375"/>
              <a:ext cx="1190" cy="403"/>
              <a:chOff x="0" y="4375"/>
              <a:chExt cx="1190" cy="403"/>
            </a:xfrm>
          </p:grpSpPr>
          <p:sp>
            <p:nvSpPr>
              <p:cNvPr id="53530" name="Rectangle 2330"/>
              <p:cNvSpPr>
                <a:spLocks noChangeArrowheads="1"/>
              </p:cNvSpPr>
              <p:nvPr/>
            </p:nvSpPr>
            <p:spPr bwMode="auto">
              <a:xfrm>
                <a:off x="0" y="4375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29" name="Group 2329"/>
              <p:cNvGrpSpPr>
                <a:grpSpLocks/>
              </p:cNvGrpSpPr>
              <p:nvPr/>
            </p:nvGrpSpPr>
            <p:grpSpPr bwMode="auto">
              <a:xfrm>
                <a:off x="0" y="4375"/>
                <a:ext cx="1190" cy="403"/>
                <a:chOff x="0" y="4375"/>
                <a:chExt cx="1190" cy="403"/>
              </a:xfrm>
            </p:grpSpPr>
            <p:sp>
              <p:nvSpPr>
                <p:cNvPr id="53438" name="Rectangle 2238"/>
                <p:cNvSpPr>
                  <a:spLocks noChangeArrowheads="1"/>
                </p:cNvSpPr>
                <p:nvPr/>
              </p:nvSpPr>
              <p:spPr bwMode="auto">
                <a:xfrm>
                  <a:off x="12" y="4375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E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N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 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kategorija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28" name="Rectangle 2328"/>
                <p:cNvSpPr>
                  <a:spLocks noChangeArrowheads="1"/>
                </p:cNvSpPr>
                <p:nvPr/>
              </p:nvSpPr>
              <p:spPr bwMode="auto">
                <a:xfrm>
                  <a:off x="0" y="4375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35" name="Group 2335"/>
            <p:cNvGrpSpPr>
              <a:grpSpLocks/>
            </p:cNvGrpSpPr>
            <p:nvPr/>
          </p:nvGrpSpPr>
          <p:grpSpPr bwMode="auto">
            <a:xfrm>
              <a:off x="1190" y="4375"/>
              <a:ext cx="2859" cy="403"/>
              <a:chOff x="1190" y="4375"/>
              <a:chExt cx="2859" cy="403"/>
            </a:xfrm>
          </p:grpSpPr>
          <p:sp>
            <p:nvSpPr>
              <p:cNvPr id="53534" name="Rectangle 2334"/>
              <p:cNvSpPr>
                <a:spLocks noChangeArrowheads="1"/>
              </p:cNvSpPr>
              <p:nvPr/>
            </p:nvSpPr>
            <p:spPr bwMode="auto">
              <a:xfrm>
                <a:off x="1190" y="4375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33" name="Group 2333"/>
              <p:cNvGrpSpPr>
                <a:grpSpLocks/>
              </p:cNvGrpSpPr>
              <p:nvPr/>
            </p:nvGrpSpPr>
            <p:grpSpPr bwMode="auto">
              <a:xfrm>
                <a:off x="1190" y="4375"/>
                <a:ext cx="2859" cy="403"/>
                <a:chOff x="1190" y="4375"/>
                <a:chExt cx="2859" cy="403"/>
              </a:xfrm>
            </p:grpSpPr>
            <p:sp>
              <p:nvSpPr>
                <p:cNvPr id="53439" name="Rectangle 2239"/>
                <p:cNvSpPr>
                  <a:spLocks noChangeArrowheads="1"/>
                </p:cNvSpPr>
                <p:nvPr/>
              </p:nvSpPr>
              <p:spPr bwMode="auto">
                <a:xfrm>
                  <a:off x="1202" y="4375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Cat. III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532" name="Rectangle 2332"/>
                <p:cNvSpPr>
                  <a:spLocks noChangeArrowheads="1"/>
                </p:cNvSpPr>
                <p:nvPr/>
              </p:nvSpPr>
              <p:spPr bwMode="auto">
                <a:xfrm>
                  <a:off x="1190" y="4375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39" name="Group 2339"/>
            <p:cNvGrpSpPr>
              <a:grpSpLocks/>
            </p:cNvGrpSpPr>
            <p:nvPr/>
          </p:nvGrpSpPr>
          <p:grpSpPr bwMode="auto">
            <a:xfrm>
              <a:off x="0" y="4778"/>
              <a:ext cx="1190" cy="403"/>
              <a:chOff x="0" y="4778"/>
              <a:chExt cx="1190" cy="403"/>
            </a:xfrm>
          </p:grpSpPr>
          <p:sp>
            <p:nvSpPr>
              <p:cNvPr id="53538" name="Rectangle 2338"/>
              <p:cNvSpPr>
                <a:spLocks noChangeArrowheads="1"/>
              </p:cNvSpPr>
              <p:nvPr/>
            </p:nvSpPr>
            <p:spPr bwMode="auto">
              <a:xfrm>
                <a:off x="0" y="4778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37" name="Group 2337"/>
              <p:cNvGrpSpPr>
                <a:grpSpLocks/>
              </p:cNvGrpSpPr>
              <p:nvPr/>
            </p:nvGrpSpPr>
            <p:grpSpPr bwMode="auto">
              <a:xfrm>
                <a:off x="0" y="4778"/>
                <a:ext cx="1190" cy="403"/>
                <a:chOff x="0" y="4778"/>
                <a:chExt cx="1190" cy="403"/>
              </a:xfrm>
            </p:grpSpPr>
            <p:sp>
              <p:nvSpPr>
                <p:cNvPr id="53440" name="Rectangle 2240"/>
                <p:cNvSpPr>
                  <a:spLocks noChangeArrowheads="1"/>
                </p:cNvSpPr>
                <p:nvPr/>
              </p:nvSpPr>
              <p:spPr bwMode="auto">
                <a:xfrm>
                  <a:off x="12" y="4778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AQL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536" name="Rectangle 2336"/>
                <p:cNvSpPr>
                  <a:spLocks noChangeArrowheads="1"/>
                </p:cNvSpPr>
                <p:nvPr/>
              </p:nvSpPr>
              <p:spPr bwMode="auto">
                <a:xfrm>
                  <a:off x="0" y="4778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43" name="Group 2343"/>
            <p:cNvGrpSpPr>
              <a:grpSpLocks/>
            </p:cNvGrpSpPr>
            <p:nvPr/>
          </p:nvGrpSpPr>
          <p:grpSpPr bwMode="auto">
            <a:xfrm>
              <a:off x="1190" y="4778"/>
              <a:ext cx="2859" cy="403"/>
              <a:chOff x="1190" y="4778"/>
              <a:chExt cx="2859" cy="403"/>
            </a:xfrm>
          </p:grpSpPr>
          <p:sp>
            <p:nvSpPr>
              <p:cNvPr id="53542" name="Rectangle 2342"/>
              <p:cNvSpPr>
                <a:spLocks noChangeArrowheads="1"/>
              </p:cNvSpPr>
              <p:nvPr/>
            </p:nvSpPr>
            <p:spPr bwMode="auto">
              <a:xfrm>
                <a:off x="1190" y="4778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41" name="Group 2341"/>
              <p:cNvGrpSpPr>
                <a:grpSpLocks/>
              </p:cNvGrpSpPr>
              <p:nvPr/>
            </p:nvGrpSpPr>
            <p:grpSpPr bwMode="auto">
              <a:xfrm>
                <a:off x="1190" y="4778"/>
                <a:ext cx="2859" cy="403"/>
                <a:chOff x="1190" y="4778"/>
                <a:chExt cx="2859" cy="403"/>
              </a:xfrm>
            </p:grpSpPr>
            <p:sp>
              <p:nvSpPr>
                <p:cNvPr id="53441" name="Rectangle 2241"/>
                <p:cNvSpPr>
                  <a:spLocks noChangeArrowheads="1"/>
                </p:cNvSpPr>
                <p:nvPr/>
              </p:nvSpPr>
              <p:spPr bwMode="auto">
                <a:xfrm>
                  <a:off x="1202" y="4778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1,5 (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test na propuštanje vode</a:t>
                  </a:r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)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540" name="Rectangle 2340"/>
                <p:cNvSpPr>
                  <a:spLocks noChangeArrowheads="1"/>
                </p:cNvSpPr>
                <p:nvPr/>
              </p:nvSpPr>
              <p:spPr bwMode="auto">
                <a:xfrm>
                  <a:off x="1190" y="4778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47" name="Group 2347"/>
            <p:cNvGrpSpPr>
              <a:grpSpLocks/>
            </p:cNvGrpSpPr>
            <p:nvPr/>
          </p:nvGrpSpPr>
          <p:grpSpPr bwMode="auto">
            <a:xfrm>
              <a:off x="0" y="5181"/>
              <a:ext cx="1190" cy="403"/>
              <a:chOff x="0" y="5181"/>
              <a:chExt cx="1190" cy="403"/>
            </a:xfrm>
          </p:grpSpPr>
          <p:sp>
            <p:nvSpPr>
              <p:cNvPr id="53546" name="Rectangle 2346"/>
              <p:cNvSpPr>
                <a:spLocks noChangeArrowheads="1"/>
              </p:cNvSpPr>
              <p:nvPr/>
            </p:nvSpPr>
            <p:spPr bwMode="auto">
              <a:xfrm>
                <a:off x="0" y="5181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45" name="Group 2345"/>
              <p:cNvGrpSpPr>
                <a:grpSpLocks/>
              </p:cNvGrpSpPr>
              <p:nvPr/>
            </p:nvGrpSpPr>
            <p:grpSpPr bwMode="auto">
              <a:xfrm>
                <a:off x="0" y="5181"/>
                <a:ext cx="1190" cy="403"/>
                <a:chOff x="0" y="5181"/>
                <a:chExt cx="1190" cy="403"/>
              </a:xfrm>
            </p:grpSpPr>
            <p:sp>
              <p:nvSpPr>
                <p:cNvPr id="53442" name="Rectangle 2242"/>
                <p:cNvSpPr>
                  <a:spLocks noChangeArrowheads="1"/>
                </p:cNvSpPr>
                <p:nvPr/>
              </p:nvSpPr>
              <p:spPr bwMode="auto">
                <a:xfrm>
                  <a:off x="12" y="5181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porijeklo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44" name="Rectangle 2344"/>
                <p:cNvSpPr>
                  <a:spLocks noChangeArrowheads="1"/>
                </p:cNvSpPr>
                <p:nvPr/>
              </p:nvSpPr>
              <p:spPr bwMode="auto">
                <a:xfrm>
                  <a:off x="0" y="5181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51" name="Group 2351"/>
            <p:cNvGrpSpPr>
              <a:grpSpLocks/>
            </p:cNvGrpSpPr>
            <p:nvPr/>
          </p:nvGrpSpPr>
          <p:grpSpPr bwMode="auto">
            <a:xfrm>
              <a:off x="1190" y="5181"/>
              <a:ext cx="2859" cy="403"/>
              <a:chOff x="1190" y="5181"/>
              <a:chExt cx="2859" cy="403"/>
            </a:xfrm>
          </p:grpSpPr>
          <p:sp>
            <p:nvSpPr>
              <p:cNvPr id="53550" name="Rectangle 2350"/>
              <p:cNvSpPr>
                <a:spLocks noChangeArrowheads="1"/>
              </p:cNvSpPr>
              <p:nvPr/>
            </p:nvSpPr>
            <p:spPr bwMode="auto">
              <a:xfrm>
                <a:off x="1190" y="5181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49" name="Group 2349"/>
              <p:cNvGrpSpPr>
                <a:grpSpLocks/>
              </p:cNvGrpSpPr>
              <p:nvPr/>
            </p:nvGrpSpPr>
            <p:grpSpPr bwMode="auto">
              <a:xfrm>
                <a:off x="1190" y="5181"/>
                <a:ext cx="2859" cy="403"/>
                <a:chOff x="1190" y="5181"/>
                <a:chExt cx="2859" cy="403"/>
              </a:xfrm>
            </p:grpSpPr>
            <p:sp>
              <p:nvSpPr>
                <p:cNvPr id="53443" name="Rectangle 2243"/>
                <p:cNvSpPr>
                  <a:spLocks noChangeArrowheads="1"/>
                </p:cNvSpPr>
                <p:nvPr/>
              </p:nvSpPr>
              <p:spPr bwMode="auto">
                <a:xfrm>
                  <a:off x="1202" y="5181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Mal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ezija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48" name="Rectangle 2348"/>
                <p:cNvSpPr>
                  <a:spLocks noChangeArrowheads="1"/>
                </p:cNvSpPr>
                <p:nvPr/>
              </p:nvSpPr>
              <p:spPr bwMode="auto">
                <a:xfrm>
                  <a:off x="1190" y="5181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55" name="Group 2355"/>
            <p:cNvGrpSpPr>
              <a:grpSpLocks/>
            </p:cNvGrpSpPr>
            <p:nvPr/>
          </p:nvGrpSpPr>
          <p:grpSpPr bwMode="auto">
            <a:xfrm>
              <a:off x="0" y="5584"/>
              <a:ext cx="1190" cy="403"/>
              <a:chOff x="0" y="5584"/>
              <a:chExt cx="1190" cy="403"/>
            </a:xfrm>
          </p:grpSpPr>
          <p:sp>
            <p:nvSpPr>
              <p:cNvPr id="53554" name="Rectangle 2354"/>
              <p:cNvSpPr>
                <a:spLocks noChangeArrowheads="1"/>
              </p:cNvSpPr>
              <p:nvPr/>
            </p:nvSpPr>
            <p:spPr bwMode="auto">
              <a:xfrm>
                <a:off x="0" y="5584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53" name="Group 2353"/>
              <p:cNvGrpSpPr>
                <a:grpSpLocks/>
              </p:cNvGrpSpPr>
              <p:nvPr/>
            </p:nvGrpSpPr>
            <p:grpSpPr bwMode="auto">
              <a:xfrm>
                <a:off x="0" y="5584"/>
                <a:ext cx="1190" cy="403"/>
                <a:chOff x="0" y="5584"/>
                <a:chExt cx="1190" cy="403"/>
              </a:xfrm>
            </p:grpSpPr>
            <p:sp>
              <p:nvSpPr>
                <p:cNvPr id="53444" name="Rectangle 2244"/>
                <p:cNvSpPr>
                  <a:spLocks noChangeArrowheads="1"/>
                </p:cNvSpPr>
                <p:nvPr/>
              </p:nvSpPr>
              <p:spPr bwMode="auto">
                <a:xfrm>
                  <a:off x="12" y="5584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skladište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52" name="Rectangle 2352"/>
                <p:cNvSpPr>
                  <a:spLocks noChangeArrowheads="1"/>
                </p:cNvSpPr>
                <p:nvPr/>
              </p:nvSpPr>
              <p:spPr bwMode="auto">
                <a:xfrm>
                  <a:off x="0" y="5584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59" name="Group 2359"/>
            <p:cNvGrpSpPr>
              <a:grpSpLocks/>
            </p:cNvGrpSpPr>
            <p:nvPr/>
          </p:nvGrpSpPr>
          <p:grpSpPr bwMode="auto">
            <a:xfrm>
              <a:off x="1190" y="5584"/>
              <a:ext cx="2859" cy="403"/>
              <a:chOff x="1190" y="5584"/>
              <a:chExt cx="2859" cy="403"/>
            </a:xfrm>
          </p:grpSpPr>
          <p:sp>
            <p:nvSpPr>
              <p:cNvPr id="53558" name="Rectangle 2358"/>
              <p:cNvSpPr>
                <a:spLocks noChangeArrowheads="1"/>
              </p:cNvSpPr>
              <p:nvPr/>
            </p:nvSpPr>
            <p:spPr bwMode="auto">
              <a:xfrm>
                <a:off x="1190" y="5584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57" name="Group 2357"/>
              <p:cNvGrpSpPr>
                <a:grpSpLocks/>
              </p:cNvGrpSpPr>
              <p:nvPr/>
            </p:nvGrpSpPr>
            <p:grpSpPr bwMode="auto">
              <a:xfrm>
                <a:off x="1190" y="5584"/>
                <a:ext cx="2859" cy="403"/>
                <a:chOff x="1190" y="5584"/>
                <a:chExt cx="2859" cy="403"/>
              </a:xfrm>
            </p:grpSpPr>
            <p:sp>
              <p:nvSpPr>
                <p:cNvPr id="53445" name="Rectangle 2245"/>
                <p:cNvSpPr>
                  <a:spLocks noChangeArrowheads="1"/>
                </p:cNvSpPr>
                <p:nvPr/>
              </p:nvSpPr>
              <p:spPr bwMode="auto">
                <a:xfrm>
                  <a:off x="1202" y="5584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Aalst, Belg</a:t>
                  </a:r>
                  <a:r>
                    <a:rPr lang="hr-HR" sz="1200">
                      <a:solidFill>
                        <a:srgbClr val="000000"/>
                      </a:solidFill>
                    </a:rPr>
                    <a:t>ija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56" name="Rectangle 2356"/>
                <p:cNvSpPr>
                  <a:spLocks noChangeArrowheads="1"/>
                </p:cNvSpPr>
                <p:nvPr/>
              </p:nvSpPr>
              <p:spPr bwMode="auto">
                <a:xfrm>
                  <a:off x="1190" y="5584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63" name="Group 2363"/>
            <p:cNvGrpSpPr>
              <a:grpSpLocks/>
            </p:cNvGrpSpPr>
            <p:nvPr/>
          </p:nvGrpSpPr>
          <p:grpSpPr bwMode="auto">
            <a:xfrm>
              <a:off x="0" y="5987"/>
              <a:ext cx="1190" cy="403"/>
              <a:chOff x="0" y="5987"/>
              <a:chExt cx="1190" cy="403"/>
            </a:xfrm>
          </p:grpSpPr>
          <p:sp>
            <p:nvSpPr>
              <p:cNvPr id="53562" name="Rectangle 2362"/>
              <p:cNvSpPr>
                <a:spLocks noChangeArrowheads="1"/>
              </p:cNvSpPr>
              <p:nvPr/>
            </p:nvSpPr>
            <p:spPr bwMode="auto">
              <a:xfrm>
                <a:off x="0" y="5987"/>
                <a:ext cx="1190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61" name="Group 2361"/>
              <p:cNvGrpSpPr>
                <a:grpSpLocks/>
              </p:cNvGrpSpPr>
              <p:nvPr/>
            </p:nvGrpSpPr>
            <p:grpSpPr bwMode="auto">
              <a:xfrm>
                <a:off x="0" y="5987"/>
                <a:ext cx="1190" cy="403"/>
                <a:chOff x="0" y="5987"/>
                <a:chExt cx="1190" cy="403"/>
              </a:xfrm>
            </p:grpSpPr>
            <p:sp>
              <p:nvSpPr>
                <p:cNvPr id="53446" name="Rectangle 2246"/>
                <p:cNvSpPr>
                  <a:spLocks noChangeArrowheads="1"/>
                </p:cNvSpPr>
                <p:nvPr/>
              </p:nvSpPr>
              <p:spPr bwMode="auto">
                <a:xfrm>
                  <a:off x="12" y="5987"/>
                  <a:ext cx="1166" cy="403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r-HR" sz="1200">
                      <a:solidFill>
                        <a:srgbClr val="000000"/>
                      </a:solidFill>
                    </a:rPr>
                    <a:t>težina kutije</a:t>
                  </a:r>
                  <a:endParaRPr lang="en-GB" sz="1000"/>
                </a:p>
                <a:p>
                  <a:endParaRPr lang="en-GB"/>
                </a:p>
              </p:txBody>
            </p:sp>
            <p:sp>
              <p:nvSpPr>
                <p:cNvPr id="53560" name="Rectangle 2360"/>
                <p:cNvSpPr>
                  <a:spLocks noChangeArrowheads="1"/>
                </p:cNvSpPr>
                <p:nvPr/>
              </p:nvSpPr>
              <p:spPr bwMode="auto">
                <a:xfrm>
                  <a:off x="0" y="5987"/>
                  <a:ext cx="11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  <p:grpSp>
          <p:nvGrpSpPr>
            <p:cNvPr id="53567" name="Group 2367"/>
            <p:cNvGrpSpPr>
              <a:grpSpLocks/>
            </p:cNvGrpSpPr>
            <p:nvPr/>
          </p:nvGrpSpPr>
          <p:grpSpPr bwMode="auto">
            <a:xfrm>
              <a:off x="1190" y="5987"/>
              <a:ext cx="2859" cy="403"/>
              <a:chOff x="1190" y="5987"/>
              <a:chExt cx="2859" cy="403"/>
            </a:xfrm>
          </p:grpSpPr>
          <p:sp>
            <p:nvSpPr>
              <p:cNvPr id="53566" name="Rectangle 2366"/>
              <p:cNvSpPr>
                <a:spLocks noChangeArrowheads="1"/>
              </p:cNvSpPr>
              <p:nvPr/>
            </p:nvSpPr>
            <p:spPr bwMode="auto">
              <a:xfrm>
                <a:off x="1190" y="5987"/>
                <a:ext cx="2859" cy="40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53565" name="Group 2365"/>
              <p:cNvGrpSpPr>
                <a:grpSpLocks/>
              </p:cNvGrpSpPr>
              <p:nvPr/>
            </p:nvGrpSpPr>
            <p:grpSpPr bwMode="auto">
              <a:xfrm>
                <a:off x="1190" y="5987"/>
                <a:ext cx="2859" cy="403"/>
                <a:chOff x="1190" y="5987"/>
                <a:chExt cx="2859" cy="403"/>
              </a:xfrm>
            </p:grpSpPr>
            <p:sp>
              <p:nvSpPr>
                <p:cNvPr id="53447" name="Rectangle 2247"/>
                <p:cNvSpPr>
                  <a:spLocks noChangeArrowheads="1"/>
                </p:cNvSpPr>
                <p:nvPr/>
              </p:nvSpPr>
              <p:spPr bwMode="auto">
                <a:xfrm>
                  <a:off x="1202" y="5987"/>
                  <a:ext cx="2835" cy="40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8,5 kg</a:t>
                  </a:r>
                  <a:endParaRPr lang="en-GB" sz="1000">
                    <a:cs typeface="Times New Roman" panose="02020603050405020304" pitchFamily="18" charset="0"/>
                  </a:endParaRPr>
                </a:p>
                <a:p>
                  <a:endParaRPr lang="en-GB"/>
                </a:p>
              </p:txBody>
            </p:sp>
            <p:sp>
              <p:nvSpPr>
                <p:cNvPr id="53564" name="Rectangle 2364"/>
                <p:cNvSpPr>
                  <a:spLocks noChangeArrowheads="1"/>
                </p:cNvSpPr>
                <p:nvPr/>
              </p:nvSpPr>
              <p:spPr bwMode="auto">
                <a:xfrm>
                  <a:off x="1190" y="5987"/>
                  <a:ext cx="28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/>
              <a:t> Ključne prednosti i mogućnosti</a:t>
            </a:r>
            <a:endParaRPr lang="en-GB" sz="3600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4648200"/>
          </a:xfrm>
        </p:spPr>
        <p:txBody>
          <a:bodyPr/>
          <a:lstStyle/>
          <a:p>
            <a:pPr indent="-250825"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ü"/>
            </a:pPr>
            <a:r>
              <a:rPr lang="en-GB" sz="2400" b="1">
                <a:solidFill>
                  <a:srgbClr val="FF9900"/>
                </a:solidFill>
              </a:rPr>
              <a:t> </a:t>
            </a:r>
            <a:r>
              <a:rPr lang="hr-HR" sz="2400"/>
              <a:t>Formulacija</a:t>
            </a:r>
            <a:r>
              <a:rPr lang="en-GB" sz="2400" b="1">
                <a:solidFill>
                  <a:srgbClr val="FF9900"/>
                </a:solidFill>
              </a:rPr>
              <a:t> </a:t>
            </a:r>
            <a:r>
              <a:rPr lang="hr-HR" sz="2400" b="1">
                <a:solidFill>
                  <a:srgbClr val="FF9900"/>
                </a:solidFill>
              </a:rPr>
              <a:t>bez akceleratora </a:t>
            </a:r>
            <a:r>
              <a:rPr lang="en-GB" sz="2400"/>
              <a:t>(</a:t>
            </a:r>
            <a:r>
              <a:rPr lang="hr-HR" sz="2400"/>
              <a:t>uzrok</a:t>
            </a:r>
            <a:r>
              <a:rPr lang="en-GB" sz="2400"/>
              <a:t> </a:t>
            </a:r>
            <a:r>
              <a:rPr lang="hr-HR" sz="2400"/>
              <a:t>alergija tip IV</a:t>
            </a:r>
            <a:r>
              <a:rPr lang="en-GB" sz="2400"/>
              <a:t>).</a:t>
            </a:r>
          </a:p>
          <a:p>
            <a:pPr indent="-250825"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ü"/>
            </a:pPr>
            <a:r>
              <a:rPr lang="en-GB" sz="2400" b="1">
                <a:solidFill>
                  <a:srgbClr val="FF9900"/>
                </a:solidFill>
              </a:rPr>
              <a:t> </a:t>
            </a:r>
            <a:r>
              <a:rPr lang="hr-HR" sz="2400" b="1">
                <a:solidFill>
                  <a:srgbClr val="FF9900"/>
                </a:solidFill>
              </a:rPr>
              <a:t>Sintetičke</a:t>
            </a:r>
            <a:r>
              <a:rPr lang="en-GB" sz="2400"/>
              <a:t> </a:t>
            </a:r>
            <a:r>
              <a:rPr lang="en-GB" sz="2400">
                <a:sym typeface="Wingdings" panose="05000000000000000000" pitchFamily="2" charset="2"/>
              </a:rPr>
              <a:t> </a:t>
            </a:r>
            <a:r>
              <a:rPr lang="hr-HR" sz="2400"/>
              <a:t>bez prirodnih proteina gume</a:t>
            </a:r>
            <a:r>
              <a:rPr lang="en-GB" sz="2400"/>
              <a:t> (</a:t>
            </a:r>
            <a:r>
              <a:rPr lang="hr-HR" sz="2400"/>
              <a:t>uzrok</a:t>
            </a:r>
            <a:r>
              <a:rPr lang="en-GB" sz="2400"/>
              <a:t> </a:t>
            </a:r>
            <a:r>
              <a:rPr lang="hr-HR" sz="2400"/>
              <a:t>alergija tip I</a:t>
            </a:r>
            <a:r>
              <a:rPr lang="en-GB" sz="2400"/>
              <a:t>).</a:t>
            </a:r>
          </a:p>
          <a:p>
            <a:pPr indent="-250825"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ü"/>
            </a:pPr>
            <a:r>
              <a:rPr lang="en-GB" sz="2400"/>
              <a:t> </a:t>
            </a:r>
            <a:r>
              <a:rPr lang="hr-HR" sz="2400"/>
              <a:t>Odgovarajući proizvod za rad sa mnogim</a:t>
            </a:r>
            <a:r>
              <a:rPr lang="en-GB" sz="2400"/>
              <a:t> </a:t>
            </a:r>
            <a:r>
              <a:rPr lang="hr-HR" sz="2400" b="1">
                <a:solidFill>
                  <a:srgbClr val="FF9900"/>
                </a:solidFill>
              </a:rPr>
              <a:t>kemikalijama </a:t>
            </a:r>
            <a:r>
              <a:rPr lang="hr-HR" sz="2400"/>
              <a:t>korištenim u</a:t>
            </a:r>
            <a:r>
              <a:rPr lang="en-GB" sz="2400"/>
              <a:t> </a:t>
            </a:r>
            <a:r>
              <a:rPr lang="hr-HR" sz="2400"/>
              <a:t>farmaceutskim primjenama</a:t>
            </a:r>
            <a:r>
              <a:rPr lang="en-GB" sz="2400"/>
              <a:t>.</a:t>
            </a:r>
          </a:p>
          <a:p>
            <a:pPr indent="-250825"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ü"/>
            </a:pPr>
            <a:r>
              <a:rPr lang="en-GB" sz="2400"/>
              <a:t> </a:t>
            </a:r>
            <a:r>
              <a:rPr lang="hr-HR" sz="2400"/>
              <a:t>Jedinstveni spoj dva neoprena</a:t>
            </a:r>
            <a:r>
              <a:rPr lang="en-GB" sz="2400"/>
              <a:t> </a:t>
            </a:r>
            <a:r>
              <a:rPr lang="hr-HR" sz="2400"/>
              <a:t>što je rezultiralo vrlo mekanom rukavicom, a to omogućuje </a:t>
            </a:r>
            <a:r>
              <a:rPr lang="hr-HR" sz="2400" b="1">
                <a:solidFill>
                  <a:srgbClr val="FF9900"/>
                </a:solidFill>
              </a:rPr>
              <a:t>udobnost </a:t>
            </a:r>
            <a:r>
              <a:rPr lang="en-GB" sz="2400"/>
              <a:t> </a:t>
            </a:r>
            <a:r>
              <a:rPr lang="hr-HR" sz="2400"/>
              <a:t>i</a:t>
            </a:r>
            <a:r>
              <a:rPr lang="en-GB" sz="2400"/>
              <a:t> </a:t>
            </a:r>
            <a:r>
              <a:rPr lang="hr-HR" sz="2400" b="1">
                <a:solidFill>
                  <a:srgbClr val="FF9900"/>
                </a:solidFill>
              </a:rPr>
              <a:t>senzitivitet kao kod latex-a</a:t>
            </a:r>
            <a:r>
              <a:rPr lang="en-GB" sz="2400" b="1">
                <a:solidFill>
                  <a:srgbClr val="FFFF00"/>
                </a:solidFill>
              </a:rPr>
              <a:t>.</a:t>
            </a:r>
          </a:p>
          <a:p>
            <a:pPr indent="-250825">
              <a:spcBef>
                <a:spcPct val="0"/>
              </a:spcBef>
              <a:spcAft>
                <a:spcPct val="50000"/>
              </a:spcAft>
              <a:buFont typeface="Wingdings" panose="05000000000000000000" pitchFamily="2" charset="2"/>
              <a:buChar char="ü"/>
            </a:pPr>
            <a:r>
              <a:rPr lang="en-GB" sz="2400"/>
              <a:t> </a:t>
            </a:r>
            <a:r>
              <a:rPr lang="hr-HR" sz="2400"/>
              <a:t>Proizvod i pakiranje odgovaraju</a:t>
            </a:r>
            <a:r>
              <a:rPr lang="en-GB" sz="2400"/>
              <a:t> PPE </a:t>
            </a:r>
            <a:r>
              <a:rPr lang="hr-HR" sz="2400"/>
              <a:t>zahtjevima</a:t>
            </a:r>
            <a:r>
              <a:rPr lang="en-GB" sz="2400"/>
              <a:t> </a:t>
            </a:r>
            <a:r>
              <a:rPr lang="hr-HR" sz="2400"/>
              <a:t>i industrijskim potrebama</a:t>
            </a:r>
            <a:r>
              <a:rPr lang="en-GB" sz="2400"/>
              <a:t> (</a:t>
            </a:r>
            <a:r>
              <a:rPr lang="hr-HR" sz="2400"/>
              <a:t>pakiranje</a:t>
            </a:r>
            <a:r>
              <a:rPr lang="en-GB" sz="2400"/>
              <a:t>, </a:t>
            </a:r>
            <a:r>
              <a:rPr lang="hr-HR" sz="2400"/>
              <a:t>mogućnost praćenja</a:t>
            </a:r>
            <a:r>
              <a:rPr lang="en-GB" sz="2400"/>
              <a:t>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93725" y="5299075"/>
            <a:ext cx="7694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FF9900"/>
                </a:solidFill>
              </a:rPr>
              <a:t>DermaShield</a:t>
            </a:r>
            <a:r>
              <a:rPr lang="en-GB" b="1" baseline="30000">
                <a:solidFill>
                  <a:srgbClr val="FF9900"/>
                </a:solidFill>
              </a:rPr>
              <a:t>TM</a:t>
            </a:r>
            <a:r>
              <a:rPr lang="en-GB" b="1">
                <a:solidFill>
                  <a:srgbClr val="FF9900"/>
                </a:solidFill>
              </a:rPr>
              <a:t> </a:t>
            </a:r>
            <a:r>
              <a:rPr lang="hr-HR" b="1">
                <a:solidFill>
                  <a:srgbClr val="FF9900"/>
                </a:solidFill>
              </a:rPr>
              <a:t>je dizajniran</a:t>
            </a:r>
            <a:r>
              <a:rPr lang="en-GB" b="1">
                <a:solidFill>
                  <a:srgbClr val="FF9900"/>
                </a:solidFill>
              </a:rPr>
              <a:t> </a:t>
            </a:r>
            <a:r>
              <a:rPr lang="hr-HR" b="1">
                <a:solidFill>
                  <a:srgbClr val="FF9900"/>
                </a:solidFill>
              </a:rPr>
              <a:t>da spriječi oba tipa alergija</a:t>
            </a:r>
            <a:r>
              <a:rPr lang="en-GB" sz="2000" b="1">
                <a:solidFill>
                  <a:srgbClr val="FF9900"/>
                </a:solidFill>
              </a:rPr>
              <a:t>!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81000" y="1447800"/>
            <a:ext cx="7391400" cy="350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r>
              <a:rPr lang="en-GB" sz="2000" b="1">
                <a:solidFill>
                  <a:srgbClr val="FFFF00"/>
                </a:solidFill>
              </a:rPr>
              <a:t>T</a:t>
            </a:r>
            <a:r>
              <a:rPr lang="hr-HR" sz="2000" b="1">
                <a:solidFill>
                  <a:srgbClr val="FFFF00"/>
                </a:solidFill>
              </a:rPr>
              <a:t>IP</a:t>
            </a:r>
            <a:r>
              <a:rPr lang="en-GB" sz="2000" b="1">
                <a:solidFill>
                  <a:srgbClr val="FFFF00"/>
                </a:solidFill>
              </a:rPr>
              <a:t> I</a:t>
            </a:r>
            <a:r>
              <a:rPr lang="en-GB" sz="2000">
                <a:solidFill>
                  <a:schemeClr val="bg1"/>
                </a:solidFill>
              </a:rPr>
              <a:t>  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reakcija kože na prirodne proteine latex-a</a:t>
            </a:r>
            <a:endParaRPr lang="en-GB" sz="2000">
              <a:solidFill>
                <a:schemeClr val="bg1"/>
              </a:solidFill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odmah</a:t>
            </a:r>
            <a:r>
              <a:rPr lang="en-GB" sz="2000">
                <a:solidFill>
                  <a:schemeClr val="bg1"/>
                </a:solidFill>
              </a:rPr>
              <a:t> (se</a:t>
            </a:r>
            <a:r>
              <a:rPr lang="hr-HR" sz="2000">
                <a:solidFill>
                  <a:schemeClr val="bg1"/>
                </a:solidFill>
              </a:rPr>
              <a:t>kunde</a:t>
            </a:r>
            <a:r>
              <a:rPr lang="en-GB" sz="2000">
                <a:solidFill>
                  <a:schemeClr val="bg1"/>
                </a:solidFill>
              </a:rPr>
              <a:t> - min</a:t>
            </a:r>
            <a:r>
              <a:rPr lang="hr-HR" sz="2000">
                <a:solidFill>
                  <a:schemeClr val="bg1"/>
                </a:solidFill>
              </a:rPr>
              <a:t>ute</a:t>
            </a:r>
            <a:r>
              <a:rPr lang="en-GB" sz="2000">
                <a:solidFill>
                  <a:schemeClr val="bg1"/>
                </a:solidFill>
              </a:rPr>
              <a:t>)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faza nadraženosti</a:t>
            </a:r>
            <a:r>
              <a:rPr lang="en-GB" sz="2000">
                <a:solidFill>
                  <a:schemeClr val="bg1"/>
                </a:solidFill>
              </a:rPr>
              <a:t>: 3 </a:t>
            </a:r>
            <a:r>
              <a:rPr lang="hr-HR" sz="2000">
                <a:solidFill>
                  <a:schemeClr val="bg1"/>
                </a:solidFill>
              </a:rPr>
              <a:t>godine</a:t>
            </a:r>
            <a:r>
              <a:rPr lang="en-GB" sz="2000">
                <a:solidFill>
                  <a:schemeClr val="bg1"/>
                </a:solidFill>
              </a:rPr>
              <a:t> (</a:t>
            </a:r>
            <a:r>
              <a:rPr lang="hr-HR" sz="2000">
                <a:solidFill>
                  <a:schemeClr val="bg1"/>
                </a:solidFill>
              </a:rPr>
              <a:t>u prosjeku</a:t>
            </a:r>
            <a:r>
              <a:rPr lang="en-GB" sz="2000">
                <a:solidFill>
                  <a:schemeClr val="bg1"/>
                </a:solidFill>
              </a:rPr>
              <a:t>)</a:t>
            </a:r>
            <a:br>
              <a:rPr lang="en-GB" sz="2000">
                <a:solidFill>
                  <a:schemeClr val="bg1"/>
                </a:solidFill>
              </a:rPr>
            </a:br>
            <a:r>
              <a:rPr lang="en-GB" sz="2000">
                <a:solidFill>
                  <a:schemeClr val="bg1"/>
                </a:solidFill>
              </a:rPr>
              <a:t/>
            </a:r>
            <a:br>
              <a:rPr lang="en-GB" sz="2000">
                <a:solidFill>
                  <a:schemeClr val="bg1"/>
                </a:solidFill>
              </a:rPr>
            </a:br>
            <a:r>
              <a:rPr lang="en-GB" sz="2000" b="1">
                <a:solidFill>
                  <a:srgbClr val="FFFF00"/>
                </a:solidFill>
              </a:rPr>
              <a:t>T</a:t>
            </a:r>
            <a:r>
              <a:rPr lang="hr-HR" sz="2000" b="1">
                <a:solidFill>
                  <a:srgbClr val="FFFF00"/>
                </a:solidFill>
              </a:rPr>
              <a:t>IP </a:t>
            </a:r>
            <a:r>
              <a:rPr lang="en-GB" sz="2000" b="1">
                <a:solidFill>
                  <a:srgbClr val="FFFF00"/>
                </a:solidFill>
              </a:rPr>
              <a:t>IV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reakcija kože na kemikalije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korištene u proizvodnom procesu: aditivi, većinom akceleratori (90%)</a:t>
            </a:r>
            <a:endParaRPr lang="en-GB" sz="2000">
              <a:solidFill>
                <a:schemeClr val="bg1"/>
              </a:solidFill>
            </a:endParaRPr>
          </a:p>
          <a:p>
            <a:pPr lvl="1">
              <a:spcBef>
                <a:spcPct val="20000"/>
              </a:spcBef>
            </a:pPr>
            <a:r>
              <a:rPr lang="hr-HR" sz="2000">
                <a:solidFill>
                  <a:schemeClr val="bg1"/>
                </a:solidFill>
              </a:rPr>
              <a:t> - zakašnjela reakcija kože</a:t>
            </a:r>
            <a:r>
              <a:rPr lang="en-GB" sz="2000">
                <a:solidFill>
                  <a:schemeClr val="bg1"/>
                </a:solidFill>
              </a:rPr>
              <a:t> (12 - 72 </a:t>
            </a:r>
            <a:r>
              <a:rPr lang="hr-HR" sz="2000">
                <a:solidFill>
                  <a:schemeClr val="bg1"/>
                </a:solidFill>
              </a:rPr>
              <a:t>sati</a:t>
            </a:r>
            <a:r>
              <a:rPr lang="en-GB" sz="2000">
                <a:solidFill>
                  <a:schemeClr val="bg1"/>
                </a:solidFill>
              </a:rPr>
              <a:t>)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hr-HR" sz="2000">
                <a:solidFill>
                  <a:schemeClr val="bg1"/>
                </a:solidFill>
              </a:rPr>
              <a:t>faza nadraženosti</a:t>
            </a:r>
            <a:r>
              <a:rPr lang="en-GB" sz="2000">
                <a:solidFill>
                  <a:schemeClr val="bg1"/>
                </a:solidFill>
              </a:rPr>
              <a:t>:  12 </a:t>
            </a:r>
            <a:r>
              <a:rPr lang="hr-HR" sz="2000">
                <a:solidFill>
                  <a:schemeClr val="bg1"/>
                </a:solidFill>
              </a:rPr>
              <a:t>godina</a:t>
            </a:r>
            <a:r>
              <a:rPr lang="en-GB" sz="2000">
                <a:solidFill>
                  <a:schemeClr val="bg1"/>
                </a:solidFill>
              </a:rPr>
              <a:t> (</a:t>
            </a:r>
            <a:r>
              <a:rPr lang="hr-HR" sz="2000">
                <a:solidFill>
                  <a:schemeClr val="bg1"/>
                </a:solidFill>
              </a:rPr>
              <a:t>u prosjeku</a:t>
            </a:r>
            <a:r>
              <a:rPr lang="en-GB" sz="20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/>
              <a:t>O alergijama</a:t>
            </a:r>
            <a:r>
              <a:rPr lang="en-GB" sz="3600"/>
              <a:t>…</a:t>
            </a:r>
            <a:endParaRPr lang="en-GB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4108</TotalTime>
  <Words>1058</Words>
  <Application>Microsoft Office PowerPoint</Application>
  <PresentationFormat>Prikaz na zaslonu (4:3)</PresentationFormat>
  <Paragraphs>236</Paragraphs>
  <Slides>20</Slides>
  <Notes>15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6" baseType="lpstr">
      <vt:lpstr>Times New Roman</vt:lpstr>
      <vt:lpstr>Baskerville BE Regular</vt:lpstr>
      <vt:lpstr>Arial</vt:lpstr>
      <vt:lpstr>Wingdings</vt:lpstr>
      <vt:lpstr>Default Design</vt:lpstr>
      <vt:lpstr>Slajd programa Microsoft PowerPoint 97 – 2003</vt:lpstr>
      <vt:lpstr>PowerPointova prezentacija</vt:lpstr>
      <vt:lpstr>Plan treniranja</vt:lpstr>
      <vt:lpstr>Snage, Slabosti, Prilike &amp; Opasnosti</vt:lpstr>
      <vt:lpstr>Snage, Slabosti, Prilike &amp; Opasnosti</vt:lpstr>
      <vt:lpstr>Natjecateljsko okruženje</vt:lpstr>
      <vt:lpstr>PowerPointova prezentacija</vt:lpstr>
      <vt:lpstr>Specifikacija proizvoda</vt:lpstr>
      <vt:lpstr> Ključne prednosti i mogućnosti</vt:lpstr>
      <vt:lpstr>O alergijama…</vt:lpstr>
      <vt:lpstr>PowerPointova prezentacija</vt:lpstr>
      <vt:lpstr>PowerPointova prezentacija</vt:lpstr>
      <vt:lpstr>PowerPointova prezentacija</vt:lpstr>
      <vt:lpstr>Glavni prigovori i odgovori na njih</vt:lpstr>
      <vt:lpstr>Zaključak DermaShieldTM – generalije</vt:lpstr>
      <vt:lpstr>PowerPointova prezentacija</vt:lpstr>
      <vt:lpstr>Prezentacija prodajnog kompleta</vt:lpstr>
      <vt:lpstr>Objašnjenje nekih od alata  od kojih se sastoji prodajni komplet</vt:lpstr>
      <vt:lpstr>Objašnjenje nekih od alata  od kojih se sastoji prodajni komplet</vt:lpstr>
      <vt:lpstr>Formulacija proizvoda</vt:lpstr>
      <vt:lpstr>Pristup prodaji</vt:lpstr>
    </vt:vector>
  </TitlesOfParts>
  <Company>Ansell 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CER_PC_100</dc:creator>
  <cp:lastModifiedBy>Mario Miskovic</cp:lastModifiedBy>
  <cp:revision>99</cp:revision>
  <dcterms:created xsi:type="dcterms:W3CDTF">2002-11-07T08:48:34Z</dcterms:created>
  <dcterms:modified xsi:type="dcterms:W3CDTF">2014-01-28T09:37:44Z</dcterms:modified>
</cp:coreProperties>
</file>