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5" r:id="rId1"/>
  </p:sldMasterIdLst>
  <p:notesMasterIdLst>
    <p:notesMasterId r:id="rId43"/>
  </p:notesMasterIdLst>
  <p:handoutMasterIdLst>
    <p:handoutMasterId r:id="rId44"/>
  </p:handoutMasterIdLst>
  <p:sldIdLst>
    <p:sldId id="258" r:id="rId2"/>
    <p:sldId id="271" r:id="rId3"/>
    <p:sldId id="272" r:id="rId4"/>
    <p:sldId id="281" r:id="rId5"/>
    <p:sldId id="282" r:id="rId6"/>
    <p:sldId id="277" r:id="rId7"/>
    <p:sldId id="260" r:id="rId8"/>
    <p:sldId id="304" r:id="rId9"/>
    <p:sldId id="285" r:id="rId10"/>
    <p:sldId id="261" r:id="rId11"/>
    <p:sldId id="276" r:id="rId12"/>
    <p:sldId id="305" r:id="rId13"/>
    <p:sldId id="262" r:id="rId14"/>
    <p:sldId id="283" r:id="rId15"/>
    <p:sldId id="263" r:id="rId16"/>
    <p:sldId id="274" r:id="rId17"/>
    <p:sldId id="278" r:id="rId18"/>
    <p:sldId id="259" r:id="rId19"/>
    <p:sldId id="297" r:id="rId20"/>
    <p:sldId id="286" r:id="rId21"/>
    <p:sldId id="289" r:id="rId22"/>
    <p:sldId id="298" r:id="rId23"/>
    <p:sldId id="303" r:id="rId24"/>
    <p:sldId id="300" r:id="rId25"/>
    <p:sldId id="301" r:id="rId26"/>
    <p:sldId id="296" r:id="rId27"/>
    <p:sldId id="290" r:id="rId28"/>
    <p:sldId id="291" r:id="rId29"/>
    <p:sldId id="292" r:id="rId30"/>
    <p:sldId id="294" r:id="rId31"/>
    <p:sldId id="295" r:id="rId32"/>
    <p:sldId id="287" r:id="rId33"/>
    <p:sldId id="288" r:id="rId34"/>
    <p:sldId id="302" r:id="rId35"/>
    <p:sldId id="299" r:id="rId36"/>
    <p:sldId id="264" r:id="rId37"/>
    <p:sldId id="265" r:id="rId38"/>
    <p:sldId id="266" r:id="rId39"/>
    <p:sldId id="269" r:id="rId40"/>
    <p:sldId id="267" r:id="rId41"/>
    <p:sldId id="268" r:id="rId42"/>
  </p:sldIdLst>
  <p:sldSz cx="9144000" cy="6858000" type="screen4x3"/>
  <p:notesSz cx="6662738" cy="9820275"/>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93">
          <p15:clr>
            <a:srgbClr val="A4A3A4"/>
          </p15:clr>
        </p15:guide>
        <p15:guide id="2" pos="209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FFCC"/>
    <a:srgbClr val="FFFF00"/>
    <a:srgbClr val="9999FF"/>
    <a:srgbClr val="969696"/>
    <a:srgbClr val="CC0000"/>
    <a:srgbClr val="FF5050"/>
    <a:srgbClr val="FF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2787"/>
    <p:restoredTop sz="90929"/>
  </p:normalViewPr>
  <p:slideViewPr>
    <p:cSldViewPr>
      <p:cViewPr varScale="1">
        <p:scale>
          <a:sx n="116" d="100"/>
          <a:sy n="116" d="100"/>
        </p:scale>
        <p:origin x="213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966"/>
    </p:cViewPr>
  </p:sorterViewPr>
  <p:notesViewPr>
    <p:cSldViewPr>
      <p:cViewPr>
        <p:scale>
          <a:sx n="100" d="100"/>
          <a:sy n="100" d="100"/>
        </p:scale>
        <p:origin x="-840" y="474"/>
      </p:cViewPr>
      <p:guideLst>
        <p:guide orient="horz" pos="3093"/>
        <p:guide pos="209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1113"/>
            <a:ext cx="2887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a:defRPr sz="1000" i="1"/>
            </a:lvl1pPr>
          </a:lstStyle>
          <a:p>
            <a:endParaRPr lang="en-US"/>
          </a:p>
        </p:txBody>
      </p:sp>
      <p:sp>
        <p:nvSpPr>
          <p:cNvPr id="3075" name="Rectangle 3"/>
          <p:cNvSpPr>
            <a:spLocks noGrp="1" noChangeArrowheads="1"/>
          </p:cNvSpPr>
          <p:nvPr>
            <p:ph type="dt" sz="quarter" idx="1"/>
          </p:nvPr>
        </p:nvSpPr>
        <p:spPr bwMode="auto">
          <a:xfrm>
            <a:off x="3775075" y="11113"/>
            <a:ext cx="2887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algn="r">
              <a:defRPr sz="1000" i="1"/>
            </a:lvl1pPr>
          </a:lstStyle>
          <a:p>
            <a:endParaRPr lang="en-US"/>
          </a:p>
        </p:txBody>
      </p:sp>
      <p:sp>
        <p:nvSpPr>
          <p:cNvPr id="3076" name="Rectangle 4"/>
          <p:cNvSpPr>
            <a:spLocks noGrp="1" noChangeArrowheads="1"/>
          </p:cNvSpPr>
          <p:nvPr>
            <p:ph type="ftr" sz="quarter" idx="2"/>
          </p:nvPr>
        </p:nvSpPr>
        <p:spPr bwMode="auto">
          <a:xfrm>
            <a:off x="0" y="9350375"/>
            <a:ext cx="2887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a:defRPr sz="1000" i="1"/>
            </a:lvl1pPr>
          </a:lstStyle>
          <a:p>
            <a:endParaRPr lang="en-US"/>
          </a:p>
        </p:txBody>
      </p:sp>
      <p:sp>
        <p:nvSpPr>
          <p:cNvPr id="3077" name="Rectangle 5"/>
          <p:cNvSpPr>
            <a:spLocks noGrp="1" noChangeArrowheads="1"/>
          </p:cNvSpPr>
          <p:nvPr>
            <p:ph type="sldNum" sz="quarter" idx="3"/>
          </p:nvPr>
        </p:nvSpPr>
        <p:spPr bwMode="auto">
          <a:xfrm>
            <a:off x="3775075" y="9350375"/>
            <a:ext cx="2887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algn="r">
              <a:defRPr sz="1000" i="1"/>
            </a:lvl1pPr>
          </a:lstStyle>
          <a:p>
            <a:fld id="{08E9D2F8-E715-4833-BE55-E41FA1AF7286}" type="slidenum">
              <a:rPr lang="en-US"/>
              <a:pPr/>
              <a:t>‹#›</a:t>
            </a:fld>
            <a:endParaRPr lang="en-US"/>
          </a:p>
        </p:txBody>
      </p:sp>
      <p:sp>
        <p:nvSpPr>
          <p:cNvPr id="3078" name="Rectangle 6"/>
          <p:cNvSpPr>
            <a:spLocks noChangeArrowheads="1"/>
          </p:cNvSpPr>
          <p:nvPr/>
        </p:nvSpPr>
        <p:spPr bwMode="auto">
          <a:xfrm>
            <a:off x="6215063" y="9413875"/>
            <a:ext cx="38100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pPr algn="r"/>
            <a:fld id="{8B38E696-7590-4969-A0BE-9309169F1DEA}" type="slidenum">
              <a:rPr lang="en-US" sz="1400"/>
              <a:pPr algn="r"/>
              <a:t>‹#›</a:t>
            </a:fld>
            <a:endParaRPr lang="en-US" sz="1400"/>
          </a:p>
        </p:txBody>
      </p:sp>
    </p:spTree>
    <p:extLst>
      <p:ext uri="{BB962C8B-B14F-4D97-AF65-F5344CB8AC3E}">
        <p14:creationId xmlns:p14="http://schemas.microsoft.com/office/powerpoint/2010/main" val="1137371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1113"/>
            <a:ext cx="2887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a:defRPr sz="1000" i="1"/>
            </a:lvl1pPr>
          </a:lstStyle>
          <a:p>
            <a:endParaRPr lang="en-US"/>
          </a:p>
        </p:txBody>
      </p:sp>
      <p:sp>
        <p:nvSpPr>
          <p:cNvPr id="2051" name="Rectangle 3"/>
          <p:cNvSpPr>
            <a:spLocks noGrp="1" noChangeArrowheads="1"/>
          </p:cNvSpPr>
          <p:nvPr>
            <p:ph type="dt" idx="1"/>
          </p:nvPr>
        </p:nvSpPr>
        <p:spPr bwMode="auto">
          <a:xfrm>
            <a:off x="3775075" y="11113"/>
            <a:ext cx="2887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algn="r">
              <a:defRPr sz="1000" i="1"/>
            </a:lvl1pPr>
          </a:lstStyle>
          <a:p>
            <a:endParaRPr lang="en-US"/>
          </a:p>
        </p:txBody>
      </p:sp>
      <p:sp>
        <p:nvSpPr>
          <p:cNvPr id="2052" name="Rectangle 4"/>
          <p:cNvSpPr>
            <a:spLocks noGrp="1" noChangeArrowheads="1"/>
          </p:cNvSpPr>
          <p:nvPr>
            <p:ph type="ftr" sz="quarter" idx="4"/>
          </p:nvPr>
        </p:nvSpPr>
        <p:spPr bwMode="auto">
          <a:xfrm>
            <a:off x="0" y="9350375"/>
            <a:ext cx="2887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a:defRPr sz="1000" i="1"/>
            </a:lvl1pPr>
          </a:lstStyle>
          <a:p>
            <a:endParaRPr lang="en-US"/>
          </a:p>
        </p:txBody>
      </p:sp>
      <p:sp>
        <p:nvSpPr>
          <p:cNvPr id="2053" name="Rectangle 5"/>
          <p:cNvSpPr>
            <a:spLocks noGrp="1" noChangeArrowheads="1"/>
          </p:cNvSpPr>
          <p:nvPr>
            <p:ph type="sldNum" sz="quarter" idx="5"/>
          </p:nvPr>
        </p:nvSpPr>
        <p:spPr bwMode="auto">
          <a:xfrm>
            <a:off x="3775075" y="9350375"/>
            <a:ext cx="2887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algn="r">
              <a:defRPr sz="1000" i="1"/>
            </a:lvl1pPr>
          </a:lstStyle>
          <a:p>
            <a:endParaRPr lang="en-GB"/>
          </a:p>
        </p:txBody>
      </p:sp>
      <p:sp>
        <p:nvSpPr>
          <p:cNvPr id="2054" name="Rectangle 6"/>
          <p:cNvSpPr>
            <a:spLocks noGrp="1" noChangeArrowheads="1"/>
          </p:cNvSpPr>
          <p:nvPr>
            <p:ph type="body" sz="quarter" idx="3"/>
          </p:nvPr>
        </p:nvSpPr>
        <p:spPr bwMode="auto">
          <a:xfrm>
            <a:off x="838200" y="3962400"/>
            <a:ext cx="4884738"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notes styles</a:t>
            </a:r>
          </a:p>
          <a:p>
            <a:pPr lvl="0"/>
            <a:r>
              <a:rPr lang="en-US" smtClean="0"/>
              <a:t>Second Level</a:t>
            </a:r>
          </a:p>
          <a:p>
            <a:pPr lvl="0"/>
            <a:r>
              <a:rPr lang="en-US" smtClean="0"/>
              <a:t>Third Level</a:t>
            </a:r>
          </a:p>
          <a:p>
            <a:pPr lvl="0"/>
            <a:r>
              <a:rPr lang="en-US" smtClean="0"/>
              <a:t>Fourth Level</a:t>
            </a:r>
          </a:p>
          <a:p>
            <a:pPr lvl="0"/>
            <a:r>
              <a:rPr lang="en-US" smtClean="0"/>
              <a:t>Fifth Level</a:t>
            </a:r>
          </a:p>
        </p:txBody>
      </p:sp>
      <p:sp>
        <p:nvSpPr>
          <p:cNvPr id="2055" name="Rectangle 7"/>
          <p:cNvSpPr>
            <a:spLocks noChangeArrowheads="1" noTextEdit="1"/>
          </p:cNvSpPr>
          <p:nvPr>
            <p:ph type="sldImg" idx="2"/>
          </p:nvPr>
        </p:nvSpPr>
        <p:spPr bwMode="auto">
          <a:xfrm>
            <a:off x="990600" y="457200"/>
            <a:ext cx="4589463" cy="3441700"/>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6" name="Rectangle 8"/>
          <p:cNvSpPr>
            <a:spLocks noChangeArrowheads="1"/>
          </p:cNvSpPr>
          <p:nvPr/>
        </p:nvSpPr>
        <p:spPr bwMode="auto">
          <a:xfrm>
            <a:off x="6205538" y="9415463"/>
            <a:ext cx="390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pPr algn="r"/>
            <a:fld id="{71875076-1734-4062-9C70-772018BB9FBA}" type="slidenum">
              <a:rPr lang="en-US" sz="1400"/>
              <a:pPr algn="r"/>
              <a:t>‹#›</a:t>
            </a:fld>
            <a:endParaRPr lang="en-US" sz="1400"/>
          </a:p>
        </p:txBody>
      </p:sp>
    </p:spTree>
    <p:extLst>
      <p:ext uri="{BB962C8B-B14F-4D97-AF65-F5344CB8AC3E}">
        <p14:creationId xmlns:p14="http://schemas.microsoft.com/office/powerpoint/2010/main" val="3998313192"/>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ChangeArrowheads="1" noTextEdit="1"/>
          </p:cNvSpPr>
          <p:nvPr>
            <p:ph type="sldImg"/>
          </p:nvPr>
        </p:nvSpPr>
        <p:spPr>
          <a:ln/>
        </p:spPr>
      </p:sp>
      <p:sp>
        <p:nvSpPr>
          <p:cNvPr id="257027"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1245332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ChangeArrowheads="1" noTextEdit="1"/>
          </p:cNvSpPr>
          <p:nvPr>
            <p:ph type="sldImg"/>
          </p:nvPr>
        </p:nvSpPr>
        <p:spPr>
          <a:ln/>
        </p:spPr>
      </p:sp>
      <p:sp>
        <p:nvSpPr>
          <p:cNvPr id="238595" name="Rectangle 3"/>
          <p:cNvSpPr>
            <a:spLocks noGrp="1" noChangeArrowheads="1"/>
          </p:cNvSpPr>
          <p:nvPr>
            <p:ph type="body" idx="1"/>
          </p:nvPr>
        </p:nvSpPr>
        <p:spPr>
          <a:xfrm>
            <a:off x="838200" y="3962400"/>
            <a:ext cx="5257800" cy="5410200"/>
          </a:xfrm>
        </p:spPr>
        <p:txBody>
          <a:bodyPr/>
          <a:lstStyle/>
          <a:p>
            <a:r>
              <a:rPr lang="fr-FR" sz="1000"/>
              <a:t>Contact dermatitis = Contact Eczema = Delayed Hypersensitivity</a:t>
            </a:r>
          </a:p>
          <a:p>
            <a:r>
              <a:rPr lang="fr-FR" sz="1000"/>
              <a:t>Type IV related to the Gell and Coombs classification</a:t>
            </a:r>
          </a:p>
          <a:p>
            <a:r>
              <a:rPr lang="fr-FR" sz="1000"/>
              <a:t>The group at highest risk are workers who are wearing regularly rubber gloves, such as in the medical profession, health care industry and rubber industry.</a:t>
            </a:r>
          </a:p>
          <a:p>
            <a:endParaRPr lang="fr-FR" sz="1000"/>
          </a:p>
          <a:p>
            <a:r>
              <a:rPr lang="fr-FR" sz="1000"/>
              <a:t>* When chemical product is in contact with the skin--&gt; attacks lipids --&gt; chemical product goes to the blood --&gt; effect on the « immune system » :</a:t>
            </a:r>
          </a:p>
          <a:p>
            <a:r>
              <a:rPr lang="fr-FR" sz="1000"/>
              <a:t>	1 contact : no reaction	</a:t>
            </a:r>
          </a:p>
          <a:p>
            <a:r>
              <a:rPr lang="fr-FR" sz="1000"/>
              <a:t>	2 contact : no reaction</a:t>
            </a:r>
          </a:p>
          <a:p>
            <a:r>
              <a:rPr lang="fr-FR" sz="1000"/>
              <a:t>	3 contact : reaction</a:t>
            </a:r>
          </a:p>
          <a:p>
            <a:r>
              <a:rPr lang="fr-FR" sz="1000"/>
              <a:t>It is impossible to predict how much contact with an allergen is necessary before sensitisation begins. Many factors are involved :</a:t>
            </a:r>
          </a:p>
          <a:p>
            <a:r>
              <a:rPr lang="fr-FR" sz="1000"/>
              <a:t>- the nature of the allergen and its concentration (e.g. nickel, thiurams, …),</a:t>
            </a:r>
          </a:p>
          <a:p>
            <a:r>
              <a:rPr lang="fr-FR" sz="1000"/>
              <a:t>- the frequency and duration of contact</a:t>
            </a:r>
          </a:p>
          <a:p>
            <a:r>
              <a:rPr lang="fr-FR" sz="1000"/>
              <a:t>- the presence of the other skin damage</a:t>
            </a:r>
          </a:p>
          <a:p>
            <a:r>
              <a:rPr lang="fr-FR" sz="1000"/>
              <a:t>- the type of skin</a:t>
            </a:r>
          </a:p>
          <a:p>
            <a:endParaRPr lang="fr-FR" sz="1000"/>
          </a:p>
          <a:p>
            <a:r>
              <a:rPr lang="fr-FR" sz="1000"/>
              <a:t>The chemical product is to be considered as an « allergen » = foreign elements for the human body</a:t>
            </a:r>
          </a:p>
          <a:p>
            <a:r>
              <a:rPr lang="fr-FR" sz="1000"/>
              <a:t>The only way to prevent :</a:t>
            </a:r>
          </a:p>
          <a:p>
            <a:r>
              <a:rPr lang="fr-FR" sz="1000"/>
              <a:t>	- no exposition</a:t>
            </a:r>
          </a:p>
          <a:p>
            <a:r>
              <a:rPr lang="fr-FR" sz="1000"/>
              <a:t>	- wear gloves</a:t>
            </a:r>
          </a:p>
          <a:p>
            <a:r>
              <a:rPr lang="fr-FR" sz="1000"/>
              <a:t>	- change product</a:t>
            </a:r>
          </a:p>
          <a:p>
            <a:endParaRPr lang="fr-FR" sz="1000"/>
          </a:p>
          <a:p>
            <a:r>
              <a:rPr lang="en-GB" sz="1000"/>
              <a:t>Allergic Contact Dermatitis is seen frequently in the aged population because of cumulative exposure to potential allergens over time and because aged skin has altered percutaneous absorption of potential allergens.</a:t>
            </a:r>
            <a:r>
              <a:rPr lang="fr-FR" sz="1000"/>
              <a:t> </a:t>
            </a:r>
          </a:p>
          <a:p>
            <a:endParaRPr lang="fr-FR" sz="1000"/>
          </a:p>
          <a:p>
            <a:r>
              <a:rPr lang="fr-FR" sz="1000"/>
              <a:t>Type IV allergy may assist in acquiring type I allergy</a:t>
            </a:r>
          </a:p>
          <a:p>
            <a:endParaRPr lang="fr-FR" sz="1000"/>
          </a:p>
          <a:p>
            <a:r>
              <a:rPr lang="fr-FR" sz="1000"/>
              <a:t>Type IV allergy can happen to everyone -&gt; f(strength of the stimulus)</a:t>
            </a:r>
          </a:p>
          <a:p>
            <a:endParaRPr lang="fr-FR" sz="1000"/>
          </a:p>
          <a:p>
            <a:endParaRPr lang="en-GB" sz="1000"/>
          </a:p>
          <a:p>
            <a:endParaRPr lang="fr-FR"/>
          </a:p>
          <a:p>
            <a:endParaRPr lang="fr-FR"/>
          </a:p>
          <a:p>
            <a:endParaRPr lang="fr-FR"/>
          </a:p>
          <a:p>
            <a:endParaRPr lang="fr-FR"/>
          </a:p>
          <a:p>
            <a:endParaRPr lang="fr-FR"/>
          </a:p>
        </p:txBody>
      </p:sp>
    </p:spTree>
    <p:extLst>
      <p:ext uri="{BB962C8B-B14F-4D97-AF65-F5344CB8AC3E}">
        <p14:creationId xmlns:p14="http://schemas.microsoft.com/office/powerpoint/2010/main" val="2212931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ChangeArrowheads="1" noTextEdit="1"/>
          </p:cNvSpPr>
          <p:nvPr>
            <p:ph type="sldImg"/>
          </p:nvPr>
        </p:nvSpPr>
        <p:spPr>
          <a:ln/>
        </p:spPr>
      </p:sp>
      <p:sp>
        <p:nvSpPr>
          <p:cNvPr id="286723" name="Rectangle 3"/>
          <p:cNvSpPr>
            <a:spLocks noGrp="1" noChangeArrowheads="1"/>
          </p:cNvSpPr>
          <p:nvPr>
            <p:ph type="body" idx="1"/>
          </p:nvPr>
        </p:nvSpPr>
        <p:spPr/>
        <p:txBody>
          <a:bodyPr/>
          <a:lstStyle/>
          <a:p>
            <a:r>
              <a:rPr lang="en-GB" sz="1000"/>
              <a:t>This reaction is related to an hypersensitivity of cells (without antibodies production).</a:t>
            </a:r>
          </a:p>
          <a:p>
            <a:r>
              <a:rPr lang="en-GB" sz="1000"/>
              <a:t>An antigen must penetrate the horny layer of the skin to reach the epidermis. There will make contact with a Langerhans cell. A fraction of the antigen adheres to the outer surface of the Langerhans cell.</a:t>
            </a:r>
          </a:p>
          <a:p>
            <a:endParaRPr lang="en-GB" sz="1000"/>
          </a:p>
          <a:p>
            <a:r>
              <a:rPr lang="en-GB" sz="1000"/>
              <a:t>Sensibilisation phase (cell-mediated)</a:t>
            </a:r>
          </a:p>
          <a:p>
            <a:r>
              <a:rPr lang="en-GB" sz="1000"/>
              <a:t>- Substances are extracted from the glove and infiltrate into skin. The first time this happens, these are not immediately recognised as “foreign” and therefore they are not attacked (the necessary information is missing)</a:t>
            </a:r>
          </a:p>
          <a:p>
            <a:r>
              <a:rPr lang="en-GB" sz="1000"/>
              <a:t>- Special bodycells absorb the substances and perform an “identity control”.</a:t>
            </a:r>
          </a:p>
          <a:p>
            <a:r>
              <a:rPr lang="en-GB" sz="1000"/>
              <a:t>- The information gained are transferred to special defence cells, called T-Lymphocytes.</a:t>
            </a:r>
          </a:p>
          <a:p>
            <a:r>
              <a:rPr lang="en-GB" sz="1000"/>
              <a:t>- Now the sensibilization for this particular substance has taken place, although the person has not noticed it</a:t>
            </a:r>
            <a:endParaRPr lang="en-GB"/>
          </a:p>
        </p:txBody>
      </p:sp>
    </p:spTree>
    <p:extLst>
      <p:ext uri="{BB962C8B-B14F-4D97-AF65-F5344CB8AC3E}">
        <p14:creationId xmlns:p14="http://schemas.microsoft.com/office/powerpoint/2010/main" val="3998028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050"/>
          <p:cNvSpPr>
            <a:spLocks noChangeArrowheads="1" noTextEdit="1"/>
          </p:cNvSpPr>
          <p:nvPr>
            <p:ph type="sldImg"/>
          </p:nvPr>
        </p:nvSpPr>
        <p:spPr>
          <a:ln/>
        </p:spPr>
      </p:sp>
      <p:sp>
        <p:nvSpPr>
          <p:cNvPr id="331779" name="Rectangle 2051"/>
          <p:cNvSpPr>
            <a:spLocks noGrp="1" noChangeArrowheads="1"/>
          </p:cNvSpPr>
          <p:nvPr>
            <p:ph type="body" idx="1"/>
          </p:nvPr>
        </p:nvSpPr>
        <p:spPr/>
        <p:txBody>
          <a:bodyPr/>
          <a:lstStyle/>
          <a:p>
            <a:r>
              <a:rPr lang="en-GB"/>
              <a:t>Trigger Phase</a:t>
            </a:r>
          </a:p>
          <a:p>
            <a:r>
              <a:rPr lang="en-GB"/>
              <a:t>- When the contact with this “allergen” is repeated, the specific T-cells do their job : they attach to the allergen</a:t>
            </a:r>
          </a:p>
          <a:p>
            <a:r>
              <a:rPr lang="en-GB"/>
              <a:t>- Lymphokine is extracted by the cell and these activate other cells to produce “mediators”</a:t>
            </a:r>
          </a:p>
          <a:p>
            <a:r>
              <a:rPr lang="en-GB"/>
              <a:t>- Inflammation occurs, hence first allergic reaction</a:t>
            </a:r>
          </a:p>
        </p:txBody>
      </p:sp>
    </p:spTree>
    <p:extLst>
      <p:ext uri="{BB962C8B-B14F-4D97-AF65-F5344CB8AC3E}">
        <p14:creationId xmlns:p14="http://schemas.microsoft.com/office/powerpoint/2010/main" val="2867344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ChangeArrowheads="1" noTextEdit="1"/>
          </p:cNvSpPr>
          <p:nvPr>
            <p:ph type="sldImg"/>
          </p:nvPr>
        </p:nvSpPr>
        <p:spPr>
          <a:ln/>
        </p:spPr>
      </p:sp>
      <p:sp>
        <p:nvSpPr>
          <p:cNvPr id="253955" name="Rectangle 3"/>
          <p:cNvSpPr>
            <a:spLocks noGrp="1" noChangeArrowheads="1"/>
          </p:cNvSpPr>
          <p:nvPr>
            <p:ph type="body" idx="1"/>
          </p:nvPr>
        </p:nvSpPr>
        <p:spPr/>
        <p:txBody>
          <a:bodyPr/>
          <a:lstStyle/>
          <a:p>
            <a:r>
              <a:rPr lang="en-GB" sz="1000"/>
              <a:t>Nickel allergy may induce hand dermatitis, which may be confused with glove dermatitis, since most metal items are made of alloys which contains nickel.</a:t>
            </a:r>
          </a:p>
          <a:p>
            <a:r>
              <a:rPr lang="en-GB" sz="1000"/>
              <a:t>Others products : Anyline dyes, Organic mercury compounds and plastic organic solvents, uncured epoxy resins, …</a:t>
            </a:r>
          </a:p>
          <a:p>
            <a:endParaRPr lang="en-GB" sz="1000"/>
          </a:p>
          <a:p>
            <a:r>
              <a:rPr lang="en-GB" sz="1000"/>
              <a:t>Chromium Allergy : If a bricklayer (mason) is already allergic to chromium and if he wear some leather glove, he will once again have some redness and others manifestation.</a:t>
            </a:r>
          </a:p>
          <a:p>
            <a:endParaRPr lang="en-GB" sz="1000"/>
          </a:p>
          <a:p>
            <a:r>
              <a:rPr lang="en-GB" sz="1000" u="sng"/>
              <a:t>Principal Occupation Sensitizers :</a:t>
            </a:r>
            <a:endParaRPr lang="en-GB" sz="1000"/>
          </a:p>
          <a:p>
            <a:pPr>
              <a:lnSpc>
                <a:spcPct val="80000"/>
              </a:lnSpc>
            </a:pPr>
            <a:r>
              <a:rPr lang="en-GB" sz="1000"/>
              <a:t>- Antimicrobial agents</a:t>
            </a:r>
          </a:p>
          <a:p>
            <a:pPr>
              <a:lnSpc>
                <a:spcPct val="80000"/>
              </a:lnSpc>
            </a:pPr>
            <a:r>
              <a:rPr lang="en-GB" sz="1000"/>
              <a:t>- Antioxydants</a:t>
            </a:r>
          </a:p>
          <a:p>
            <a:pPr>
              <a:lnSpc>
                <a:spcPct val="80000"/>
              </a:lnSpc>
            </a:pPr>
            <a:r>
              <a:rPr lang="en-GB" sz="1000"/>
              <a:t>- Perfumes</a:t>
            </a:r>
          </a:p>
          <a:p>
            <a:pPr>
              <a:lnSpc>
                <a:spcPct val="80000"/>
              </a:lnSpc>
            </a:pPr>
            <a:r>
              <a:rPr lang="en-GB" sz="1000"/>
              <a:t>- Colophony</a:t>
            </a:r>
          </a:p>
          <a:p>
            <a:pPr>
              <a:lnSpc>
                <a:spcPct val="80000"/>
              </a:lnSpc>
            </a:pPr>
            <a:r>
              <a:rPr lang="en-GB" sz="1000"/>
              <a:t>- Metals</a:t>
            </a:r>
          </a:p>
          <a:p>
            <a:pPr>
              <a:lnSpc>
                <a:spcPct val="80000"/>
              </a:lnSpc>
            </a:pPr>
            <a:r>
              <a:rPr lang="en-GB" sz="1000"/>
              <a:t>- Medicines</a:t>
            </a:r>
          </a:p>
          <a:p>
            <a:pPr>
              <a:lnSpc>
                <a:spcPct val="80000"/>
              </a:lnSpc>
            </a:pPr>
            <a:r>
              <a:rPr lang="en-GB" sz="1000"/>
              <a:t>- Organic dyes</a:t>
            </a:r>
          </a:p>
          <a:p>
            <a:pPr>
              <a:lnSpc>
                <a:spcPct val="80000"/>
              </a:lnSpc>
            </a:pPr>
            <a:r>
              <a:rPr lang="en-GB" sz="1000"/>
              <a:t>- Pesticides and Fungicides</a:t>
            </a:r>
          </a:p>
          <a:p>
            <a:pPr>
              <a:lnSpc>
                <a:spcPct val="80000"/>
              </a:lnSpc>
            </a:pPr>
            <a:r>
              <a:rPr lang="en-GB" sz="1000"/>
              <a:t>- Photographic chemicals</a:t>
            </a:r>
          </a:p>
          <a:p>
            <a:pPr>
              <a:lnSpc>
                <a:spcPct val="80000"/>
              </a:lnSpc>
            </a:pPr>
            <a:r>
              <a:rPr lang="en-GB" sz="1000"/>
              <a:t>- Plants and Woods</a:t>
            </a:r>
          </a:p>
          <a:p>
            <a:pPr>
              <a:lnSpc>
                <a:spcPct val="80000"/>
              </a:lnSpc>
            </a:pPr>
            <a:r>
              <a:rPr lang="en-GB" sz="1000"/>
              <a:t>- Plastics</a:t>
            </a:r>
          </a:p>
          <a:p>
            <a:pPr>
              <a:lnSpc>
                <a:spcPct val="80000"/>
              </a:lnSpc>
            </a:pPr>
            <a:r>
              <a:rPr lang="en-GB" sz="1000"/>
              <a:t>- Rubber compounds</a:t>
            </a:r>
          </a:p>
          <a:p>
            <a:pPr>
              <a:lnSpc>
                <a:spcPct val="80000"/>
              </a:lnSpc>
            </a:pPr>
            <a:r>
              <a:rPr lang="en-GB" sz="1000"/>
              <a:t>- Tars</a:t>
            </a:r>
          </a:p>
          <a:p>
            <a:pPr>
              <a:lnSpc>
                <a:spcPct val="80000"/>
              </a:lnSpc>
            </a:pPr>
            <a:r>
              <a:rPr lang="en-GB" sz="1000"/>
              <a:t>- Turpentine</a:t>
            </a:r>
          </a:p>
          <a:p>
            <a:pPr>
              <a:lnSpc>
                <a:spcPct val="80000"/>
              </a:lnSpc>
            </a:pPr>
            <a:r>
              <a:rPr lang="en-GB" sz="1000"/>
              <a:t>- Wood preservative</a:t>
            </a:r>
          </a:p>
          <a:p>
            <a:pPr>
              <a:lnSpc>
                <a:spcPct val="80000"/>
              </a:lnSpc>
            </a:pPr>
            <a:r>
              <a:rPr lang="en-GB" sz="1000"/>
              <a:t>- Alcohols</a:t>
            </a:r>
          </a:p>
          <a:p>
            <a:pPr>
              <a:lnSpc>
                <a:spcPct val="80000"/>
              </a:lnSpc>
            </a:pPr>
            <a:r>
              <a:rPr lang="en-GB" sz="1000"/>
              <a:t>- Benzoyl peroxyde</a:t>
            </a:r>
          </a:p>
          <a:p>
            <a:pPr>
              <a:lnSpc>
                <a:spcPct val="80000"/>
              </a:lnSpc>
            </a:pPr>
            <a:r>
              <a:rPr lang="en-GB" sz="1000"/>
              <a:t>- Food</a:t>
            </a:r>
          </a:p>
          <a:p>
            <a:pPr>
              <a:lnSpc>
                <a:spcPct val="80000"/>
              </a:lnSpc>
            </a:pPr>
            <a:r>
              <a:rPr lang="en-GB" sz="1000"/>
              <a:t>- Organic silicones</a:t>
            </a:r>
          </a:p>
          <a:p>
            <a:pPr>
              <a:lnSpc>
                <a:spcPct val="80000"/>
              </a:lnSpc>
            </a:pPr>
            <a:r>
              <a:rPr lang="en-GB" sz="1000"/>
              <a:t>- Glues, adhesives and sealants</a:t>
            </a:r>
          </a:p>
          <a:p>
            <a:pPr>
              <a:lnSpc>
                <a:spcPct val="80000"/>
              </a:lnSpc>
            </a:pPr>
            <a:r>
              <a:rPr lang="en-GB" sz="1000"/>
              <a:t>- Lanolin</a:t>
            </a:r>
          </a:p>
          <a:p>
            <a:pPr>
              <a:lnSpc>
                <a:spcPct val="80000"/>
              </a:lnSpc>
            </a:pPr>
            <a:r>
              <a:rPr lang="en-GB" sz="1000"/>
              <a:t>- Metal working Fluids.</a:t>
            </a:r>
            <a:endParaRPr lang="en-GB"/>
          </a:p>
        </p:txBody>
      </p:sp>
    </p:spTree>
    <p:extLst>
      <p:ext uri="{BB962C8B-B14F-4D97-AF65-F5344CB8AC3E}">
        <p14:creationId xmlns:p14="http://schemas.microsoft.com/office/powerpoint/2010/main" val="271917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ChangeArrowheads="1" noTextEdit="1"/>
          </p:cNvSpPr>
          <p:nvPr>
            <p:ph type="sldImg"/>
          </p:nvPr>
        </p:nvSpPr>
        <p:spPr>
          <a:ln/>
        </p:spPr>
      </p:sp>
      <p:sp>
        <p:nvSpPr>
          <p:cNvPr id="281603" name="Rectangle 3"/>
          <p:cNvSpPr>
            <a:spLocks noGrp="1" noChangeArrowheads="1"/>
          </p:cNvSpPr>
          <p:nvPr>
            <p:ph type="body" idx="1"/>
          </p:nvPr>
        </p:nvSpPr>
        <p:spPr/>
        <p:txBody>
          <a:bodyPr/>
          <a:lstStyle/>
          <a:p>
            <a:r>
              <a:rPr lang="en-GB" sz="1000"/>
              <a:t>Products listed by importance : 1 Thiurams and 4 Thioureas</a:t>
            </a:r>
          </a:p>
          <a:p>
            <a:r>
              <a:rPr lang="en-GB" sz="1000"/>
              <a:t>Accelerators : Thiuram, Carbamate and Benzothiazoles, Thioureas</a:t>
            </a:r>
          </a:p>
          <a:p>
            <a:endParaRPr lang="en-GB" sz="1000"/>
          </a:p>
          <a:p>
            <a:r>
              <a:rPr lang="en-GB" sz="1000"/>
              <a:t>Some others products can cause sensitization :</a:t>
            </a:r>
          </a:p>
          <a:p>
            <a:r>
              <a:rPr lang="en-GB" sz="1000"/>
              <a:t>- Anti-oxydants : IPPD : isopropylparaphenylenediamine</a:t>
            </a:r>
          </a:p>
          <a:p>
            <a:r>
              <a:rPr lang="en-GB" sz="1000"/>
              <a:t>- Colorants</a:t>
            </a:r>
          </a:p>
          <a:p>
            <a:endParaRPr lang="en-GB" sz="1000"/>
          </a:p>
          <a:p>
            <a:pPr>
              <a:lnSpc>
                <a:spcPct val="120000"/>
              </a:lnSpc>
            </a:pPr>
            <a:r>
              <a:rPr lang="en-GB" sz="1000"/>
              <a:t>Thiuram : sulphur donors in order to help vulcanization process</a:t>
            </a:r>
          </a:p>
          <a:p>
            <a:pPr>
              <a:lnSpc>
                <a:spcPct val="120000"/>
              </a:lnSpc>
            </a:pPr>
            <a:r>
              <a:rPr lang="en-GB" sz="1000"/>
              <a:t>	- Dipentamethylene thiuram tetrasulphide</a:t>
            </a:r>
          </a:p>
          <a:p>
            <a:pPr>
              <a:lnSpc>
                <a:spcPct val="120000"/>
              </a:lnSpc>
            </a:pPr>
            <a:r>
              <a:rPr lang="en-GB" sz="1000"/>
              <a:t>Carbamate : Zinc dimethyldithiocarbamate (ZDMC), Zinc dibutyldithiocarbamate (ZDBC), Zinc pentamethylene dithiocarbamate (ZPED)</a:t>
            </a:r>
          </a:p>
          <a:p>
            <a:pPr>
              <a:lnSpc>
                <a:spcPct val="120000"/>
              </a:lnSpc>
            </a:pPr>
            <a:endParaRPr lang="en-GB" sz="1000"/>
          </a:p>
          <a:p>
            <a:endParaRPr lang="en-GB"/>
          </a:p>
        </p:txBody>
      </p:sp>
    </p:spTree>
    <p:extLst>
      <p:ext uri="{BB962C8B-B14F-4D97-AF65-F5344CB8AC3E}">
        <p14:creationId xmlns:p14="http://schemas.microsoft.com/office/powerpoint/2010/main" val="1068140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ChangeArrowheads="1" noTextEdit="1"/>
          </p:cNvSpPr>
          <p:nvPr>
            <p:ph type="sldImg"/>
          </p:nvPr>
        </p:nvSpPr>
        <p:spPr>
          <a:ln/>
        </p:spPr>
      </p:sp>
      <p:sp>
        <p:nvSpPr>
          <p:cNvPr id="256003" name="Rectangle 3"/>
          <p:cNvSpPr>
            <a:spLocks noGrp="1" noChangeArrowheads="1"/>
          </p:cNvSpPr>
          <p:nvPr>
            <p:ph type="body" idx="1"/>
          </p:nvPr>
        </p:nvSpPr>
        <p:spPr/>
        <p:txBody>
          <a:bodyPr/>
          <a:lstStyle/>
          <a:p>
            <a:r>
              <a:rPr lang="en-GB" sz="1000"/>
              <a:t>Immediate Allergy.</a:t>
            </a:r>
          </a:p>
          <a:p>
            <a:endParaRPr lang="en-GB" sz="1000"/>
          </a:p>
          <a:p>
            <a:r>
              <a:rPr lang="en-GB" sz="1000"/>
              <a:t>* Indeed, this is an expression of an immune system disease : when an allergen (natural latex protein) is in contact with the immune system, an over reaction occurs immediately</a:t>
            </a:r>
          </a:p>
          <a:p>
            <a:endParaRPr lang="en-GB" sz="1000"/>
          </a:p>
          <a:p>
            <a:r>
              <a:rPr lang="en-GB" sz="1000"/>
              <a:t>* The only way to prevent --&gt; limit exposure to most common allergens (to limit the sensibilization phase) then avoid contact.</a:t>
            </a:r>
            <a:endParaRPr lang="en-GB"/>
          </a:p>
        </p:txBody>
      </p:sp>
    </p:spTree>
    <p:extLst>
      <p:ext uri="{BB962C8B-B14F-4D97-AF65-F5344CB8AC3E}">
        <p14:creationId xmlns:p14="http://schemas.microsoft.com/office/powerpoint/2010/main" val="1092738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ChangeArrowheads="1" noTextEdit="1"/>
          </p:cNvSpPr>
          <p:nvPr>
            <p:ph type="sldImg"/>
          </p:nvPr>
        </p:nvSpPr>
        <p:spPr>
          <a:ln/>
        </p:spPr>
      </p:sp>
      <p:sp>
        <p:nvSpPr>
          <p:cNvPr id="283651" name="Rectangle 3"/>
          <p:cNvSpPr>
            <a:spLocks noGrp="1" noChangeArrowheads="1"/>
          </p:cNvSpPr>
          <p:nvPr>
            <p:ph type="body" idx="1"/>
          </p:nvPr>
        </p:nvSpPr>
        <p:spPr/>
        <p:txBody>
          <a:bodyPr/>
          <a:lstStyle/>
          <a:p>
            <a:pPr algn="just"/>
            <a:r>
              <a:rPr lang="en-GB" sz="1000"/>
              <a:t>Exposure to latex proteins : sensitization and subsequent production of Immunoglobuline E (IgE) to latex proteins (polypeptides) necessitates exposure to the latex proteins =&gt; occurs by direct contact with the skin (through the skin layer, via the hair follicules, through the sweat duts) or mucous membranes and by inhalation of aerosolized latex proteins. </a:t>
            </a:r>
          </a:p>
          <a:p>
            <a:r>
              <a:rPr lang="en-GB" sz="1000"/>
              <a:t>Wetting of the skin increases the likelihood of penetration by allergens because wet skin tends to be more permeable.</a:t>
            </a:r>
          </a:p>
          <a:p>
            <a:endParaRPr lang="en-GB" sz="1000"/>
          </a:p>
          <a:p>
            <a:r>
              <a:rPr lang="en-GB" sz="1000"/>
              <a:t>Allergic reaction : Immediate : induction of formation of IgE antibodies -&gt; bind to receptors on various cells (mast celles, basophiles) =&gt; degranulation (Release of Histamine ) to alert the defender cells =&gt; redness, eczema and asthma.</a:t>
            </a:r>
          </a:p>
          <a:p>
            <a:endParaRPr lang="en-GB" sz="1000"/>
          </a:p>
          <a:p>
            <a:r>
              <a:rPr lang="en-GB" sz="1000"/>
              <a:t>Mast cells will carry on their surface a large number of proteins, known as immunoglobulin Ig. When antigen penetrate the skin and is detected by IgE molecules, they will lock on antigen. The mast cell then absorbs calcium and starts the process known as Degranulation (release the mediator : histamine that will act as a messenger for the defence cells).</a:t>
            </a:r>
          </a:p>
          <a:p>
            <a:r>
              <a:rPr lang="en-GB" sz="1000"/>
              <a:t>In case of allergy : mast cells will react to the substance to an excessive degree, releasing far more of messengers, resulting in the typical burning sensations, redness and blistering of the skin.</a:t>
            </a:r>
          </a:p>
          <a:p>
            <a:endParaRPr lang="en-GB" sz="1000"/>
          </a:p>
          <a:p>
            <a:r>
              <a:rPr lang="en-GB" sz="1000"/>
              <a:t>With every contact with the allergen, the number of antibodies increases and hence also sensibilization.</a:t>
            </a:r>
          </a:p>
          <a:p>
            <a:endParaRPr lang="en-GB" sz="1000"/>
          </a:p>
          <a:p>
            <a:endParaRPr lang="en-GB" sz="1000"/>
          </a:p>
        </p:txBody>
      </p:sp>
    </p:spTree>
    <p:extLst>
      <p:ext uri="{BB962C8B-B14F-4D97-AF65-F5344CB8AC3E}">
        <p14:creationId xmlns:p14="http://schemas.microsoft.com/office/powerpoint/2010/main" val="2993963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ChangeArrowheads="1" noTextEdit="1"/>
          </p:cNvSpPr>
          <p:nvPr>
            <p:ph type="sldImg"/>
          </p:nvPr>
        </p:nvSpPr>
        <p:spPr>
          <a:ln/>
        </p:spPr>
      </p:sp>
      <p:sp>
        <p:nvSpPr>
          <p:cNvPr id="270339" name="Rectangle 3"/>
          <p:cNvSpPr>
            <a:spLocks noGrp="1" noChangeArrowheads="1"/>
          </p:cNvSpPr>
          <p:nvPr>
            <p:ph type="body" idx="1"/>
          </p:nvPr>
        </p:nvSpPr>
        <p:spPr/>
        <p:txBody>
          <a:bodyPr/>
          <a:lstStyle/>
          <a:p>
            <a:r>
              <a:rPr lang="en-GB" sz="1000" u="sng"/>
              <a:t>Perspiration :</a:t>
            </a:r>
            <a:r>
              <a:rPr lang="en-GB" sz="1000"/>
              <a:t> Perspiration can be considered as an irritant product (f(people)). Sweat generally has a pH rank between 4 to 6.8. In addition, sweat will tend to leach chemicals out of the glove causing degradation of rubber, which may trigger an allergic reaction.</a:t>
            </a:r>
          </a:p>
          <a:p>
            <a:endParaRPr lang="en-GB" sz="1000"/>
          </a:p>
          <a:p>
            <a:r>
              <a:rPr lang="en-GB" sz="1000" u="sng"/>
              <a:t>Contact with water :</a:t>
            </a:r>
            <a:r>
              <a:rPr lang="en-GB" sz="1000"/>
              <a:t> Water and Humidity are always aggraving factors or factors that can help to develop dermatitis =&gt; destruction of the skin lipidic layer.</a:t>
            </a:r>
          </a:p>
          <a:p>
            <a:pPr algn="just"/>
            <a:r>
              <a:rPr lang="en-GB" sz="1000"/>
              <a:t>“Dishpan” (bassine à vaisselle) hands generally show more involvement on the palmar surface than the dorsal surface of the hand : due to frequent washing or handling harsh chemicals (e.g. detergents, disinfectant, bleach, …).</a:t>
            </a:r>
          </a:p>
          <a:p>
            <a:endParaRPr lang="en-GB" sz="1000"/>
          </a:p>
          <a:p>
            <a:r>
              <a:rPr lang="en-GB" sz="1000"/>
              <a:t>Destruction of the skin lipidic layer =&gt; poly-sensibilization and contact urticaria.</a:t>
            </a:r>
          </a:p>
          <a:p>
            <a:endParaRPr lang="en-GB" sz="1000"/>
          </a:p>
          <a:p>
            <a:r>
              <a:rPr lang="en-GB" sz="1000" i="1"/>
              <a:t>Gloves can induce both irritant and allergic dermatitis (reactions).</a:t>
            </a:r>
          </a:p>
          <a:p>
            <a:r>
              <a:rPr lang="en-GB" sz="1000" i="1"/>
              <a:t>Even when an individual is not allergic to rubber, gloves make existing hand dermatitis worse because of occlusive, maceration effect of enclosure, sweating.</a:t>
            </a:r>
          </a:p>
          <a:p>
            <a:endParaRPr lang="en-GB" sz="1000"/>
          </a:p>
          <a:p>
            <a:r>
              <a:rPr lang="en-GB" sz="1000" u="sng"/>
              <a:t>Hygiene :</a:t>
            </a:r>
            <a:endParaRPr lang="en-GB" sz="1000"/>
          </a:p>
          <a:p>
            <a:endParaRPr lang="en-GB" sz="1000"/>
          </a:p>
          <a:p>
            <a:pPr algn="just"/>
            <a:r>
              <a:rPr lang="en-GB" sz="1000" u="sng"/>
              <a:t>Endotoxins :</a:t>
            </a:r>
            <a:r>
              <a:rPr lang="en-GB" sz="1000"/>
              <a:t> Gloves sterilized with </a:t>
            </a:r>
            <a:r>
              <a:rPr lang="en-GB" sz="1000">
                <a:latin typeface="Symbol" panose="05050102010706020507" pitchFamily="18" charset="2"/>
              </a:rPr>
              <a:t>g </a:t>
            </a:r>
            <a:r>
              <a:rPr lang="en-GB" sz="1000"/>
              <a:t> radiations will have higher level of bacterial endotoxins. Fever, chills and hypotension can be developed in reaction to these bacterial endotoxins.</a:t>
            </a:r>
          </a:p>
          <a:p>
            <a:pPr algn="just"/>
            <a:r>
              <a:rPr lang="en-GB" sz="1000"/>
              <a:t>Sweating under the gloves may enhance entry into the skin with subsequent reaction as endotoxin in water soluble.</a:t>
            </a:r>
          </a:p>
          <a:p>
            <a:pPr algn="just"/>
            <a:r>
              <a:rPr lang="en-GB" sz="1000"/>
              <a:t>In the USA, the highest level of endotoxin authorized within medical devices is 0.1 ng/ml.</a:t>
            </a:r>
            <a:endParaRPr lang="en-GB"/>
          </a:p>
          <a:p>
            <a:pPr algn="just"/>
            <a:r>
              <a:rPr lang="en-GB" sz="1000"/>
              <a:t>If Gram - bacterias are counted before sterilization, it gives a good idea of the level of endotoxins after sterilization.</a:t>
            </a:r>
          </a:p>
          <a:p>
            <a:pPr algn="just"/>
            <a:r>
              <a:rPr lang="en-GB"/>
              <a:t>Sterilization : Ethylen Oxyde residues can help to develop dermatitis</a:t>
            </a:r>
          </a:p>
        </p:txBody>
      </p:sp>
    </p:spTree>
    <p:extLst>
      <p:ext uri="{BB962C8B-B14F-4D97-AF65-F5344CB8AC3E}">
        <p14:creationId xmlns:p14="http://schemas.microsoft.com/office/powerpoint/2010/main" val="3004645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ChangeArrowheads="1" noTextEdit="1"/>
          </p:cNvSpPr>
          <p:nvPr>
            <p:ph type="sldImg"/>
          </p:nvPr>
        </p:nvSpPr>
        <p:spPr>
          <a:ln/>
        </p:spPr>
      </p:sp>
      <p:sp>
        <p:nvSpPr>
          <p:cNvPr id="254979" name="Rectangle 3"/>
          <p:cNvSpPr>
            <a:spLocks noGrp="1" noChangeArrowheads="1"/>
          </p:cNvSpPr>
          <p:nvPr>
            <p:ph type="body" idx="1"/>
          </p:nvPr>
        </p:nvSpPr>
        <p:spPr/>
        <p:txBody>
          <a:bodyPr/>
          <a:lstStyle/>
          <a:p>
            <a:r>
              <a:rPr lang="en-GB"/>
              <a:t>Skin with Dermatitis increases skin colonization with bacterias and can act as a portal entry for blood borne infection :</a:t>
            </a:r>
          </a:p>
          <a:p>
            <a:r>
              <a:rPr lang="en-GB"/>
              <a:t>- Bacterias in cutting oils.</a:t>
            </a:r>
          </a:p>
          <a:p>
            <a:r>
              <a:rPr lang="en-GB"/>
              <a:t>- Parasites in food and grain handers, farmers, laborers, miners, fruit handlers, horiculturists, butchers, handle corpses.</a:t>
            </a:r>
          </a:p>
          <a:p>
            <a:r>
              <a:rPr lang="en-GB"/>
              <a:t>Sometimes, Virus, Fungis and bacterias also cause Occupational Dermatitis.</a:t>
            </a:r>
          </a:p>
          <a:p>
            <a:endParaRPr lang="en-GB"/>
          </a:p>
          <a:p>
            <a:r>
              <a:rPr lang="en-GB"/>
              <a:t>A spectra glove contains fiber glass that can cause skin irritation when the broken fibers penetrate the skin pores.</a:t>
            </a:r>
          </a:p>
        </p:txBody>
      </p:sp>
    </p:spTree>
    <p:extLst>
      <p:ext uri="{BB962C8B-B14F-4D97-AF65-F5344CB8AC3E}">
        <p14:creationId xmlns:p14="http://schemas.microsoft.com/office/powerpoint/2010/main" val="16207866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1026"/>
          <p:cNvSpPr>
            <a:spLocks noChangeArrowheads="1" noTextEdit="1"/>
          </p:cNvSpPr>
          <p:nvPr>
            <p:ph type="sldImg"/>
          </p:nvPr>
        </p:nvSpPr>
        <p:spPr>
          <a:ln/>
        </p:spPr>
      </p:sp>
      <p:sp>
        <p:nvSpPr>
          <p:cNvPr id="317443" name="Rectangle 1027"/>
          <p:cNvSpPr>
            <a:spLocks noGrp="1" noChangeArrowheads="1"/>
          </p:cNvSpPr>
          <p:nvPr>
            <p:ph type="body" idx="1"/>
          </p:nvPr>
        </p:nvSpPr>
        <p:spPr/>
        <p:txBody>
          <a:bodyPr/>
          <a:lstStyle/>
          <a:p>
            <a:r>
              <a:rPr lang="en-GB" sz="1000" u="sng"/>
              <a:t>Patch Test </a:t>
            </a:r>
            <a:r>
              <a:rPr lang="en-GB" sz="1000">
                <a:solidFill>
                  <a:srgbClr val="000000"/>
                </a:solidFill>
                <a:latin typeface="Helv"/>
              </a:rPr>
              <a:t>: This is the standard procedure for Type IV reactions.</a:t>
            </a:r>
            <a:r>
              <a:rPr lang="en-GB" sz="1000"/>
              <a:t> </a:t>
            </a:r>
          </a:p>
          <a:p>
            <a:r>
              <a:rPr lang="en-GB" sz="1000"/>
              <a:t>A small amount of each of the suspected substances is </a:t>
            </a:r>
            <a:r>
              <a:rPr lang="en-GB" sz="1000">
                <a:solidFill>
                  <a:srgbClr val="000000"/>
                </a:solidFill>
                <a:latin typeface="Helv"/>
              </a:rPr>
              <a:t>is dissolved in petrolatum, water or ethanol </a:t>
            </a:r>
            <a:r>
              <a:rPr lang="en-GB" sz="1000"/>
              <a:t>and place in a small cup attached to a sticky tape. The tape is then placed on the skin and left here for 48 hours. On removal, the dermatologist will examine the skin for any reactions. </a:t>
            </a:r>
            <a:r>
              <a:rPr lang="en-GB" sz="1000">
                <a:solidFill>
                  <a:srgbClr val="000000"/>
                </a:solidFill>
                <a:latin typeface="Helv"/>
              </a:rPr>
              <a:t>If any dermatitis or itching is noticed that persists for a couple of days, it is suggested that the patient is sensitive to this ingredient.</a:t>
            </a:r>
            <a:endParaRPr lang="en-GB" sz="1000" u="sng"/>
          </a:p>
          <a:p>
            <a:endParaRPr lang="en-GB" sz="1000" u="sng"/>
          </a:p>
          <a:p>
            <a:r>
              <a:rPr lang="en-GB" sz="1000" u="sng"/>
              <a:t>Skin Prick Testing (SPT)</a:t>
            </a:r>
          </a:p>
          <a:p>
            <a:r>
              <a:rPr lang="en-GB" sz="1000">
                <a:solidFill>
                  <a:srgbClr val="000000"/>
                </a:solidFill>
                <a:latin typeface="Helv"/>
              </a:rPr>
              <a:t>An extract of the test substance, diluted in saline, is dropped on the skin and pricked with a lancet. An allergic response after 10 to 60 minutes, suggest a Type I reaction and an allergic response after 4 to 6 hours suggests a Type IV reaction. This method provides quick results.</a:t>
            </a:r>
            <a:endParaRPr lang="en-GB" sz="1000" u="sng"/>
          </a:p>
          <a:p>
            <a:r>
              <a:rPr lang="en-GB" sz="1000"/>
              <a:t>The Skin Prick Test can be used with known latex allergic patients. SPT is the most sensitive for comparing allergenicity of different products but requires NRL sensitized people who are willing to be retested. When only a slight or no reaction occurs on the group of patients tested, it is probable that the product will not sensitize and is therefore safe for general use.</a:t>
            </a:r>
          </a:p>
          <a:p>
            <a:r>
              <a:rPr lang="en-GB" sz="1000"/>
              <a:t>The SPT results correlate will with the RAST Inhibition and ELISA Inhibition methods.</a:t>
            </a:r>
          </a:p>
          <a:p>
            <a:r>
              <a:rPr lang="en-GB" sz="1000"/>
              <a:t>This method is dangerous due to its direct injection. </a:t>
            </a:r>
            <a:r>
              <a:rPr lang="en-GB" sz="1000">
                <a:solidFill>
                  <a:srgbClr val="000000"/>
                </a:solidFill>
                <a:latin typeface="Helv"/>
              </a:rPr>
              <a:t>This test is not recommendable as it can create anaphylactic shocks to sensitised people.</a:t>
            </a:r>
            <a:endParaRPr lang="en-GB" sz="1000"/>
          </a:p>
          <a:p>
            <a:endParaRPr lang="en-GB" sz="1000"/>
          </a:p>
          <a:p>
            <a:r>
              <a:rPr lang="en-GB" sz="1000"/>
              <a:t>Back = large area and homogeneous</a:t>
            </a:r>
          </a:p>
          <a:p>
            <a:r>
              <a:rPr lang="en-GB" sz="1000"/>
              <a:t>Test = 48 hours + scoring =&gt; sensitization to certain products…</a:t>
            </a:r>
          </a:p>
          <a:p>
            <a:endParaRPr lang="en-GB" sz="1000"/>
          </a:p>
          <a:p>
            <a:pPr>
              <a:spcBef>
                <a:spcPct val="0"/>
              </a:spcBef>
            </a:pPr>
            <a:endParaRPr lang="en-GB" sz="1000">
              <a:solidFill>
                <a:srgbClr val="000000"/>
              </a:solidFill>
              <a:latin typeface="Helv"/>
            </a:endParaRPr>
          </a:p>
          <a:p>
            <a:pPr algn="just">
              <a:spcBef>
                <a:spcPct val="0"/>
              </a:spcBef>
            </a:pPr>
            <a:r>
              <a:rPr lang="en-GB" sz="1000">
                <a:solidFill>
                  <a:srgbClr val="000000"/>
                </a:solidFill>
                <a:latin typeface="Helv"/>
              </a:rPr>
              <a:t>- Use test : In this test; the patient dons a glove on one wetted finger and measurement ( i.e. itching ) is made after 30 minutes. If there is no reaction, an additional test - an entire glove on a wet hand for 30 minutes - is performed.</a:t>
            </a:r>
          </a:p>
          <a:p>
            <a:pPr algn="just">
              <a:spcBef>
                <a:spcPct val="0"/>
              </a:spcBef>
            </a:pPr>
            <a:endParaRPr lang="en-GB" sz="1000"/>
          </a:p>
          <a:p>
            <a:endParaRPr lang="en-GB" sz="1000"/>
          </a:p>
        </p:txBody>
      </p:sp>
    </p:spTree>
    <p:extLst>
      <p:ext uri="{BB962C8B-B14F-4D97-AF65-F5344CB8AC3E}">
        <p14:creationId xmlns:p14="http://schemas.microsoft.com/office/powerpoint/2010/main" val="2660558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1026"/>
          <p:cNvSpPr>
            <a:spLocks noChangeArrowheads="1" noTextEdit="1"/>
          </p:cNvSpPr>
          <p:nvPr>
            <p:ph type="sldImg"/>
          </p:nvPr>
        </p:nvSpPr>
        <p:spPr>
          <a:ln/>
        </p:spPr>
      </p:sp>
      <p:sp>
        <p:nvSpPr>
          <p:cNvPr id="277507" name="Rectangle 1027"/>
          <p:cNvSpPr>
            <a:spLocks noGrp="1" noChangeArrowheads="1"/>
          </p:cNvSpPr>
          <p:nvPr>
            <p:ph type="body" idx="1"/>
          </p:nvPr>
        </p:nvSpPr>
        <p:spPr/>
        <p:txBody>
          <a:bodyPr/>
          <a:lstStyle/>
          <a:p>
            <a:r>
              <a:rPr lang="en-GB"/>
              <a:t>This presentation has been created to support you to promote our Plus Range but also to complete your general knowledge about the skin, its diseases and its care.</a:t>
            </a:r>
          </a:p>
        </p:txBody>
      </p:sp>
    </p:spTree>
    <p:extLst>
      <p:ext uri="{BB962C8B-B14F-4D97-AF65-F5344CB8AC3E}">
        <p14:creationId xmlns:p14="http://schemas.microsoft.com/office/powerpoint/2010/main" val="5703852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1026"/>
          <p:cNvSpPr>
            <a:spLocks noChangeArrowheads="1" noTextEdit="1"/>
          </p:cNvSpPr>
          <p:nvPr>
            <p:ph type="sldImg"/>
          </p:nvPr>
        </p:nvSpPr>
        <p:spPr>
          <a:ln/>
        </p:spPr>
      </p:sp>
      <p:sp>
        <p:nvSpPr>
          <p:cNvPr id="292867" name="Rectangle 1027"/>
          <p:cNvSpPr>
            <a:spLocks noGrp="1" noChangeArrowheads="1"/>
          </p:cNvSpPr>
          <p:nvPr>
            <p:ph type="body" idx="1"/>
          </p:nvPr>
        </p:nvSpPr>
        <p:spPr>
          <a:xfrm>
            <a:off x="304800" y="3886200"/>
            <a:ext cx="6096000" cy="4457700"/>
          </a:xfrm>
        </p:spPr>
        <p:txBody>
          <a:bodyPr/>
          <a:lstStyle/>
          <a:p>
            <a:pPr>
              <a:lnSpc>
                <a:spcPct val="80000"/>
              </a:lnSpc>
              <a:tabLst>
                <a:tab pos="2628900" algn="l"/>
              </a:tabLst>
            </a:pPr>
            <a:r>
              <a:rPr lang="en-GB" sz="1000" u="sng"/>
              <a:t>Composition of latex from Hevea Brasiliensis</a:t>
            </a:r>
            <a:r>
              <a:rPr lang="en-GB" sz="1000"/>
              <a:t> :</a:t>
            </a:r>
            <a:endParaRPr lang="en-GB" sz="1000" u="sng"/>
          </a:p>
          <a:p>
            <a:pPr marL="228600" lvl="2">
              <a:lnSpc>
                <a:spcPct val="80000"/>
              </a:lnSpc>
              <a:buFontTx/>
              <a:buChar char="-"/>
              <a:tabLst>
                <a:tab pos="2628900" algn="l"/>
              </a:tabLst>
            </a:pPr>
            <a:r>
              <a:rPr lang="en-GB" sz="1000"/>
              <a:t> 34 % cis-1,4-polyisoprene (rubber)	- 2-3 % proteins (1% after centrifugation)</a:t>
            </a:r>
          </a:p>
          <a:p>
            <a:pPr marL="228600" lvl="2">
              <a:lnSpc>
                <a:spcPct val="80000"/>
              </a:lnSpc>
              <a:buFontTx/>
              <a:buChar char="-"/>
              <a:tabLst>
                <a:tab pos="2628900" algn="l"/>
              </a:tabLst>
            </a:pPr>
            <a:r>
              <a:rPr lang="en-GB" sz="1000"/>
              <a:t> 1,5-3,5 % resins	- 1-2 % sugars</a:t>
            </a:r>
          </a:p>
          <a:p>
            <a:pPr marL="228600" lvl="2">
              <a:lnSpc>
                <a:spcPct val="80000"/>
              </a:lnSpc>
              <a:buFontTx/>
              <a:buChar char="-"/>
              <a:tabLst>
                <a:tab pos="2628900" algn="l"/>
              </a:tabLst>
            </a:pPr>
            <a:r>
              <a:rPr lang="en-GB" sz="1000"/>
              <a:t> 0,1-0,5 % sterol glycosides	-  0,5-1 % ash</a:t>
            </a:r>
          </a:p>
          <a:p>
            <a:pPr>
              <a:lnSpc>
                <a:spcPct val="80000"/>
              </a:lnSpc>
              <a:tabLst>
                <a:tab pos="2628900" algn="l"/>
              </a:tabLst>
            </a:pPr>
            <a:r>
              <a:rPr lang="en-GB" sz="1000"/>
              <a:t>       - 55-65 % water</a:t>
            </a:r>
          </a:p>
          <a:p>
            <a:pPr algn="just">
              <a:lnSpc>
                <a:spcPct val="90000"/>
              </a:lnSpc>
              <a:tabLst>
                <a:tab pos="2628900" algn="l"/>
              </a:tabLst>
            </a:pPr>
            <a:r>
              <a:rPr lang="en-GB" sz="1000"/>
              <a:t>Natural Rubber Latex composition varies because latex comes from different clones of Hevea brasiliensis. NRL contents 240 different peptides and 57 bind IgE antibodies. The main ones are : proheveine, hevein (protect against fungal attack and coagulation of latex), hevamine and rubber elongation factor (REF adds cis-isoprene to rubber molecules; it is an enzyme). There is no consensus on which NRL proteins should be considered as major or clinically significant allergens.</a:t>
            </a:r>
          </a:p>
          <a:p>
            <a:pPr algn="just">
              <a:lnSpc>
                <a:spcPct val="90000"/>
              </a:lnSpc>
              <a:tabLst>
                <a:tab pos="2628900" algn="l"/>
              </a:tabLst>
            </a:pPr>
            <a:r>
              <a:rPr lang="en-GB" sz="1000"/>
              <a:t>Rubber glove intolerance is a complex clinical problem. Allergen(s) in NRL were characterized as being of protein nature, water soluble and with the allergenicity still remaining after manufacturing. The structure of allergen(s) is complex, seems to depend on the source of latex and can vary both quantitatively and qualitatively.</a:t>
            </a:r>
          </a:p>
          <a:p>
            <a:pPr algn="just">
              <a:lnSpc>
                <a:spcPct val="70000"/>
              </a:lnSpc>
              <a:tabLst>
                <a:tab pos="2628900" algn="l"/>
              </a:tabLst>
            </a:pPr>
            <a:r>
              <a:rPr lang="en-GB" sz="1000" u="sng"/>
              <a:t>Latex sensitivity</a:t>
            </a:r>
            <a:r>
              <a:rPr lang="en-GB" sz="1000"/>
              <a:t> (1999)</a:t>
            </a:r>
          </a:p>
          <a:p>
            <a:pPr marL="228600" lvl="2" algn="just">
              <a:lnSpc>
                <a:spcPct val="70000"/>
              </a:lnSpc>
              <a:buFontTx/>
              <a:buChar char="-"/>
              <a:tabLst>
                <a:tab pos="2628900" algn="l"/>
              </a:tabLst>
            </a:pPr>
            <a:r>
              <a:rPr lang="en-GB" sz="1000"/>
              <a:t>hospital personnel : 3 %	- operating room nurses : 12 %</a:t>
            </a:r>
          </a:p>
          <a:p>
            <a:pPr marL="228600" lvl="2" algn="just">
              <a:lnSpc>
                <a:spcPct val="70000"/>
              </a:lnSpc>
              <a:buFontTx/>
              <a:buChar char="-"/>
              <a:tabLst>
                <a:tab pos="2628900" algn="l"/>
              </a:tabLst>
            </a:pPr>
            <a:r>
              <a:rPr lang="en-GB" sz="1000"/>
              <a:t>dentist : 13 %	- spina bifida child : 28-67 %</a:t>
            </a:r>
          </a:p>
          <a:p>
            <a:pPr algn="just">
              <a:lnSpc>
                <a:spcPct val="90000"/>
              </a:lnSpc>
              <a:tabLst>
                <a:tab pos="2628900" algn="l"/>
              </a:tabLst>
            </a:pPr>
            <a:r>
              <a:rPr lang="en-GB" sz="1000"/>
              <a:t>Repeated exposure to latex both in medical devices (surgical and examination gloves, anesthesia masks) and in other consumer products may be part of the reason that prevalence of latex sensitivity appears to be increasing (AIDS + Obligation to wear appropriate PPE).</a:t>
            </a:r>
          </a:p>
          <a:p>
            <a:pPr>
              <a:lnSpc>
                <a:spcPct val="70000"/>
              </a:lnSpc>
              <a:tabLst>
                <a:tab pos="2628900" algn="l"/>
              </a:tabLst>
            </a:pPr>
            <a:r>
              <a:rPr lang="en-GB" sz="1000" u="sng"/>
              <a:t>Cross Reactivity</a:t>
            </a:r>
            <a:endParaRPr lang="en-GB" sz="1000"/>
          </a:p>
          <a:p>
            <a:pPr>
              <a:lnSpc>
                <a:spcPct val="90000"/>
              </a:lnSpc>
              <a:tabLst>
                <a:tab pos="2628900" algn="l"/>
              </a:tabLst>
            </a:pPr>
            <a:r>
              <a:rPr lang="en-GB" sz="1000"/>
              <a:t>Persons with a history of other allergic reaction are at even greater risk of become sensitized to latex (association with allergies to certain foods especially avocado, banana, tomato, chestnuts, kiwi, fruits and papaya). The food connection as resulting from proteins in certain foods being “structurally similar” to known natural latex allergens (wheat, gums, corn, soybean, hazelnut, melon, passion fruit, …).</a:t>
            </a:r>
          </a:p>
          <a:p>
            <a:pPr>
              <a:lnSpc>
                <a:spcPct val="90000"/>
              </a:lnSpc>
              <a:tabLst>
                <a:tab pos="2628900" algn="l"/>
              </a:tabLst>
            </a:pPr>
            <a:r>
              <a:rPr lang="en-GB" sz="1000"/>
              <a:t>--&gt; 3 % of food allergic children are sensitive to NRL proteins.</a:t>
            </a:r>
          </a:p>
          <a:p>
            <a:pPr>
              <a:lnSpc>
                <a:spcPct val="90000"/>
              </a:lnSpc>
              <a:tabLst>
                <a:tab pos="2628900" algn="l"/>
              </a:tabLst>
            </a:pPr>
            <a:r>
              <a:rPr lang="en-GB" sz="1000" u="sng"/>
              <a:t>Food allergy</a:t>
            </a:r>
            <a:r>
              <a:rPr lang="en-GB" sz="1000"/>
              <a:t> -&gt; intact or partially digested antigens cross the intestinal mucosal barrier and encounter the intestine -&gt; associated lymphoid tissue, an extremely advance immune network which protects against pathogens and prevents immune reactions directed against food antigens. E.g. eggs, cow milk</a:t>
            </a:r>
          </a:p>
          <a:p>
            <a:pPr>
              <a:lnSpc>
                <a:spcPct val="90000"/>
              </a:lnSpc>
              <a:tabLst>
                <a:tab pos="2628900" algn="l"/>
              </a:tabLst>
            </a:pPr>
            <a:r>
              <a:rPr lang="en-GB" sz="1000" u="sng"/>
              <a:t>History / USA</a:t>
            </a:r>
          </a:p>
          <a:p>
            <a:pPr>
              <a:lnSpc>
                <a:spcPct val="90000"/>
              </a:lnSpc>
              <a:tabLst>
                <a:tab pos="2628900" algn="l"/>
              </a:tabLst>
            </a:pPr>
            <a:r>
              <a:rPr lang="en-GB" sz="1000"/>
              <a:t>Dermatitis to NRL gloves known for at least 60 years. In March 1991, due to the increase of allergy cases, FDA Medical Alert on latex allergy to health professionals. In 1991, Federal Drug Administration (FDA is advising health care professionals to identify their latex-sensitive patients and be prepared to treat allergic reactions promptly). Letter to manufacturers of latex devices requesting them to identify, measure and reduce content of latex proteins</a:t>
            </a:r>
          </a:p>
          <a:p>
            <a:pPr algn="just">
              <a:lnSpc>
                <a:spcPct val="90000"/>
              </a:lnSpc>
              <a:tabLst>
                <a:tab pos="2628900" algn="l"/>
              </a:tabLst>
            </a:pPr>
            <a:r>
              <a:rPr lang="en-GB" sz="1000"/>
              <a:t>In the USA, the legislation requires that latex products used in healthcare facility have low protein level to prevent or lessen the possibility of allergic reaction.</a:t>
            </a:r>
          </a:p>
        </p:txBody>
      </p:sp>
    </p:spTree>
    <p:extLst>
      <p:ext uri="{BB962C8B-B14F-4D97-AF65-F5344CB8AC3E}">
        <p14:creationId xmlns:p14="http://schemas.microsoft.com/office/powerpoint/2010/main" val="30187295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ChangeArrowheads="1" noTextEdit="1"/>
          </p:cNvSpPr>
          <p:nvPr>
            <p:ph type="sldImg"/>
          </p:nvPr>
        </p:nvSpPr>
        <p:spPr>
          <a:ln/>
        </p:spPr>
      </p:sp>
      <p:sp>
        <p:nvSpPr>
          <p:cNvPr id="296963" name="Rectangle 3"/>
          <p:cNvSpPr>
            <a:spLocks noGrp="1" noChangeArrowheads="1"/>
          </p:cNvSpPr>
          <p:nvPr>
            <p:ph type="body" idx="1"/>
          </p:nvPr>
        </p:nvSpPr>
        <p:spPr>
          <a:xfrm>
            <a:off x="685800" y="3962400"/>
            <a:ext cx="5486400" cy="5410200"/>
          </a:xfrm>
        </p:spPr>
        <p:txBody>
          <a:bodyPr/>
          <a:lstStyle/>
          <a:p>
            <a:r>
              <a:rPr lang="en-GB" sz="1000"/>
              <a:t>“The more extensive the exposure, the more likely an individual will develop a latex allergy.”</a:t>
            </a:r>
          </a:p>
          <a:p>
            <a:endParaRPr lang="en-GB" sz="1000"/>
          </a:p>
          <a:p>
            <a:r>
              <a:rPr lang="en-GB" sz="1000"/>
              <a:t>Direct contact with latex results in the transfer of latex proteins allergens within a matter of seconds. The extend wearing of the gloves and inevitable sweating provides a vehicle (sweat) to mobilize the peptides. Furthermore, disruption of the intact skin barrier by contact dermatitis may enhance the passage of the allergens.</a:t>
            </a:r>
          </a:p>
          <a:p>
            <a:endParaRPr lang="en-GB" sz="1000" u="sng"/>
          </a:p>
          <a:p>
            <a:r>
              <a:rPr lang="en-GB" sz="1000" u="sng"/>
              <a:t>Contamination</a:t>
            </a:r>
            <a:r>
              <a:rPr lang="en-GB" sz="1000"/>
              <a:t>: proteins get absorbed into the body through direct contact of skin or mucosal surfaces with the rubber product.</a:t>
            </a:r>
          </a:p>
          <a:p>
            <a:r>
              <a:rPr lang="en-GB" sz="1000"/>
              <a:t>The major route of occupational exposure : body sweat inside latex gloves may make latex proteins soluble </a:t>
            </a:r>
            <a:r>
              <a:rPr lang="en-GB" sz="1000" noProof="1">
                <a:sym typeface="Wingdings" panose="05000000000000000000" pitchFamily="2" charset="2"/>
              </a:rPr>
              <a:t></a:t>
            </a:r>
            <a:r>
              <a:rPr lang="en-GB" sz="1000"/>
              <a:t> solubilized proteins are then absorb through skin </a:t>
            </a:r>
            <a:r>
              <a:rPr lang="en-GB" sz="1000" noProof="1">
                <a:sym typeface="Wingdings" panose="05000000000000000000" pitchFamily="2" charset="2"/>
              </a:rPr>
              <a:t></a:t>
            </a:r>
            <a:r>
              <a:rPr lang="en-GB" sz="1000"/>
              <a:t> sensitizing the wearer to the protein.</a:t>
            </a:r>
          </a:p>
          <a:p>
            <a:r>
              <a:rPr lang="en-GB" sz="1000" u="sng"/>
              <a:t>Surprising fact</a:t>
            </a:r>
            <a:r>
              <a:rPr lang="en-GB" sz="1000"/>
              <a:t> : speed at which the latex proteins are solubilized : within one minute, it has been observed 50 % of the maximal protein levels in the glove extracts </a:t>
            </a:r>
            <a:r>
              <a:rPr lang="en-GB" sz="1000" noProof="1">
                <a:sym typeface="Wingdings" panose="05000000000000000000" pitchFamily="2" charset="2"/>
              </a:rPr>
              <a:t></a:t>
            </a:r>
            <a:r>
              <a:rPr lang="en-GB" sz="1000"/>
              <a:t> latex proteins may be liberated in a very short period </a:t>
            </a:r>
            <a:r>
              <a:rPr lang="en-GB" sz="1000" noProof="1">
                <a:sym typeface="Wingdings" panose="05000000000000000000" pitchFamily="2" charset="2"/>
              </a:rPr>
              <a:t></a:t>
            </a:r>
            <a:r>
              <a:rPr lang="en-GB" sz="1000"/>
              <a:t> allergic reaction may appear rapidly.</a:t>
            </a:r>
          </a:p>
          <a:p>
            <a:endParaRPr lang="en-GB" sz="1000"/>
          </a:p>
          <a:p>
            <a:r>
              <a:rPr lang="en-GB" sz="1000" u="sng"/>
              <a:t>Immediate hypersensitivity reactions to latex proteins</a:t>
            </a:r>
            <a:r>
              <a:rPr lang="en-GB" sz="1000"/>
              <a:t> results from the culmination of a complex of interaction between proteins, allergens and specific IgE antibodies.</a:t>
            </a:r>
          </a:p>
          <a:p>
            <a:r>
              <a:rPr lang="en-GB" sz="1000"/>
              <a:t>Latex allergy are IgE mediated</a:t>
            </a:r>
          </a:p>
          <a:p>
            <a:r>
              <a:rPr lang="en-GB" sz="1000"/>
              <a:t>Specific IgE antibody is present in the serum and in the surface of the connective tissue mast cells of latex-allergic individuals.</a:t>
            </a:r>
          </a:p>
          <a:p>
            <a:endParaRPr lang="en-GB" sz="1000"/>
          </a:p>
          <a:p>
            <a:r>
              <a:rPr lang="en-GB" sz="1000" u="sng"/>
              <a:t>Latex allergy symptoms</a:t>
            </a:r>
            <a:endParaRPr lang="en-GB" sz="1000"/>
          </a:p>
          <a:p>
            <a:r>
              <a:rPr lang="en-GB" sz="1000"/>
              <a:t>Latex + skin (mostly on the hands but also in the face) : dermatitis (reddened and inflamed skin)</a:t>
            </a:r>
          </a:p>
          <a:p>
            <a:r>
              <a:rPr lang="en-GB" sz="1000"/>
              <a:t>Latex + lungs : respiratory problems like asthma, rhinitis</a:t>
            </a:r>
          </a:p>
          <a:p>
            <a:r>
              <a:rPr lang="en-GB" sz="1000"/>
              <a:t>Latex + body : anaphylactic shock (drop in blood pressure, vascular collapse)</a:t>
            </a:r>
          </a:p>
          <a:p>
            <a:r>
              <a:rPr lang="en-GB" sz="1000"/>
              <a:t>Latex + eyes : conjunctivitis</a:t>
            </a:r>
          </a:p>
          <a:p>
            <a:r>
              <a:rPr lang="en-GB" sz="1000"/>
              <a:t>Latex + mouth, swallow and intestine : reaction !</a:t>
            </a:r>
          </a:p>
          <a:p>
            <a:r>
              <a:rPr lang="en-GB" sz="1000"/>
              <a:t>Risk of allergy = f (genetic, environmental or indirect factors, …)</a:t>
            </a:r>
          </a:p>
          <a:p>
            <a:endParaRPr lang="en-GB" sz="900"/>
          </a:p>
          <a:p>
            <a:pPr algn="just"/>
            <a:endParaRPr lang="en-GB" sz="900"/>
          </a:p>
          <a:p>
            <a:endParaRPr lang="en-GB" sz="1000"/>
          </a:p>
          <a:p>
            <a:endParaRPr lang="en-GB"/>
          </a:p>
          <a:p>
            <a:endParaRPr lang="en-GB"/>
          </a:p>
        </p:txBody>
      </p:sp>
    </p:spTree>
    <p:extLst>
      <p:ext uri="{BB962C8B-B14F-4D97-AF65-F5344CB8AC3E}">
        <p14:creationId xmlns:p14="http://schemas.microsoft.com/office/powerpoint/2010/main" val="37999595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ChangeArrowheads="1" noTextEdit="1"/>
          </p:cNvSpPr>
          <p:nvPr>
            <p:ph type="sldImg"/>
          </p:nvPr>
        </p:nvSpPr>
        <p:spPr>
          <a:ln/>
        </p:spPr>
      </p:sp>
      <p:sp>
        <p:nvSpPr>
          <p:cNvPr id="316419" name="Rectangle 3"/>
          <p:cNvSpPr>
            <a:spLocks noGrp="1" noChangeArrowheads="1"/>
          </p:cNvSpPr>
          <p:nvPr>
            <p:ph type="body" idx="1"/>
          </p:nvPr>
        </p:nvSpPr>
        <p:spPr>
          <a:xfrm>
            <a:off x="152400" y="3962400"/>
            <a:ext cx="6324600" cy="5410200"/>
          </a:xfrm>
        </p:spPr>
        <p:txBody>
          <a:bodyPr/>
          <a:lstStyle/>
          <a:p>
            <a:r>
              <a:rPr lang="en-GB" sz="1000" u="sng"/>
              <a:t>Total Protein Determination </a:t>
            </a:r>
          </a:p>
          <a:p>
            <a:r>
              <a:rPr lang="en-GB" sz="1000"/>
              <a:t>In NRL, there are over 240 different proteins and polypeptides of which have so far been identified as allergens. In addition, other proteins such as casein may be added during manufacturing.</a:t>
            </a:r>
          </a:p>
          <a:p>
            <a:r>
              <a:rPr lang="en-GB" sz="1000"/>
              <a:t>A preferred method for total protein measurement, and recommended by the FDA, is the modified Lowry. This is a chemical method which has some drawbacks such as lack of sensitivity, specificity and interference from accelerators and other additives used in glove manufacture. It has been shown that correlation between SPT and the modified Lowry is relatively good. Therefore, this method can be used as a primary … by manufacturers to determine the protein amounts of their products.</a:t>
            </a:r>
            <a:endParaRPr lang="en-GB" sz="1000" u="sng"/>
          </a:p>
          <a:p>
            <a:endParaRPr lang="en-GB" sz="1000"/>
          </a:p>
          <a:p>
            <a:r>
              <a:rPr lang="en-GB" sz="1000" u="sng"/>
              <a:t>ELISA Inhibition (EI)</a:t>
            </a:r>
          </a:p>
          <a:p>
            <a:r>
              <a:rPr lang="en-GB" sz="1000"/>
              <a:t>ELISA Inhibition is a well-known test methodology. This method is used to analyze the NRL allergens. The results obtained to date show this method to correlate very well with Skin Prick Test and Rast Test. This method uses human serum from NRL sensitized individuals which means it has the same limitation as Rast Test.</a:t>
            </a:r>
          </a:p>
          <a:p>
            <a:r>
              <a:rPr lang="en-GB" sz="1000"/>
              <a:t>ELISA – based assay is a reproductible measure of the allergenic potential of gloves.</a:t>
            </a:r>
          </a:p>
          <a:p>
            <a:endParaRPr lang="en-GB" sz="1000"/>
          </a:p>
          <a:p>
            <a:pPr algn="just"/>
            <a:endParaRPr lang="en-GB" sz="1000"/>
          </a:p>
        </p:txBody>
      </p:sp>
    </p:spTree>
    <p:extLst>
      <p:ext uri="{BB962C8B-B14F-4D97-AF65-F5344CB8AC3E}">
        <p14:creationId xmlns:p14="http://schemas.microsoft.com/office/powerpoint/2010/main" val="30143290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1026"/>
          <p:cNvSpPr>
            <a:spLocks noChangeArrowheads="1" noTextEdit="1"/>
          </p:cNvSpPr>
          <p:nvPr>
            <p:ph type="sldImg"/>
          </p:nvPr>
        </p:nvSpPr>
        <p:spPr>
          <a:ln/>
        </p:spPr>
      </p:sp>
      <p:sp>
        <p:nvSpPr>
          <p:cNvPr id="327683" name="Rectangle 1027"/>
          <p:cNvSpPr>
            <a:spLocks noGrp="1" noChangeArrowheads="1"/>
          </p:cNvSpPr>
          <p:nvPr>
            <p:ph type="body" idx="1"/>
          </p:nvPr>
        </p:nvSpPr>
        <p:spPr/>
        <p:txBody>
          <a:bodyPr/>
          <a:lstStyle/>
          <a:p>
            <a:r>
              <a:rPr lang="en-GB" sz="1000"/>
              <a:t>Gloves : small fraction of proteins phase are residual extractable (or soluble) protein (EP) --&gt; Sensitization and Type I allergy.</a:t>
            </a:r>
          </a:p>
          <a:p>
            <a:r>
              <a:rPr lang="en-GB" sz="1000"/>
              <a:t>EP are measure by RRIM modified Lowry and SE-HPLC (sensitive and very reproductible)</a:t>
            </a:r>
          </a:p>
          <a:p>
            <a:endParaRPr lang="en-GB" sz="1000"/>
          </a:p>
          <a:p>
            <a:r>
              <a:rPr lang="en-GB" sz="1000"/>
              <a:t>Content of latex residual extractable proteins varies with processing conditions :</a:t>
            </a:r>
          </a:p>
          <a:p>
            <a:r>
              <a:rPr lang="en-GB" sz="1000"/>
              <a:t>- Compounding</a:t>
            </a:r>
          </a:p>
          <a:p>
            <a:r>
              <a:rPr lang="en-GB" sz="1000"/>
              <a:t>- Vulcanisation or drying</a:t>
            </a:r>
          </a:p>
          <a:p>
            <a:r>
              <a:rPr lang="en-GB" sz="1000"/>
              <a:t>- Leaching (wet-gel stage, dry film stage)</a:t>
            </a:r>
          </a:p>
          <a:p>
            <a:r>
              <a:rPr lang="en-GB" sz="1000"/>
              <a:t>- Chlorination</a:t>
            </a:r>
          </a:p>
          <a:p>
            <a:r>
              <a:rPr lang="en-GB" sz="1000"/>
              <a:t>EP value : 	1 mg/g : unleached / unchlorinated</a:t>
            </a:r>
          </a:p>
          <a:p>
            <a:r>
              <a:rPr lang="en-GB" sz="1000"/>
              <a:t>	0.03 mg/g : leached / chlorinated</a:t>
            </a:r>
          </a:p>
          <a:p>
            <a:r>
              <a:rPr lang="en-GB" sz="1000"/>
              <a:t>Relation EP&lt;--&gt; Allergenicity : not established</a:t>
            </a:r>
          </a:p>
          <a:p>
            <a:endParaRPr lang="en-GB" sz="1000"/>
          </a:p>
          <a:p>
            <a:r>
              <a:rPr lang="en-GB" sz="1000" u="sng"/>
              <a:t>Combination EP level and Skin Prick Test :</a:t>
            </a:r>
          </a:p>
          <a:p>
            <a:r>
              <a:rPr lang="en-GB" sz="1000"/>
              <a:t>- gloves with high EP associated with higher degrees of positive allergic reactions or rather low level of negative reactions.</a:t>
            </a:r>
          </a:p>
          <a:p>
            <a:r>
              <a:rPr lang="en-GB" sz="1000"/>
              <a:t>- gloves with low EP levels --&gt; much higher % of negative response recorded.</a:t>
            </a:r>
          </a:p>
          <a:p>
            <a:endParaRPr lang="en-GB" sz="1000"/>
          </a:p>
          <a:p>
            <a:r>
              <a:rPr lang="en-GB" sz="1000"/>
              <a:t>The RRIM Lowry assay :</a:t>
            </a:r>
          </a:p>
          <a:p>
            <a:r>
              <a:rPr lang="en-GB" sz="1000"/>
              <a:t>- simple, reproductible and easy to perform,</a:t>
            </a:r>
          </a:p>
          <a:p>
            <a:r>
              <a:rPr lang="en-GB" sz="1000"/>
              <a:t>- not really sensitive, can be intefered by chemical that may be in the material because of aged.</a:t>
            </a:r>
          </a:p>
          <a:p>
            <a:r>
              <a:rPr lang="en-GB" sz="1000"/>
              <a:t>The lower quantification limit is approximately 10 </a:t>
            </a:r>
            <a:r>
              <a:rPr lang="en-GB" sz="1000">
                <a:latin typeface="Symbol" panose="05050102010706020507" pitchFamily="18" charset="2"/>
              </a:rPr>
              <a:t>m</a:t>
            </a:r>
            <a:r>
              <a:rPr lang="en-GB" sz="1000"/>
              <a:t>g/g of glove</a:t>
            </a:r>
          </a:p>
        </p:txBody>
      </p:sp>
    </p:spTree>
    <p:extLst>
      <p:ext uri="{BB962C8B-B14F-4D97-AF65-F5344CB8AC3E}">
        <p14:creationId xmlns:p14="http://schemas.microsoft.com/office/powerpoint/2010/main" val="37837935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1026"/>
          <p:cNvSpPr>
            <a:spLocks noChangeArrowheads="1" noTextEdit="1"/>
          </p:cNvSpPr>
          <p:nvPr>
            <p:ph type="sldImg"/>
          </p:nvPr>
        </p:nvSpPr>
        <p:spPr>
          <a:ln/>
        </p:spPr>
      </p:sp>
      <p:sp>
        <p:nvSpPr>
          <p:cNvPr id="323587" name="Rectangle 1027"/>
          <p:cNvSpPr>
            <a:spLocks noGrp="1" noChangeArrowheads="1"/>
          </p:cNvSpPr>
          <p:nvPr>
            <p:ph type="body" idx="1"/>
          </p:nvPr>
        </p:nvSpPr>
        <p:spPr/>
        <p:txBody>
          <a:bodyPr/>
          <a:lstStyle/>
          <a:p>
            <a:r>
              <a:rPr lang="en-GB" sz="1000" b="1"/>
              <a:t>Evaluation of the potentially allergic patient</a:t>
            </a:r>
          </a:p>
          <a:p>
            <a:r>
              <a:rPr lang="en-GB" sz="1000"/>
              <a:t>Total serum IgE Testing</a:t>
            </a:r>
          </a:p>
          <a:p>
            <a:r>
              <a:rPr lang="en-GB" sz="1000"/>
              <a:t>	- sandwich technique (imitation of immune system)</a:t>
            </a:r>
          </a:p>
          <a:p>
            <a:r>
              <a:rPr lang="en-GB" sz="1000"/>
              <a:t>	- not accurate, not relevant</a:t>
            </a:r>
          </a:p>
          <a:p>
            <a:r>
              <a:rPr lang="en-GB" sz="1000"/>
              <a:t>Color change will be analysed with spectrophotometer --&gt; give a concentration</a:t>
            </a:r>
          </a:p>
          <a:p>
            <a:r>
              <a:rPr lang="en-GB"/>
              <a:t>ng/ml solution --&gt; ng/g glove</a:t>
            </a:r>
            <a:endParaRPr lang="en-GB" b="1"/>
          </a:p>
          <a:p>
            <a:endParaRPr lang="en-GB" b="1"/>
          </a:p>
          <a:p>
            <a:r>
              <a:rPr lang="en-GB" sz="1000" u="sng"/>
              <a:t>Latex ELISA for Antigenic Proteins (LEAP) Assay</a:t>
            </a:r>
          </a:p>
          <a:p>
            <a:r>
              <a:rPr lang="en-GB" sz="1000"/>
              <a:t>(ELISA = Enzyme linked immunosorbent assay)</a:t>
            </a:r>
          </a:p>
          <a:p>
            <a:r>
              <a:rPr lang="en-GB" sz="1000"/>
              <a:t>The LEAP Assay relies on the use of antigens developed in rabbits against ammoniated latex proteins. Therefore, basically a total protein assay and is not allergen specific. For the time being, the LEAP assay has not been validated against allergen measuring methods, such as Skin Prick Test or RAST inhibition. This method is sensitive to measure not only total latex protein but also immunologically reactive latex protein.</a:t>
            </a:r>
          </a:p>
          <a:p>
            <a:r>
              <a:rPr lang="en-GB" sz="1000" u="sng"/>
              <a:t>Comparison Lowry / LEAP methods</a:t>
            </a:r>
            <a:endParaRPr lang="en-GB" sz="1000"/>
          </a:p>
          <a:p>
            <a:r>
              <a:rPr lang="en-GB" sz="1000"/>
              <a:t>&gt; 50 </a:t>
            </a:r>
            <a:r>
              <a:rPr lang="en-GB" sz="1000">
                <a:latin typeface="Symbol" panose="05050102010706020507" pitchFamily="18" charset="2"/>
              </a:rPr>
              <a:t>m</a:t>
            </a:r>
            <a:r>
              <a:rPr lang="en-GB" sz="1000"/>
              <a:t>g/g correlation in between results are good</a:t>
            </a:r>
          </a:p>
          <a:p>
            <a:r>
              <a:rPr lang="en-GB" sz="1000"/>
              <a:t>&lt; 50 </a:t>
            </a:r>
            <a:r>
              <a:rPr lang="en-GB" sz="1000">
                <a:latin typeface="Symbol" panose="05050102010706020507" pitchFamily="18" charset="2"/>
              </a:rPr>
              <a:t>m</a:t>
            </a:r>
            <a:r>
              <a:rPr lang="en-GB" sz="1000"/>
              <a:t>g/g correlation in between results are not good =&gt; 50 </a:t>
            </a:r>
            <a:r>
              <a:rPr lang="en-GB" sz="1000">
                <a:latin typeface="Symbol" panose="05050102010706020507" pitchFamily="18" charset="2"/>
              </a:rPr>
              <a:t>m</a:t>
            </a:r>
            <a:r>
              <a:rPr lang="en-GB" sz="1000"/>
              <a:t>g/g will be the FDA’s cut off point for protein content labelling.</a:t>
            </a:r>
          </a:p>
        </p:txBody>
      </p:sp>
    </p:spTree>
    <p:extLst>
      <p:ext uri="{BB962C8B-B14F-4D97-AF65-F5344CB8AC3E}">
        <p14:creationId xmlns:p14="http://schemas.microsoft.com/office/powerpoint/2010/main" val="34454777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ChangeArrowheads="1" noTextEdit="1"/>
          </p:cNvSpPr>
          <p:nvPr>
            <p:ph type="sldImg"/>
          </p:nvPr>
        </p:nvSpPr>
        <p:spPr>
          <a:ln/>
        </p:spPr>
      </p:sp>
      <p:sp>
        <p:nvSpPr>
          <p:cNvPr id="322563" name="Rectangle 3"/>
          <p:cNvSpPr>
            <a:spLocks noGrp="1" noChangeArrowheads="1"/>
          </p:cNvSpPr>
          <p:nvPr>
            <p:ph type="body" idx="1"/>
          </p:nvPr>
        </p:nvSpPr>
        <p:spPr>
          <a:xfrm>
            <a:off x="609600" y="3962400"/>
            <a:ext cx="5113338" cy="5410200"/>
          </a:xfrm>
        </p:spPr>
        <p:txBody>
          <a:bodyPr/>
          <a:lstStyle/>
          <a:p>
            <a:r>
              <a:rPr lang="en-GB" sz="1000" b="1"/>
              <a:t>Evaluation of the potentially allergic patient</a:t>
            </a:r>
            <a:endParaRPr lang="en-GB" sz="1000"/>
          </a:p>
          <a:p>
            <a:endParaRPr lang="en-GB" sz="1000"/>
          </a:p>
          <a:p>
            <a:r>
              <a:rPr lang="en-GB" sz="1000"/>
              <a:t>RAST = Radio-Allergo-Sorbent Test</a:t>
            </a:r>
          </a:p>
          <a:p>
            <a:r>
              <a:rPr lang="en-GB" sz="1000"/>
              <a:t>Immunoabsorption “sandwich” techniques : support / human antigen IgE / detection</a:t>
            </a:r>
          </a:p>
          <a:p>
            <a:r>
              <a:rPr lang="en-GB" sz="1000"/>
              <a:t>- Take several days</a:t>
            </a:r>
          </a:p>
          <a:p>
            <a:r>
              <a:rPr lang="en-GB" sz="1000"/>
              <a:t>- Cost : x 2 minimum</a:t>
            </a:r>
          </a:p>
          <a:p>
            <a:r>
              <a:rPr lang="en-GB" sz="1000"/>
              <a:t>- Less sensitive than skin testing</a:t>
            </a:r>
          </a:p>
          <a:p>
            <a:endParaRPr lang="en-GB" sz="1000"/>
          </a:p>
          <a:p>
            <a:r>
              <a:rPr lang="en-GB" sz="1000"/>
              <a:t>No risk for the patient versus allergens.</a:t>
            </a:r>
          </a:p>
          <a:p>
            <a:r>
              <a:rPr lang="en-GB" sz="1000"/>
              <a:t>Give no idea of the allergenic potentiality</a:t>
            </a:r>
          </a:p>
          <a:p>
            <a:endParaRPr lang="en-GB" sz="1000"/>
          </a:p>
          <a:p>
            <a:endParaRPr lang="en-GB" sz="900" u="sng"/>
          </a:p>
          <a:p>
            <a:r>
              <a:rPr lang="en-GB" sz="1000"/>
              <a:t>The advantage of this method in comparison to Skin Prick Test is that only sera from NRL sensitized humans is required.</a:t>
            </a:r>
          </a:p>
          <a:p>
            <a:r>
              <a:rPr lang="en-GB" sz="1000"/>
              <a:t>The values used in this test are given in arbitrary units, which means everything is compared to the value set for NRL.</a:t>
            </a:r>
            <a:r>
              <a:rPr lang="en-GB" sz="900" u="sng"/>
              <a:t> </a:t>
            </a:r>
          </a:p>
          <a:p>
            <a:endParaRPr lang="en-GB" sz="1000"/>
          </a:p>
          <a:p>
            <a:endParaRPr lang="en-GB" sz="900" u="sng"/>
          </a:p>
          <a:p>
            <a:endParaRPr lang="en-GB"/>
          </a:p>
        </p:txBody>
      </p:sp>
    </p:spTree>
    <p:extLst>
      <p:ext uri="{BB962C8B-B14F-4D97-AF65-F5344CB8AC3E}">
        <p14:creationId xmlns:p14="http://schemas.microsoft.com/office/powerpoint/2010/main" val="22963253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1026"/>
          <p:cNvSpPr>
            <a:spLocks noChangeArrowheads="1" noTextEdit="1"/>
          </p:cNvSpPr>
          <p:nvPr>
            <p:ph type="sldImg"/>
          </p:nvPr>
        </p:nvSpPr>
        <p:spPr>
          <a:ln/>
        </p:spPr>
      </p:sp>
      <p:sp>
        <p:nvSpPr>
          <p:cNvPr id="312323" name="Rectangle 1027"/>
          <p:cNvSpPr>
            <a:spLocks noGrp="1" noChangeArrowheads="1"/>
          </p:cNvSpPr>
          <p:nvPr>
            <p:ph type="body" idx="1"/>
          </p:nvPr>
        </p:nvSpPr>
        <p:spPr>
          <a:xfrm>
            <a:off x="685800" y="3962400"/>
            <a:ext cx="5257800" cy="5410200"/>
          </a:xfrm>
        </p:spPr>
        <p:txBody>
          <a:bodyPr/>
          <a:lstStyle/>
          <a:p>
            <a:pPr>
              <a:tabLst>
                <a:tab pos="228600" algn="l"/>
              </a:tabLst>
            </a:pPr>
            <a:r>
              <a:rPr lang="en-GB" sz="1000"/>
              <a:t>NRL : unsurpassed for elasticity and tenacity : compared to plastic polymers and synthetic rubber. In 1992 : consumption in average : 7 kg/pers</a:t>
            </a:r>
          </a:p>
          <a:p>
            <a:pPr>
              <a:tabLst>
                <a:tab pos="228600" algn="l"/>
              </a:tabLst>
            </a:pPr>
            <a:endParaRPr lang="en-GB" sz="1000"/>
          </a:p>
          <a:p>
            <a:pPr>
              <a:tabLst>
                <a:tab pos="228600" algn="l"/>
              </a:tabLst>
            </a:pPr>
            <a:r>
              <a:rPr lang="en-GB" sz="1000"/>
              <a:t>The soluble proteins migrate towards the surface of a latex film during the manufacturing process of latex dipped products. Most of extractable protein is located on the inner surface of the glove.??</a:t>
            </a:r>
          </a:p>
          <a:p>
            <a:pPr>
              <a:tabLst>
                <a:tab pos="228600" algn="l"/>
              </a:tabLst>
            </a:pPr>
            <a:endParaRPr lang="en-GB" sz="1000"/>
          </a:p>
          <a:p>
            <a:pPr>
              <a:tabLst>
                <a:tab pos="228600" algn="l"/>
              </a:tabLst>
            </a:pPr>
            <a:r>
              <a:rPr lang="en-GB" sz="1000" u="sng"/>
              <a:t>Methods to reduce Extractable proteins level :</a:t>
            </a:r>
            <a:endParaRPr lang="en-GB" sz="1000"/>
          </a:p>
          <a:p>
            <a:pPr>
              <a:tabLst>
                <a:tab pos="228600" algn="l"/>
              </a:tabLst>
            </a:pPr>
            <a:r>
              <a:rPr lang="en-GB" sz="1000"/>
              <a:t>Proteins in NRL play an important part in the stabilization of latex against coagulation.</a:t>
            </a:r>
          </a:p>
          <a:p>
            <a:pPr>
              <a:tabLst>
                <a:tab pos="228600" algn="l"/>
              </a:tabLst>
            </a:pPr>
            <a:r>
              <a:rPr lang="en-GB" sz="1000"/>
              <a:t>Ammonia -&gt; preservation against microbiological growth and subsequent destabilization of the latex leading to its coagulation.</a:t>
            </a:r>
          </a:p>
          <a:p>
            <a:pPr>
              <a:tabLst>
                <a:tab pos="228600" algn="l"/>
              </a:tabLst>
            </a:pPr>
            <a:r>
              <a:rPr lang="en-GB" sz="1000"/>
              <a:t>- </a:t>
            </a:r>
            <a:r>
              <a:rPr lang="en-GB" sz="1000" u="sng"/>
              <a:t>Latex treatment</a:t>
            </a:r>
            <a:endParaRPr lang="en-GB" sz="1000"/>
          </a:p>
          <a:p>
            <a:pPr>
              <a:tabLst>
                <a:tab pos="228600" algn="l"/>
              </a:tabLst>
            </a:pPr>
            <a:r>
              <a:rPr lang="en-GB" sz="1000"/>
              <a:t>	- Centrifugation : double centrifugation --&gt; less serum --&gt; lost 10 % of latex --&gt; proteins content is reduced by up to 50 %.</a:t>
            </a:r>
          </a:p>
          <a:p>
            <a:pPr>
              <a:tabLst>
                <a:tab pos="228600" algn="l"/>
              </a:tabLst>
            </a:pPr>
            <a:r>
              <a:rPr lang="en-GB" sz="1000"/>
              <a:t>	- Enzyme addition : proteins = smaller peptides -&gt; destabilization =&gt; Surfactant +++</a:t>
            </a:r>
          </a:p>
          <a:p>
            <a:pPr>
              <a:tabLst>
                <a:tab pos="228600" algn="l"/>
              </a:tabLst>
            </a:pPr>
            <a:r>
              <a:rPr lang="en-GB" sz="1000"/>
              <a:t>	- Chemical addition : proteins modified -&gt; destabilization =&gt; others chemicals +++</a:t>
            </a:r>
          </a:p>
          <a:p>
            <a:pPr>
              <a:tabLst>
                <a:tab pos="228600" algn="l"/>
              </a:tabLst>
            </a:pPr>
            <a:r>
              <a:rPr lang="en-GB" sz="1000" u="sng"/>
              <a:t>- Process treatment</a:t>
            </a:r>
            <a:r>
              <a:rPr lang="en-GB" sz="1000"/>
              <a:t> </a:t>
            </a:r>
          </a:p>
          <a:p>
            <a:pPr>
              <a:tabLst>
                <a:tab pos="228600" algn="l"/>
              </a:tabLst>
            </a:pPr>
            <a:r>
              <a:rPr lang="en-GB" sz="1000"/>
              <a:t>	- Leaching (efficient =&gt; water quality) extract processing chemicals and water soluble proteins</a:t>
            </a:r>
          </a:p>
          <a:p>
            <a:pPr>
              <a:tabLst>
                <a:tab pos="228600" algn="l"/>
              </a:tabLst>
            </a:pPr>
            <a:r>
              <a:rPr lang="en-GB" sz="1000"/>
              <a:t>	- Chlorination (Chlorinated gloves =&gt; extremely low LEP) : surface becomes harder</a:t>
            </a:r>
          </a:p>
          <a:p>
            <a:pPr>
              <a:tabLst>
                <a:tab pos="228600" algn="l"/>
              </a:tabLst>
            </a:pPr>
            <a:r>
              <a:rPr lang="en-GB" sz="1000"/>
              <a:t>	- Enzyme treatment</a:t>
            </a:r>
          </a:p>
          <a:p>
            <a:pPr>
              <a:tabLst>
                <a:tab pos="228600" algn="l"/>
              </a:tabLst>
            </a:pPr>
            <a:r>
              <a:rPr lang="en-GB" sz="1000"/>
              <a:t>	- Barriers layers or coating (delamination, imcomplete coverage !!!)</a:t>
            </a:r>
            <a:endParaRPr lang="en-GB"/>
          </a:p>
          <a:p>
            <a:pPr>
              <a:tabLst>
                <a:tab pos="228600" algn="l"/>
              </a:tabLst>
            </a:pPr>
            <a:endParaRPr lang="en-GB" sz="1000"/>
          </a:p>
          <a:p>
            <a:pPr>
              <a:tabLst>
                <a:tab pos="228600" algn="l"/>
              </a:tabLst>
            </a:pPr>
            <a:r>
              <a:rPr lang="en-GB" sz="1000"/>
              <a:t>Curing Phase : ???</a:t>
            </a:r>
            <a:endParaRPr lang="en-GB"/>
          </a:p>
          <a:p>
            <a:pPr>
              <a:tabLst>
                <a:tab pos="228600" algn="l"/>
              </a:tabLst>
            </a:pPr>
            <a:r>
              <a:rPr lang="en-GB" sz="1000"/>
              <a:t>It is not possible to remove or to wash out the latex proteins from the gloves ????</a:t>
            </a:r>
          </a:p>
          <a:p>
            <a:pPr>
              <a:tabLst>
                <a:tab pos="228600" algn="l"/>
              </a:tabLst>
            </a:pPr>
            <a:r>
              <a:rPr lang="en-GB" sz="1000"/>
              <a:t>2 voies de diminution du taux de proteines : dénaturation protéique et baisse du taux protéique</a:t>
            </a:r>
          </a:p>
        </p:txBody>
      </p:sp>
    </p:spTree>
    <p:extLst>
      <p:ext uri="{BB962C8B-B14F-4D97-AF65-F5344CB8AC3E}">
        <p14:creationId xmlns:p14="http://schemas.microsoft.com/office/powerpoint/2010/main" val="9824621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ChangeArrowheads="1" noTextEdit="1"/>
          </p:cNvSpPr>
          <p:nvPr>
            <p:ph type="sldImg"/>
          </p:nvPr>
        </p:nvSpPr>
        <p:spPr>
          <a:xfrm>
            <a:off x="1066800" y="838200"/>
            <a:ext cx="4589463" cy="3441700"/>
          </a:xfrm>
          <a:ln/>
        </p:spPr>
      </p:sp>
      <p:sp>
        <p:nvSpPr>
          <p:cNvPr id="299011" name="Rectangle 3"/>
          <p:cNvSpPr>
            <a:spLocks noGrp="1" noChangeArrowheads="1"/>
          </p:cNvSpPr>
          <p:nvPr>
            <p:ph type="body" idx="1"/>
          </p:nvPr>
        </p:nvSpPr>
        <p:spPr>
          <a:xfrm>
            <a:off x="838200" y="4419600"/>
            <a:ext cx="4884738" cy="4953000"/>
          </a:xfrm>
        </p:spPr>
        <p:txBody>
          <a:bodyPr/>
          <a:lstStyle/>
          <a:p>
            <a:r>
              <a:rPr lang="en-GB" sz="1000" u="sng"/>
              <a:t>Talc</a:t>
            </a:r>
            <a:r>
              <a:rPr lang="en-GB" sz="1000"/>
              <a:t> (magnesium silicate): body can’t digest / destroy it -&gt; human tissue develop fibrosis or granuloma </a:t>
            </a:r>
            <a:r>
              <a:rPr lang="en-GB" sz="1000" noProof="1">
                <a:sym typeface="Wingdings" panose="05000000000000000000" pitchFamily="2" charset="2"/>
              </a:rPr>
              <a:t></a:t>
            </a:r>
            <a:r>
              <a:rPr lang="en-GB" sz="1000"/>
              <a:t> use of corn starch</a:t>
            </a:r>
            <a:endParaRPr lang="en-GB" sz="1000" u="sng"/>
          </a:p>
          <a:p>
            <a:r>
              <a:rPr lang="en-GB" sz="1000" u="sng"/>
              <a:t>Cornstarch composition</a:t>
            </a:r>
            <a:r>
              <a:rPr lang="en-GB" sz="1000"/>
              <a:t> : 97 % corn starch, 1,5 % magnesium oxide, 1,5 % tri-calcium phosphate.</a:t>
            </a:r>
          </a:p>
          <a:p>
            <a:r>
              <a:rPr lang="en-GB" sz="1000"/>
              <a:t>The </a:t>
            </a:r>
            <a:r>
              <a:rPr lang="en-GB" sz="1000" u="sng"/>
              <a:t>exposure to native corn starch powder</a:t>
            </a:r>
            <a:r>
              <a:rPr lang="en-GB" sz="1000"/>
              <a:t> </a:t>
            </a:r>
            <a:r>
              <a:rPr lang="en-GB" sz="1000" noProof="1">
                <a:sym typeface="Wingdings" panose="05000000000000000000" pitchFamily="2" charset="2"/>
              </a:rPr>
              <a:t></a:t>
            </a:r>
            <a:r>
              <a:rPr lang="en-GB" sz="1000"/>
              <a:t> no asthmatic reactions</a:t>
            </a:r>
          </a:p>
          <a:p>
            <a:endParaRPr lang="en-GB" sz="1000" u="sng"/>
          </a:p>
          <a:p>
            <a:r>
              <a:rPr lang="en-GB" sz="1000" u="sng"/>
              <a:t>Cornstarch powder</a:t>
            </a:r>
            <a:r>
              <a:rPr lang="en-GB" sz="1000"/>
              <a:t> is used in some disposable latex gloves to make putting them on or taking them off easier. When the gloves are removed, the cornstarch containing allergic proteins is scattered into the air. The sensitized person does not even need to be wearing the gloves to be exposed – just being near someone who is removing gloves could cause a reaction.</a:t>
            </a:r>
          </a:p>
          <a:p>
            <a:r>
              <a:rPr lang="en-GB" sz="1000" u="sng"/>
              <a:t>Airborne contamination</a:t>
            </a:r>
            <a:endParaRPr lang="en-GB" sz="1000"/>
          </a:p>
          <a:p>
            <a:r>
              <a:rPr lang="en-GB" sz="1000"/>
              <a:t>The levels of latex allergens in the air can attain the same order of magnitude as many other allergens including grass and pollens.</a:t>
            </a:r>
          </a:p>
          <a:p>
            <a:endParaRPr lang="en-GB" sz="1000"/>
          </a:p>
          <a:p>
            <a:r>
              <a:rPr lang="en-GB" sz="1000"/>
              <a:t>Washing to remove lubricant powder </a:t>
            </a:r>
            <a:r>
              <a:rPr lang="en-GB" sz="1000" noProof="1">
                <a:sym typeface="Wingdings" panose="05000000000000000000" pitchFamily="2" charset="2"/>
              </a:rPr>
              <a:t></a:t>
            </a:r>
            <a:r>
              <a:rPr lang="en-GB" sz="1000"/>
              <a:t> do not reduce the amount of protein that is transferred to any surface </a:t>
            </a:r>
            <a:r>
              <a:rPr lang="en-GB" sz="1000" noProof="1">
                <a:sym typeface="Wingdings" panose="05000000000000000000" pitchFamily="2" charset="2"/>
              </a:rPr>
              <a:t></a:t>
            </a:r>
            <a:r>
              <a:rPr lang="en-GB" sz="1000"/>
              <a:t> surface proteins can be transferred directly by contact with latex alone.</a:t>
            </a:r>
          </a:p>
          <a:p>
            <a:endParaRPr lang="en-GB" sz="1000"/>
          </a:p>
          <a:p>
            <a:r>
              <a:rPr lang="en-GB" sz="1000"/>
              <a:t>Sometimes, NRL additives can also be found on the powder particulates.</a:t>
            </a:r>
          </a:p>
          <a:p>
            <a:endParaRPr lang="en-GB" sz="1000"/>
          </a:p>
          <a:p>
            <a:r>
              <a:rPr lang="en-GB" sz="1000"/>
              <a:t>Starch powder damages the skin and exacerbates irritant contact dermatitis by acting as an abrasive and a drying agent.</a:t>
            </a:r>
          </a:p>
          <a:p>
            <a:endParaRPr lang="en-GB"/>
          </a:p>
          <a:p>
            <a:endParaRPr lang="en-GB"/>
          </a:p>
        </p:txBody>
      </p:sp>
    </p:spTree>
    <p:extLst>
      <p:ext uri="{BB962C8B-B14F-4D97-AF65-F5344CB8AC3E}">
        <p14:creationId xmlns:p14="http://schemas.microsoft.com/office/powerpoint/2010/main" val="34087671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1026"/>
          <p:cNvSpPr>
            <a:spLocks noChangeArrowheads="1" noTextEdit="1"/>
          </p:cNvSpPr>
          <p:nvPr>
            <p:ph type="sldImg"/>
          </p:nvPr>
        </p:nvSpPr>
        <p:spPr>
          <a:ln/>
        </p:spPr>
      </p:sp>
      <p:sp>
        <p:nvSpPr>
          <p:cNvPr id="309251" name="Rectangle 1027"/>
          <p:cNvSpPr>
            <a:spLocks noGrp="1" noChangeArrowheads="1"/>
          </p:cNvSpPr>
          <p:nvPr>
            <p:ph type="body" idx="1"/>
          </p:nvPr>
        </p:nvSpPr>
        <p:spPr/>
        <p:txBody>
          <a:bodyPr/>
          <a:lstStyle/>
          <a:p>
            <a:r>
              <a:rPr lang="en-GB"/>
              <a:t>The claim for “hypoallergenic” gloves refers to leached gloves that do not contain thiurams. Most hypoallergenic gloves use carbamates as the accelerator system because it appears to sensitize to a lesser degree than other agents. </a:t>
            </a:r>
          </a:p>
          <a:p>
            <a:endParaRPr lang="en-GB"/>
          </a:p>
          <a:p>
            <a:r>
              <a:rPr lang="en-GB"/>
              <a:t>In the past, FDA has allowed specific gloves, low in chemical additives, and which passed a modified Draize test to be labelled as “Hypoallergenic”. The emergence of latex protein has rendered this simple labelling process obsolete and misleading.</a:t>
            </a:r>
          </a:p>
          <a:p>
            <a:endParaRPr lang="en-GB"/>
          </a:p>
          <a:p>
            <a:endParaRPr lang="en-GB"/>
          </a:p>
        </p:txBody>
      </p:sp>
    </p:spTree>
    <p:extLst>
      <p:ext uri="{BB962C8B-B14F-4D97-AF65-F5344CB8AC3E}">
        <p14:creationId xmlns:p14="http://schemas.microsoft.com/office/powerpoint/2010/main" val="28138137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1026"/>
          <p:cNvSpPr>
            <a:spLocks noChangeArrowheads="1" noTextEdit="1"/>
          </p:cNvSpPr>
          <p:nvPr>
            <p:ph type="sldImg"/>
          </p:nvPr>
        </p:nvSpPr>
        <p:spPr>
          <a:ln/>
        </p:spPr>
      </p:sp>
      <p:sp>
        <p:nvSpPr>
          <p:cNvPr id="302083" name="Rectangle 1027"/>
          <p:cNvSpPr>
            <a:spLocks noGrp="1" noChangeArrowheads="1"/>
          </p:cNvSpPr>
          <p:nvPr>
            <p:ph type="body" idx="1"/>
          </p:nvPr>
        </p:nvSpPr>
        <p:spPr/>
        <p:txBody>
          <a:bodyPr/>
          <a:lstStyle/>
          <a:p>
            <a:pPr algn="just"/>
            <a:r>
              <a:rPr lang="en-GB" sz="1000" b="1"/>
              <a:t>Those who have latex sensitivity should be wearing synthetic glove without NRL</a:t>
            </a:r>
            <a:r>
              <a:rPr lang="en-GB" sz="1000"/>
              <a:t> and not rely on “hypoallergenic”; It is true that synthetic glove still can contain chemical accelerators. The only efficient way to prevent reaction is to eliminate contact between contaminants and the skin.</a:t>
            </a:r>
            <a:endParaRPr lang="en-GB"/>
          </a:p>
          <a:p>
            <a:pPr algn="just"/>
            <a:endParaRPr lang="en-GB" sz="1000"/>
          </a:p>
          <a:p>
            <a:pPr algn="just"/>
            <a:r>
              <a:rPr lang="en-GB" sz="1000"/>
              <a:t>Use of latex gloves with low allergen content or powder free latex gloves by all workers seems to be the only way of ensuring a safer environment for NRL allergic persons (aeroallergens)</a:t>
            </a:r>
          </a:p>
          <a:p>
            <a:pPr algn="just"/>
            <a:r>
              <a:rPr lang="en-GB" sz="1000"/>
              <a:t>The choice of a glove</a:t>
            </a:r>
          </a:p>
          <a:p>
            <a:pPr lvl="2" algn="just">
              <a:buFontTx/>
              <a:buChar char="-"/>
            </a:pPr>
            <a:r>
              <a:rPr lang="en-GB" sz="1000"/>
              <a:t> the glove must be an adequate barrier versus chemical products</a:t>
            </a:r>
          </a:p>
          <a:p>
            <a:pPr lvl="2" algn="just">
              <a:buFontTx/>
              <a:buChar char="-"/>
            </a:pPr>
            <a:r>
              <a:rPr lang="en-GB" sz="1000"/>
              <a:t> the glove must not cause allergic reactions</a:t>
            </a:r>
          </a:p>
          <a:p>
            <a:pPr lvl="2" algn="just">
              <a:buFontTx/>
              <a:buChar char="-"/>
            </a:pPr>
            <a:endParaRPr lang="en-GB" sz="1000"/>
          </a:p>
          <a:p>
            <a:pPr algn="just"/>
            <a:r>
              <a:rPr lang="en-GB" sz="1000"/>
              <a:t>It should be noted that NRL gloves labelled “hypoallergenic”, “powder-free” or with an integral lining coating are still unsuitable for use in the care of acutely latex sensitive patient.</a:t>
            </a:r>
          </a:p>
          <a:p>
            <a:pPr algn="just"/>
            <a:endParaRPr lang="en-GB" sz="1000"/>
          </a:p>
          <a:p>
            <a:pPr algn="just"/>
            <a:r>
              <a:rPr lang="en-GB" sz="1000"/>
              <a:t>Market should switch to 	- powder free, chlorinated, coated, low proteins content</a:t>
            </a:r>
          </a:p>
          <a:p>
            <a:pPr algn="just"/>
            <a:r>
              <a:rPr lang="en-GB" sz="1000"/>
              <a:t> 		- synthetic products</a:t>
            </a:r>
          </a:p>
          <a:p>
            <a:pPr algn="just"/>
            <a:endParaRPr lang="en-GB" sz="1000"/>
          </a:p>
          <a:p>
            <a:r>
              <a:rPr lang="en-GB" sz="1000"/>
              <a:t>Some reported solutions : </a:t>
            </a:r>
          </a:p>
          <a:p>
            <a:pPr lvl="2">
              <a:buFontTx/>
              <a:buChar char="-"/>
            </a:pPr>
            <a:r>
              <a:rPr lang="en-GB" sz="1000"/>
              <a:t>PE or cotton gloves worn under the latex gloves</a:t>
            </a:r>
          </a:p>
          <a:p>
            <a:pPr lvl="2">
              <a:buFontTx/>
              <a:buChar char="-"/>
            </a:pPr>
            <a:endParaRPr lang="en-GB" sz="1000"/>
          </a:p>
          <a:p>
            <a:pPr algn="just"/>
            <a:r>
              <a:rPr lang="en-GB" sz="1000"/>
              <a:t>233 employees (Hospital and Dental care) --&gt; Glove related skin complaints.</a:t>
            </a:r>
          </a:p>
          <a:p>
            <a:pPr algn="just"/>
            <a:r>
              <a:rPr lang="en-GB" sz="1000"/>
              <a:t>37 % reported skin symptoms : 2 % localised contact urticaria ; 10 % hand eczema; 24 % unclassifiable skin intolerance reaction ; 2 % facial irritation from gloves.</a:t>
            </a:r>
          </a:p>
          <a:p>
            <a:pPr algn="just"/>
            <a:r>
              <a:rPr lang="en-GB" sz="1000"/>
              <a:t>Sometimes subjects with skin symptoms had changed types of gloves which they could tolerate.</a:t>
            </a:r>
            <a:endParaRPr lang="en-GB"/>
          </a:p>
          <a:p>
            <a:pPr algn="just"/>
            <a:endParaRPr lang="en-GB" sz="1000"/>
          </a:p>
        </p:txBody>
      </p:sp>
    </p:spTree>
    <p:extLst>
      <p:ext uri="{BB962C8B-B14F-4D97-AF65-F5344CB8AC3E}">
        <p14:creationId xmlns:p14="http://schemas.microsoft.com/office/powerpoint/2010/main" val="4214893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ChangeArrowheads="1" noTextEdit="1"/>
          </p:cNvSpPr>
          <p:nvPr>
            <p:ph type="sldImg"/>
          </p:nvPr>
        </p:nvSpPr>
        <p:spPr>
          <a:ln/>
        </p:spPr>
      </p:sp>
      <p:sp>
        <p:nvSpPr>
          <p:cNvPr id="274435"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41681534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ChangeArrowheads="1" noTextEdit="1"/>
          </p:cNvSpPr>
          <p:nvPr>
            <p:ph type="sldImg"/>
          </p:nvPr>
        </p:nvSpPr>
        <p:spPr>
          <a:xfrm>
            <a:off x="1066800" y="838200"/>
            <a:ext cx="4589463" cy="3441700"/>
          </a:xfrm>
          <a:ln/>
        </p:spPr>
      </p:sp>
      <p:sp>
        <p:nvSpPr>
          <p:cNvPr id="306179" name="Rectangle 3"/>
          <p:cNvSpPr>
            <a:spLocks noGrp="1" noChangeArrowheads="1"/>
          </p:cNvSpPr>
          <p:nvPr>
            <p:ph type="body" idx="1"/>
          </p:nvPr>
        </p:nvSpPr>
        <p:spPr>
          <a:xfrm>
            <a:off x="838200" y="4343400"/>
            <a:ext cx="4884738" cy="5029200"/>
          </a:xfrm>
        </p:spPr>
        <p:txBody>
          <a:bodyPr/>
          <a:lstStyle/>
          <a:p>
            <a:pPr algn="just"/>
            <a:r>
              <a:rPr lang="en-GB" sz="1000"/>
              <a:t>To prevent allergy =&gt; make protein level as low as possible.</a:t>
            </a:r>
          </a:p>
          <a:p>
            <a:r>
              <a:rPr lang="en-GB" sz="1000"/>
              <a:t>The use of low natural latex protein level gloves would be an effective means of reducing the risk of asthmatic reactions in health care workers with latex induced asthma when complete avoidance cannot be achieve</a:t>
            </a:r>
            <a:r>
              <a:rPr lang="en-GB"/>
              <a:t>.</a:t>
            </a:r>
            <a:r>
              <a:rPr lang="en-GB" sz="1000"/>
              <a:t> </a:t>
            </a:r>
          </a:p>
          <a:p>
            <a:endParaRPr lang="en-GB" sz="1000"/>
          </a:p>
          <a:p>
            <a:r>
              <a:rPr lang="en-GB" sz="1000"/>
              <a:t>Latex products with such low extractable protein levels (&lt;100 </a:t>
            </a:r>
            <a:r>
              <a:rPr lang="en-GB" sz="1000">
                <a:latin typeface="Symbol" panose="05050102010706020507" pitchFamily="18" charset="2"/>
              </a:rPr>
              <a:t>m</a:t>
            </a:r>
            <a:r>
              <a:rPr lang="en-GB" sz="1000"/>
              <a:t>g/g) can be considered to be of low risk to users =&gt; minimal allergen content / activity. High degree of negative allergic reaction.</a:t>
            </a:r>
          </a:p>
          <a:p>
            <a:pPr algn="just"/>
            <a:endParaRPr lang="en-GB" sz="1000"/>
          </a:p>
          <a:p>
            <a:r>
              <a:rPr lang="en-GB" sz="1000"/>
              <a:t>Extractable = Water soluble --&gt; the only proteins that can be measure with the EN 455 test method.</a:t>
            </a:r>
          </a:p>
          <a:p>
            <a:endParaRPr lang="en-GB" sz="1000"/>
          </a:p>
          <a:p>
            <a:r>
              <a:rPr lang="en-GB" sz="1000"/>
              <a:t>The detection limit (minimal detectable differences from the background or “zero dose” that is measurable with a statistical significance of  95 %. For protein level (Lowry test) : 20 or 10 </a:t>
            </a:r>
            <a:r>
              <a:rPr lang="en-GB" sz="1000">
                <a:latin typeface="Symbol" panose="05050102010706020507" pitchFamily="18" charset="2"/>
              </a:rPr>
              <a:t>m</a:t>
            </a:r>
            <a:r>
              <a:rPr lang="en-GB" sz="1000"/>
              <a:t>g/g.</a:t>
            </a:r>
          </a:p>
          <a:p>
            <a:r>
              <a:rPr lang="en-GB" sz="1000"/>
              <a:t>Low extractable protein levels tend to show weak or no positive response. The 2 parameters are correlated with high significance. Latex gloves with very low EP (0.1 mg/g) and less showing little or no allergenicity.</a:t>
            </a:r>
          </a:p>
          <a:p>
            <a:endParaRPr lang="en-GB" sz="1000"/>
          </a:p>
          <a:p>
            <a:r>
              <a:rPr lang="en-GB" sz="1000"/>
              <a:t>Lowry method is the FDA standard for measuring latex proteins in medical products : the one to use to claim “low in latex proteins”.</a:t>
            </a:r>
            <a:endParaRPr lang="en-GB" sz="900"/>
          </a:p>
          <a:p>
            <a:pPr algn="just"/>
            <a:endParaRPr lang="en-GB" sz="1000"/>
          </a:p>
          <a:p>
            <a:r>
              <a:rPr lang="en-GB" sz="1000" i="1"/>
              <a:t>Interference : any substance which results in a false positive or negative measurement in the analytical test method.</a:t>
            </a:r>
          </a:p>
          <a:p>
            <a:r>
              <a:rPr lang="en-GB" sz="1000" i="1"/>
              <a:t>Repeatability : variability or test error between independent test results obtained within a single lab</a:t>
            </a:r>
          </a:p>
          <a:p>
            <a:r>
              <a:rPr lang="en-GB" sz="1000" i="1"/>
              <a:t>Reproductibility : within different laboratories.</a:t>
            </a:r>
          </a:p>
        </p:txBody>
      </p:sp>
    </p:spTree>
    <p:extLst>
      <p:ext uri="{BB962C8B-B14F-4D97-AF65-F5344CB8AC3E}">
        <p14:creationId xmlns:p14="http://schemas.microsoft.com/office/powerpoint/2010/main" val="5618957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1026"/>
          <p:cNvSpPr>
            <a:spLocks noChangeArrowheads="1" noTextEdit="1"/>
          </p:cNvSpPr>
          <p:nvPr>
            <p:ph type="sldImg"/>
          </p:nvPr>
        </p:nvSpPr>
        <p:spPr>
          <a:xfrm>
            <a:off x="1066800" y="838200"/>
            <a:ext cx="4589463" cy="3441700"/>
          </a:xfrm>
          <a:ln/>
        </p:spPr>
      </p:sp>
      <p:sp>
        <p:nvSpPr>
          <p:cNvPr id="308227" name="Rectangle 1027"/>
          <p:cNvSpPr>
            <a:spLocks noGrp="1" noChangeArrowheads="1"/>
          </p:cNvSpPr>
          <p:nvPr>
            <p:ph type="body" idx="1"/>
          </p:nvPr>
        </p:nvSpPr>
        <p:spPr>
          <a:xfrm>
            <a:off x="838200" y="4419600"/>
            <a:ext cx="4884738" cy="4953000"/>
          </a:xfrm>
        </p:spPr>
        <p:txBody>
          <a:bodyPr/>
          <a:lstStyle/>
          <a:p>
            <a:pPr algn="just"/>
            <a:endParaRPr lang="en-GB"/>
          </a:p>
        </p:txBody>
      </p:sp>
    </p:spTree>
    <p:extLst>
      <p:ext uri="{BB962C8B-B14F-4D97-AF65-F5344CB8AC3E}">
        <p14:creationId xmlns:p14="http://schemas.microsoft.com/office/powerpoint/2010/main" val="23021740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ChangeArrowheads="1" noTextEdit="1"/>
          </p:cNvSpPr>
          <p:nvPr>
            <p:ph type="sldImg"/>
          </p:nvPr>
        </p:nvSpPr>
        <p:spPr>
          <a:ln/>
        </p:spPr>
      </p:sp>
      <p:sp>
        <p:nvSpPr>
          <p:cNvPr id="313347"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9416148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1026"/>
          <p:cNvSpPr>
            <a:spLocks noChangeArrowheads="1" noTextEdit="1"/>
          </p:cNvSpPr>
          <p:nvPr>
            <p:ph type="sldImg"/>
          </p:nvPr>
        </p:nvSpPr>
        <p:spPr>
          <a:ln/>
        </p:spPr>
      </p:sp>
      <p:sp>
        <p:nvSpPr>
          <p:cNvPr id="314371" name="Rectangle 1027"/>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7926615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ChangeArrowheads="1" noTextEdit="1"/>
          </p:cNvSpPr>
          <p:nvPr>
            <p:ph type="sldImg"/>
          </p:nvPr>
        </p:nvSpPr>
        <p:spPr>
          <a:ln/>
        </p:spPr>
      </p:sp>
      <p:sp>
        <p:nvSpPr>
          <p:cNvPr id="325635"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17039330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ChangeArrowheads="1" noTextEdit="1"/>
          </p:cNvSpPr>
          <p:nvPr>
            <p:ph type="sldImg"/>
          </p:nvPr>
        </p:nvSpPr>
        <p:spPr>
          <a:ln/>
        </p:spPr>
      </p:sp>
      <p:sp>
        <p:nvSpPr>
          <p:cNvPr id="319491" name="Rectangle 3"/>
          <p:cNvSpPr>
            <a:spLocks noGrp="1" noChangeArrowheads="1"/>
          </p:cNvSpPr>
          <p:nvPr>
            <p:ph type="body" idx="1"/>
          </p:nvPr>
        </p:nvSpPr>
        <p:spPr/>
        <p:txBody>
          <a:bodyPr/>
          <a:lstStyle/>
          <a:p>
            <a:r>
              <a:rPr lang="en-GB"/>
              <a:t>Wrong gloves : chemicals which permeate through the glove material.</a:t>
            </a:r>
          </a:p>
          <a:p>
            <a:endParaRPr lang="en-GB"/>
          </a:p>
          <a:p>
            <a:r>
              <a:rPr lang="en-GB"/>
              <a:t>Whether the occlusive effect of gloves could enhance allergen penetration from </a:t>
            </a:r>
            <a:r>
              <a:rPr lang="en-GB" u="sng"/>
              <a:t>prior contamination</a:t>
            </a:r>
            <a:r>
              <a:rPr lang="en-GB"/>
              <a:t> of the skin and in this way mimic glove intolerance</a:t>
            </a:r>
          </a:p>
        </p:txBody>
      </p:sp>
    </p:spTree>
    <p:extLst>
      <p:ext uri="{BB962C8B-B14F-4D97-AF65-F5344CB8AC3E}">
        <p14:creationId xmlns:p14="http://schemas.microsoft.com/office/powerpoint/2010/main" val="35085484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ChangeArrowheads="1" noTextEdit="1"/>
          </p:cNvSpPr>
          <p:nvPr>
            <p:ph type="sldImg"/>
          </p:nvPr>
        </p:nvSpPr>
        <p:spPr>
          <a:ln/>
        </p:spPr>
      </p:sp>
      <p:sp>
        <p:nvSpPr>
          <p:cNvPr id="242691" name="Rectangle 3"/>
          <p:cNvSpPr>
            <a:spLocks noGrp="1" noChangeArrowheads="1"/>
          </p:cNvSpPr>
          <p:nvPr>
            <p:ph type="body" idx="1"/>
          </p:nvPr>
        </p:nvSpPr>
        <p:spPr/>
        <p:txBody>
          <a:bodyPr/>
          <a:lstStyle/>
          <a:p>
            <a:r>
              <a:rPr lang="en-GB" sz="1000"/>
              <a:t>Human resource maintenance !!!</a:t>
            </a:r>
          </a:p>
          <a:p>
            <a:endParaRPr lang="en-GB" sz="1000"/>
          </a:p>
          <a:p>
            <a:r>
              <a:rPr lang="en-GB" sz="1000"/>
              <a:t>Employees are working in an age market by no relenting (?) rise in the incident of skin diseases =&gt; Prevent work related skin disease has assumed a top priority.</a:t>
            </a:r>
            <a:endParaRPr lang="en-GB"/>
          </a:p>
        </p:txBody>
      </p:sp>
    </p:spTree>
    <p:extLst>
      <p:ext uri="{BB962C8B-B14F-4D97-AF65-F5344CB8AC3E}">
        <p14:creationId xmlns:p14="http://schemas.microsoft.com/office/powerpoint/2010/main" val="11343661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ChangeArrowheads="1" noTextEdit="1"/>
          </p:cNvSpPr>
          <p:nvPr>
            <p:ph type="sldImg"/>
          </p:nvPr>
        </p:nvSpPr>
        <p:spPr>
          <a:ln/>
        </p:spPr>
      </p:sp>
      <p:sp>
        <p:nvSpPr>
          <p:cNvPr id="247811" name="Rectangle 3"/>
          <p:cNvSpPr>
            <a:spLocks noGrp="1" noChangeArrowheads="1"/>
          </p:cNvSpPr>
          <p:nvPr>
            <p:ph type="body" idx="1"/>
          </p:nvPr>
        </p:nvSpPr>
        <p:spPr/>
        <p:txBody>
          <a:bodyPr/>
          <a:lstStyle/>
          <a:p>
            <a:r>
              <a:rPr lang="en-GB"/>
              <a:t>Skin treatment should be selected specifically for the material being used (e.g. creams filter from UV radiations).</a:t>
            </a:r>
          </a:p>
          <a:p>
            <a:endParaRPr lang="en-GB"/>
          </a:p>
          <a:p>
            <a:r>
              <a:rPr lang="en-GB"/>
              <a:t>Warning : Skin protective products should be used only on healthy skin ; otherwise, some additional problems could occur.</a:t>
            </a:r>
          </a:p>
          <a:p>
            <a:r>
              <a:rPr lang="en-GB"/>
              <a:t>These products has been called in the past “Barrier Cream”.</a:t>
            </a:r>
          </a:p>
        </p:txBody>
      </p:sp>
    </p:spTree>
    <p:extLst>
      <p:ext uri="{BB962C8B-B14F-4D97-AF65-F5344CB8AC3E}">
        <p14:creationId xmlns:p14="http://schemas.microsoft.com/office/powerpoint/2010/main" val="26019231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ChangeArrowheads="1" noTextEdit="1"/>
          </p:cNvSpPr>
          <p:nvPr>
            <p:ph type="sldImg"/>
          </p:nvPr>
        </p:nvSpPr>
        <p:spPr>
          <a:ln/>
        </p:spPr>
      </p:sp>
      <p:sp>
        <p:nvSpPr>
          <p:cNvPr id="250883" name="Rectangle 3"/>
          <p:cNvSpPr>
            <a:spLocks noGrp="1" noChangeArrowheads="1"/>
          </p:cNvSpPr>
          <p:nvPr>
            <p:ph type="body" idx="1"/>
          </p:nvPr>
        </p:nvSpPr>
        <p:spPr>
          <a:xfrm>
            <a:off x="838200" y="3962400"/>
            <a:ext cx="4884738" cy="4781550"/>
          </a:xfrm>
        </p:spPr>
        <p:txBody>
          <a:bodyPr/>
          <a:lstStyle/>
          <a:p>
            <a:r>
              <a:rPr lang="en-GB" sz="1000" u="sng"/>
              <a:t>Scientific proof :</a:t>
            </a:r>
            <a:r>
              <a:rPr lang="en-GB" sz="1000"/>
              <a:t> </a:t>
            </a:r>
          </a:p>
          <a:p>
            <a:r>
              <a:rPr lang="en-GB" sz="1000"/>
              <a:t>Many claims are made by suppliers of these creams --&gt; little scientific data has been produced to support these (most anecdotal type than anything else..) &lt;=&gt; reason that until recently, methods were not available for testing penetration of substances through the skin in vivo. Some suppliers show how the cream does not dissolve in the substance it is supposed to protect against (degradation =/ penetration &lt;=&gt; gloves).</a:t>
            </a:r>
          </a:p>
          <a:p>
            <a:r>
              <a:rPr lang="en-GB" sz="1000"/>
              <a:t>- No scientific proofs (no EN Standard) regarding efficiency of the protection.</a:t>
            </a:r>
          </a:p>
          <a:p>
            <a:r>
              <a:rPr lang="en-GB" sz="1000"/>
              <a:t>- demos exists but no possibility to compare efficiency of different brands of products.</a:t>
            </a:r>
            <a:r>
              <a:rPr lang="en-GB" sz="1000" u="sng"/>
              <a:t> </a:t>
            </a:r>
          </a:p>
          <a:p>
            <a:endParaRPr lang="en-GB" sz="1000" u="sng"/>
          </a:p>
          <a:p>
            <a:r>
              <a:rPr lang="en-GB" sz="1000" u="sng"/>
              <a:t>Surface of application</a:t>
            </a:r>
            <a:r>
              <a:rPr lang="en-GB" sz="1000"/>
              <a:t> : flexural surfaces versus plan surfaces</a:t>
            </a:r>
          </a:p>
          <a:p>
            <a:r>
              <a:rPr lang="en-GB" sz="1000"/>
              <a:t>The care with which a skin protection product is applied will vary widely and will affect its it s ability to provide the protection claimed.</a:t>
            </a:r>
          </a:p>
          <a:p>
            <a:r>
              <a:rPr lang="en-GB" sz="1000"/>
              <a:t>Cannot check easily if workers wore it (extremely difficult to control for the employer and the employee)</a:t>
            </a:r>
          </a:p>
          <a:p>
            <a:endParaRPr lang="en-GB" sz="1000" u="sng"/>
          </a:p>
          <a:p>
            <a:r>
              <a:rPr lang="en-GB" sz="1000" u="sng"/>
              <a:t>Quality of the film</a:t>
            </a:r>
            <a:r>
              <a:rPr lang="en-GB" sz="1000"/>
              <a:t> : the way the cream is applied (certain areas may not be covered --&gt; like wearing gloves with holes in them)</a:t>
            </a:r>
          </a:p>
          <a:p>
            <a:r>
              <a:rPr lang="en-GB" sz="1000"/>
              <a:t>	initial : related to experience and training of the workers</a:t>
            </a:r>
          </a:p>
          <a:p>
            <a:r>
              <a:rPr lang="en-GB" sz="1000"/>
              <a:t>	during use : action of abrasion, chemical products’ actions</a:t>
            </a:r>
          </a:p>
          <a:p>
            <a:r>
              <a:rPr lang="en-GB" sz="1000"/>
              <a:t>		wet environment</a:t>
            </a:r>
          </a:p>
          <a:p>
            <a:r>
              <a:rPr lang="en-GB" sz="1000"/>
              <a:t>		contact with solvents, detergents</a:t>
            </a:r>
            <a:endParaRPr lang="en-GB"/>
          </a:p>
        </p:txBody>
      </p:sp>
    </p:spTree>
    <p:extLst>
      <p:ext uri="{BB962C8B-B14F-4D97-AF65-F5344CB8AC3E}">
        <p14:creationId xmlns:p14="http://schemas.microsoft.com/office/powerpoint/2010/main" val="15215590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ChangeArrowheads="1" noTextEdit="1"/>
          </p:cNvSpPr>
          <p:nvPr>
            <p:ph type="sldImg"/>
          </p:nvPr>
        </p:nvSpPr>
        <p:spPr>
          <a:ln/>
        </p:spPr>
      </p:sp>
      <p:sp>
        <p:nvSpPr>
          <p:cNvPr id="252931" name="Rectangle 3"/>
          <p:cNvSpPr>
            <a:spLocks noGrp="1" noChangeArrowheads="1"/>
          </p:cNvSpPr>
          <p:nvPr>
            <p:ph type="body" idx="1"/>
          </p:nvPr>
        </p:nvSpPr>
        <p:spPr/>
        <p:txBody>
          <a:bodyPr/>
          <a:lstStyle/>
          <a:p>
            <a:r>
              <a:rPr lang="en-GB"/>
              <a:t>In fact, their use has long been the subject of lively debate concerning the prevention of contact dermatitis (some reports are negative). SPP are recommended only for low-grade irritants (water, detergent, organic solvents, cutting oils).</a:t>
            </a:r>
          </a:p>
          <a:p>
            <a:endParaRPr lang="en-GB" u="sng"/>
          </a:p>
          <a:p>
            <a:r>
              <a:rPr lang="en-GB" u="sng"/>
              <a:t>Increase of dermatitis</a:t>
            </a:r>
            <a:r>
              <a:rPr lang="en-GB"/>
              <a:t> : </a:t>
            </a:r>
          </a:p>
          <a:p>
            <a:r>
              <a:rPr lang="en-GB"/>
              <a:t>- irritant : penetration is indeed facilitate</a:t>
            </a:r>
          </a:p>
          <a:p>
            <a:r>
              <a:rPr lang="en-GB"/>
              <a:t>- glove component : natural latex proteins</a:t>
            </a:r>
          </a:p>
          <a:p>
            <a:r>
              <a:rPr lang="en-GB"/>
              <a:t>- cream composition : preservatives</a:t>
            </a:r>
          </a:p>
          <a:p>
            <a:r>
              <a:rPr lang="en-GB"/>
              <a:t>Hand cream actually increases the amount of latex protein that is transferred from gloves to the hand of the wearer. Thus, if hands are not washed thoroughly after wearing NRL powdered gloves, the latex proteins that remains on the skin can be transferred by the hand to any other surface.</a:t>
            </a:r>
          </a:p>
          <a:p>
            <a:endParaRPr lang="en-GB"/>
          </a:p>
          <a:p>
            <a:r>
              <a:rPr lang="en-GB"/>
              <a:t>Should be used exceptionally alone when gloves can not be worn</a:t>
            </a:r>
          </a:p>
          <a:p>
            <a:endParaRPr lang="en-GB"/>
          </a:p>
          <a:p>
            <a:r>
              <a:rPr lang="en-GB"/>
              <a:t>Oil-based creams can deteriorate latex !!!</a:t>
            </a:r>
          </a:p>
          <a:p>
            <a:endParaRPr lang="en-GB"/>
          </a:p>
        </p:txBody>
      </p:sp>
    </p:spTree>
    <p:extLst>
      <p:ext uri="{BB962C8B-B14F-4D97-AF65-F5344CB8AC3E}">
        <p14:creationId xmlns:p14="http://schemas.microsoft.com/office/powerpoint/2010/main" val="54765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1026"/>
          <p:cNvSpPr>
            <a:spLocks noChangeArrowheads="1" noTextEdit="1"/>
          </p:cNvSpPr>
          <p:nvPr>
            <p:ph type="sldImg"/>
          </p:nvPr>
        </p:nvSpPr>
        <p:spPr>
          <a:ln/>
        </p:spPr>
      </p:sp>
      <p:sp>
        <p:nvSpPr>
          <p:cNvPr id="276483" name="Rectangle 1027"/>
          <p:cNvSpPr>
            <a:spLocks noGrp="1" noChangeArrowheads="1"/>
          </p:cNvSpPr>
          <p:nvPr>
            <p:ph type="body" idx="1"/>
          </p:nvPr>
        </p:nvSpPr>
        <p:spPr>
          <a:xfrm>
            <a:off x="457200" y="3962400"/>
            <a:ext cx="5791200" cy="5410200"/>
          </a:xfrm>
        </p:spPr>
        <p:txBody>
          <a:bodyPr/>
          <a:lstStyle/>
          <a:p>
            <a:pPr>
              <a:tabLst>
                <a:tab pos="2800350" algn="l"/>
              </a:tabLst>
            </a:pPr>
            <a:r>
              <a:rPr lang="en-GB" sz="1000"/>
              <a:t>The skin surface is 1.85 m². The skin is vulnerable to cutting impact, penetration objects, radiation, all types of dirt, bacteria and fungi. Total thickness : 0.5 to 4 mm</a:t>
            </a:r>
            <a:endParaRPr lang="en-GB"/>
          </a:p>
          <a:p>
            <a:pPr>
              <a:lnSpc>
                <a:spcPct val="80000"/>
              </a:lnSpc>
              <a:tabLst>
                <a:tab pos="2800350" algn="l"/>
              </a:tabLst>
            </a:pPr>
            <a:r>
              <a:rPr lang="en-GB" sz="1000"/>
              <a:t>1 cm² of skin contains :</a:t>
            </a:r>
          </a:p>
          <a:p>
            <a:pPr marL="228600" lvl="2">
              <a:lnSpc>
                <a:spcPct val="70000"/>
              </a:lnSpc>
              <a:buFontTx/>
              <a:buChar char="-"/>
              <a:tabLst>
                <a:tab pos="2800350" algn="l"/>
              </a:tabLst>
            </a:pPr>
            <a:r>
              <a:rPr lang="en-GB" sz="1000"/>
              <a:t>12 sensory apparatuses for heat 	15 sebaceous gland	- 280 000 cells</a:t>
            </a:r>
          </a:p>
          <a:p>
            <a:pPr marL="228600" lvl="2">
              <a:lnSpc>
                <a:spcPct val="70000"/>
              </a:lnSpc>
              <a:buFontTx/>
              <a:buChar char="-"/>
              <a:tabLst>
                <a:tab pos="2800350" algn="l"/>
              </a:tabLst>
            </a:pPr>
            <a:r>
              <a:rPr lang="en-GB" sz="1000"/>
              <a:t>2 yard of blood vessels	100 sweat gland		 10 hairs,</a:t>
            </a:r>
          </a:p>
          <a:p>
            <a:pPr marL="228600" lvl="2">
              <a:lnSpc>
                <a:spcPct val="70000"/>
              </a:lnSpc>
              <a:buFontTx/>
              <a:buChar char="-"/>
              <a:tabLst>
                <a:tab pos="2800350" algn="l"/>
              </a:tabLst>
            </a:pPr>
            <a:r>
              <a:rPr lang="en-GB" sz="1000"/>
              <a:t>3000 sensory cells at the end of nerve fibers	4 yards of nerves	-25 pressure sensor</a:t>
            </a:r>
          </a:p>
          <a:p>
            <a:pPr marL="228600" lvl="2">
              <a:lnSpc>
                <a:spcPct val="70000"/>
              </a:lnSpc>
              <a:buFontTx/>
              <a:buChar char="-"/>
              <a:tabLst>
                <a:tab pos="2800350" algn="l"/>
              </a:tabLst>
            </a:pPr>
            <a:r>
              <a:rPr lang="en-GB" sz="1000"/>
              <a:t>200 nerve endings to record pain	2 sensory apparatuses for cold	</a:t>
            </a:r>
            <a:endParaRPr lang="en-GB"/>
          </a:p>
          <a:p>
            <a:pPr marL="228600" lvl="2">
              <a:lnSpc>
                <a:spcPct val="70000"/>
              </a:lnSpc>
              <a:buFontTx/>
              <a:buChar char="-"/>
              <a:tabLst>
                <a:tab pos="2800350" algn="l"/>
              </a:tabLst>
            </a:pPr>
            <a:endParaRPr lang="en-GB"/>
          </a:p>
          <a:p>
            <a:pPr>
              <a:tabLst>
                <a:tab pos="2800350" algn="l"/>
              </a:tabLst>
            </a:pPr>
            <a:r>
              <a:rPr lang="en-GB" sz="1000" u="sng"/>
              <a:t>Adipous tissue</a:t>
            </a:r>
            <a:r>
              <a:rPr lang="en-GB" sz="1000"/>
              <a:t> : layer of fatty tissue which serves as an energy reserve and an insulation.</a:t>
            </a:r>
          </a:p>
          <a:p>
            <a:pPr>
              <a:tabLst>
                <a:tab pos="2800350" algn="l"/>
              </a:tabLst>
            </a:pPr>
            <a:endParaRPr lang="en-GB" sz="1000"/>
          </a:p>
          <a:p>
            <a:pPr>
              <a:tabLst>
                <a:tab pos="2800350" algn="l"/>
              </a:tabLst>
            </a:pPr>
            <a:r>
              <a:rPr lang="en-GB" sz="1000" u="sng"/>
              <a:t>Dermis :</a:t>
            </a:r>
            <a:r>
              <a:rPr lang="en-GB" sz="1000"/>
              <a:t>1 to 4 mm. Collagen fibers and elastin =&gt; strength and elasticity</a:t>
            </a:r>
          </a:p>
          <a:p>
            <a:pPr>
              <a:tabLst>
                <a:tab pos="2800350" algn="l"/>
              </a:tabLst>
            </a:pPr>
            <a:r>
              <a:rPr lang="en-GB" sz="1000"/>
              <a:t>Cells, Small Blood vessels, Fine sensory nerves termination, perspiration cells, ...</a:t>
            </a:r>
          </a:p>
          <a:p>
            <a:pPr>
              <a:tabLst>
                <a:tab pos="2800350" algn="l"/>
              </a:tabLst>
            </a:pPr>
            <a:r>
              <a:rPr lang="en-GB" sz="1000"/>
              <a:t>Sebaceous glands that surround each hair roots --&gt; water resistant lipid film (sebum) : keep hair flexible and form an oily film on the skin’s outer surface.</a:t>
            </a:r>
          </a:p>
          <a:p>
            <a:pPr>
              <a:tabLst>
                <a:tab pos="2800350" algn="l"/>
              </a:tabLst>
            </a:pPr>
            <a:r>
              <a:rPr lang="en-GB" sz="1000"/>
              <a:t>The outermost layer is termed the </a:t>
            </a:r>
            <a:r>
              <a:rPr lang="en-GB" sz="1000" u="sng"/>
              <a:t>Epidermis</a:t>
            </a:r>
            <a:r>
              <a:rPr lang="en-GB" sz="1000"/>
              <a:t>, and provides our primary protection. The epidermial skin is only 0.06 to 1 mm thick.</a:t>
            </a:r>
          </a:p>
          <a:p>
            <a:pPr>
              <a:tabLst>
                <a:tab pos="2800350" algn="l"/>
              </a:tabLst>
            </a:pPr>
            <a:r>
              <a:rPr lang="en-GB" sz="1000"/>
              <a:t>Epidermis is also made up of several layers :</a:t>
            </a:r>
          </a:p>
          <a:p>
            <a:pPr>
              <a:tabLst>
                <a:tab pos="2800350" algn="l"/>
              </a:tabLst>
            </a:pPr>
            <a:r>
              <a:rPr lang="en-GB" sz="1000"/>
              <a:t>- the horny outer layer or stratum corneum. This layer protects our bodies against wear and tear. If contact with liquid chemicals would occur, the lipid film will rapidly be removed and allow substances to start penetrating the skin. Excessive hand washing or working with wet hands will also remove its protection. </a:t>
            </a:r>
          </a:p>
          <a:p>
            <a:pPr>
              <a:tabLst>
                <a:tab pos="2800350" algn="l"/>
              </a:tabLst>
            </a:pPr>
            <a:r>
              <a:rPr lang="en-GB" sz="1000"/>
              <a:t>- the granular layer, which is our primary defence against substances that would have penetrated the outer layer.</a:t>
            </a:r>
          </a:p>
          <a:p>
            <a:pPr>
              <a:tabLst>
                <a:tab pos="2800350" algn="l"/>
              </a:tabLst>
            </a:pPr>
            <a:r>
              <a:rPr lang="en-GB" sz="1000"/>
              <a:t>- the basal layer in</a:t>
            </a:r>
            <a:r>
              <a:rPr lang="en-GB"/>
              <a:t> </a:t>
            </a:r>
            <a:r>
              <a:rPr lang="en-GB" sz="1000"/>
              <a:t>which new skin cells are formed and travel upward to become the granular layer.</a:t>
            </a:r>
          </a:p>
          <a:p>
            <a:pPr>
              <a:tabLst>
                <a:tab pos="2800350" algn="l"/>
              </a:tabLst>
            </a:pPr>
            <a:r>
              <a:rPr lang="en-GB" sz="1000"/>
              <a:t>Only sweat ducts and hair follicles go right through to the epidermis layers.</a:t>
            </a:r>
            <a:endParaRPr lang="fr-FR"/>
          </a:p>
          <a:p>
            <a:pPr>
              <a:tabLst>
                <a:tab pos="2800350" algn="l"/>
              </a:tabLst>
            </a:pPr>
            <a:endParaRPr lang="en-GB" sz="1000"/>
          </a:p>
          <a:p>
            <a:pPr>
              <a:tabLst>
                <a:tab pos="2800350" algn="l"/>
              </a:tabLst>
            </a:pPr>
            <a:r>
              <a:rPr lang="en-GB" sz="1000" u="sng"/>
              <a:t>Skin main functions :</a:t>
            </a:r>
          </a:p>
          <a:p>
            <a:pPr>
              <a:tabLst>
                <a:tab pos="2800350" algn="l"/>
              </a:tabLst>
            </a:pPr>
            <a:r>
              <a:rPr lang="en-GB" sz="1000"/>
              <a:t>- Protective membrane to protect the body,	- absorbs some medicine</a:t>
            </a:r>
          </a:p>
          <a:p>
            <a:pPr>
              <a:tabLst>
                <a:tab pos="2800350" algn="l"/>
              </a:tabLst>
            </a:pPr>
            <a:r>
              <a:rPr lang="en-GB" sz="1000"/>
              <a:t>- contain the sensory captors	- produce perspiration</a:t>
            </a:r>
          </a:p>
          <a:p>
            <a:pPr>
              <a:tabLst>
                <a:tab pos="2800350" algn="l"/>
              </a:tabLst>
            </a:pPr>
            <a:endParaRPr lang="en-GB" sz="1000"/>
          </a:p>
        </p:txBody>
      </p:sp>
    </p:spTree>
    <p:extLst>
      <p:ext uri="{BB962C8B-B14F-4D97-AF65-F5344CB8AC3E}">
        <p14:creationId xmlns:p14="http://schemas.microsoft.com/office/powerpoint/2010/main" val="38163155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ChangeArrowheads="1" noTextEdit="1"/>
          </p:cNvSpPr>
          <p:nvPr>
            <p:ph type="sldImg"/>
          </p:nvPr>
        </p:nvSpPr>
        <p:spPr>
          <a:ln/>
        </p:spPr>
      </p:sp>
      <p:sp>
        <p:nvSpPr>
          <p:cNvPr id="248835" name="Rectangle 3"/>
          <p:cNvSpPr>
            <a:spLocks noGrp="1" noChangeArrowheads="1"/>
          </p:cNvSpPr>
          <p:nvPr>
            <p:ph type="body" idx="1"/>
          </p:nvPr>
        </p:nvSpPr>
        <p:spPr/>
        <p:txBody>
          <a:bodyPr/>
          <a:lstStyle/>
          <a:p>
            <a:r>
              <a:rPr lang="en-GB" sz="1000"/>
              <a:t>Dangerous, potentially damaging chemicals are often (but, improperly= used for skin cleaning. Building workers are known to use sand and diesel fuel, painters use white spirit and garage mechanics use petrol, whilst some leather worker have been known to use dilute sulphuric acid to remove tanning from their hands.</a:t>
            </a:r>
          </a:p>
          <a:p>
            <a:endParaRPr lang="en-GB" sz="1000"/>
          </a:p>
          <a:p>
            <a:endParaRPr lang="en-GB" sz="1000"/>
          </a:p>
          <a:p>
            <a:r>
              <a:rPr lang="en-GB" sz="1000"/>
              <a:t>In many industries, minute fragments of work material become embedded in hand skin. People are usually unaware of these metal “fines” entering their skin from machine coolants, or tiny glass fibers used in thermal insulation or glass reinforced polyester product manufacture. But gradually, they experience increasing discomfort and painful, eruptive skin infections</a:t>
            </a:r>
          </a:p>
          <a:p>
            <a:r>
              <a:rPr lang="en-GB" sz="1000"/>
              <a:t>Examining the hands with a low-power magnifying glass will reveal literally hundreds of minute, embedded particles and skin punctures. The particles are seldom removed by skin cleansers, and punctures remain until closed by new skin growth. Until then, harmful and potentially allergenic substances and bacteria have direct entry.</a:t>
            </a:r>
          </a:p>
          <a:p>
            <a:r>
              <a:rPr lang="en-GB" sz="1000"/>
              <a:t>===&gt; Better to wear suitable gloves for the work and accepted by the worker.</a:t>
            </a:r>
            <a:endParaRPr lang="en-GB"/>
          </a:p>
        </p:txBody>
      </p:sp>
    </p:spTree>
    <p:extLst>
      <p:ext uri="{BB962C8B-B14F-4D97-AF65-F5344CB8AC3E}">
        <p14:creationId xmlns:p14="http://schemas.microsoft.com/office/powerpoint/2010/main" val="23367933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ChangeArrowheads="1" noTextEdit="1"/>
          </p:cNvSpPr>
          <p:nvPr>
            <p:ph type="sldImg"/>
          </p:nvPr>
        </p:nvSpPr>
        <p:spPr>
          <a:ln/>
        </p:spPr>
      </p:sp>
      <p:sp>
        <p:nvSpPr>
          <p:cNvPr id="249859" name="Rectangle 3"/>
          <p:cNvSpPr>
            <a:spLocks noGrp="1" noChangeArrowheads="1"/>
          </p:cNvSpPr>
          <p:nvPr>
            <p:ph type="body" idx="1"/>
          </p:nvPr>
        </p:nvSpPr>
        <p:spPr/>
        <p:txBody>
          <a:bodyPr/>
          <a:lstStyle/>
          <a:p>
            <a:r>
              <a:rPr lang="en-GB"/>
              <a:t>Skin treatment should be selected specifically for the material being used (e.g. creams filter from UV radiations).</a:t>
            </a:r>
          </a:p>
        </p:txBody>
      </p:sp>
    </p:spTree>
    <p:extLst>
      <p:ext uri="{BB962C8B-B14F-4D97-AF65-F5344CB8AC3E}">
        <p14:creationId xmlns:p14="http://schemas.microsoft.com/office/powerpoint/2010/main" val="725897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ChangeArrowheads="1" noTextEdit="1"/>
          </p:cNvSpPr>
          <p:nvPr>
            <p:ph type="sldImg"/>
          </p:nvPr>
        </p:nvSpPr>
        <p:spPr>
          <a:ln/>
        </p:spPr>
      </p:sp>
      <p:sp>
        <p:nvSpPr>
          <p:cNvPr id="279555" name="Rectangle 3"/>
          <p:cNvSpPr>
            <a:spLocks noGrp="1" noChangeArrowheads="1"/>
          </p:cNvSpPr>
          <p:nvPr>
            <p:ph type="body" idx="1"/>
          </p:nvPr>
        </p:nvSpPr>
        <p:spPr>
          <a:xfrm>
            <a:off x="381000" y="3962400"/>
            <a:ext cx="5341938" cy="5410200"/>
          </a:xfrm>
        </p:spPr>
        <p:txBody>
          <a:bodyPr/>
          <a:lstStyle/>
          <a:p>
            <a:r>
              <a:rPr lang="en-GB" sz="1000"/>
              <a:t>There are a lot of predisposing factors:</a:t>
            </a:r>
          </a:p>
          <a:p>
            <a:pPr marL="228600" lvl="2">
              <a:buFontTx/>
              <a:buChar char="-"/>
            </a:pPr>
            <a:r>
              <a:rPr lang="en-GB" sz="1000" u="sng"/>
              <a:t>Nature of the skin </a:t>
            </a:r>
            <a:r>
              <a:rPr lang="en-GB" sz="1000"/>
              <a:t>: Our skin’s elasticity is dependant on its moisture content being kept between 10 % to 22 % max</a:t>
            </a:r>
          </a:p>
          <a:p>
            <a:pPr lvl="3">
              <a:buFontTx/>
              <a:buChar char="-"/>
            </a:pPr>
            <a:r>
              <a:rPr lang="en-GB" sz="1000"/>
              <a:t> Oily one : less susceptible when exposed to fat solvents, but more susceptible to substances that dissolve oil and so penetrate the skin</a:t>
            </a:r>
          </a:p>
          <a:p>
            <a:pPr lvl="3">
              <a:buFontTx/>
              <a:buChar char="-"/>
            </a:pPr>
            <a:r>
              <a:rPr lang="en-GB" sz="1000"/>
              <a:t> Dry : crack easily after exposure to alkalis and solvents -&gt; infection more likely.</a:t>
            </a:r>
            <a:r>
              <a:rPr lang="en-GB" sz="1000" u="sng"/>
              <a:t> </a:t>
            </a:r>
          </a:p>
          <a:p>
            <a:pPr marL="228600" lvl="2">
              <a:buFontTx/>
              <a:buChar char="-"/>
            </a:pPr>
            <a:r>
              <a:rPr lang="en-GB" sz="1000" u="sng"/>
              <a:t>Age and experience</a:t>
            </a:r>
            <a:r>
              <a:rPr lang="en-GB" sz="1000"/>
              <a:t>: young and inexperienced people suffer more of occupational dermatitis (don’t wear glove easily); Allergies more present with older people =&gt; sensitization (cumulative exposure and altered percutaneous absorption)</a:t>
            </a:r>
            <a:r>
              <a:rPr lang="en-GB" sz="1000" u="sng"/>
              <a:t> </a:t>
            </a:r>
          </a:p>
          <a:p>
            <a:pPr marL="228600" lvl="2">
              <a:buFontTx/>
              <a:buChar char="-"/>
            </a:pPr>
            <a:endParaRPr lang="en-GB" sz="1000" u="sng"/>
          </a:p>
          <a:p>
            <a:pPr marL="228600" lvl="2">
              <a:buFontTx/>
              <a:buChar char="-"/>
            </a:pPr>
            <a:r>
              <a:rPr lang="en-GB" sz="1000" u="sng"/>
              <a:t>Sex</a:t>
            </a:r>
            <a:r>
              <a:rPr lang="en-GB" sz="1000"/>
              <a:t> : women are more sensitive to occupational dermatitis because their skin is less oily but more likely to early treatment;</a:t>
            </a:r>
          </a:p>
          <a:p>
            <a:pPr marL="228600" lvl="2">
              <a:buFontTx/>
              <a:buChar char="-"/>
            </a:pPr>
            <a:endParaRPr lang="en-GB" sz="1000"/>
          </a:p>
          <a:p>
            <a:pPr marL="228600" lvl="2">
              <a:buFontTx/>
              <a:buChar char="-"/>
            </a:pPr>
            <a:r>
              <a:rPr lang="en-GB" sz="1000" u="sng"/>
              <a:t>Temperature</a:t>
            </a:r>
            <a:r>
              <a:rPr lang="en-GB" sz="1000"/>
              <a:t>: occupational dermatitis are more frequent in warm weather (less clothed) because of perspiration . In winter temperature, the skin is dry and chapped =&gt; more occupational dermatitis.</a:t>
            </a:r>
          </a:p>
          <a:p>
            <a:pPr marL="228600" lvl="2">
              <a:buFontTx/>
              <a:buChar char="-"/>
            </a:pPr>
            <a:endParaRPr lang="en-GB" sz="1000"/>
          </a:p>
          <a:p>
            <a:pPr marL="228600" lvl="2">
              <a:buFontTx/>
              <a:buChar char="-"/>
            </a:pPr>
            <a:r>
              <a:rPr lang="en-GB" sz="1000"/>
              <a:t> </a:t>
            </a:r>
            <a:r>
              <a:rPr lang="en-GB" sz="1000" u="sng"/>
              <a:t>History of skin disease</a:t>
            </a:r>
            <a:r>
              <a:rPr lang="en-GB" sz="1000"/>
              <a:t> : Type IV allergy can help to develop Type I allergy</a:t>
            </a:r>
          </a:p>
          <a:p>
            <a:pPr marL="228600" lvl="2">
              <a:buFontTx/>
              <a:buChar char="-"/>
            </a:pPr>
            <a:endParaRPr lang="en-GB" sz="1000"/>
          </a:p>
          <a:p>
            <a:pPr marL="228600" lvl="2">
              <a:buFontTx/>
              <a:buChar char="-"/>
            </a:pPr>
            <a:r>
              <a:rPr lang="en-GB" sz="1000" u="sng"/>
              <a:t> Cleanliness</a:t>
            </a:r>
            <a:r>
              <a:rPr lang="en-GB" sz="1000"/>
              <a:t> : lack of cleanliness </a:t>
            </a:r>
            <a:r>
              <a:rPr lang="en-GB" sz="1000" noProof="1">
                <a:sym typeface="Wingdings" panose="05000000000000000000" pitchFamily="2" charset="2"/>
              </a:rPr>
              <a:t></a:t>
            </a:r>
            <a:r>
              <a:rPr lang="en-GB" sz="1000"/>
              <a:t> greatest predisposition factor in Occupational dermatitis</a:t>
            </a:r>
          </a:p>
          <a:p>
            <a:pPr marL="228600" lvl="2">
              <a:buFontTx/>
              <a:buChar char="-"/>
            </a:pPr>
            <a:endParaRPr lang="en-GB" sz="1000"/>
          </a:p>
          <a:p>
            <a:pPr marL="228600" lvl="2">
              <a:buFontTx/>
              <a:buChar char="-"/>
            </a:pPr>
            <a:r>
              <a:rPr lang="en-GB" sz="1000"/>
              <a:t>To cause a skin disease, one of these 3 conditions must be fulfilled :</a:t>
            </a:r>
          </a:p>
          <a:p>
            <a:pPr marL="228600" lvl="2">
              <a:buFontTx/>
              <a:buChar char="-"/>
            </a:pPr>
            <a:r>
              <a:rPr lang="en-GB" sz="1000"/>
              <a:t> Damage the horny layer</a:t>
            </a:r>
          </a:p>
          <a:p>
            <a:pPr marL="228600" lvl="2">
              <a:buFontTx/>
              <a:buChar char="-"/>
            </a:pPr>
            <a:r>
              <a:rPr lang="en-GB" sz="1000"/>
              <a:t> Impair the horny layer that will facilitate irritant product penetration</a:t>
            </a:r>
          </a:p>
          <a:p>
            <a:pPr marL="228600" lvl="2">
              <a:buFontTx/>
              <a:buChar char="-"/>
            </a:pPr>
            <a:r>
              <a:rPr lang="en-GB" sz="1000"/>
              <a:t> Damage the “alive” dermis tissue</a:t>
            </a:r>
          </a:p>
          <a:p>
            <a:pPr marL="228600" lvl="2">
              <a:buFontTx/>
              <a:buChar char="-"/>
            </a:pPr>
            <a:endParaRPr lang="en-GB" sz="1000"/>
          </a:p>
          <a:p>
            <a:pPr marL="228600" lvl="2">
              <a:buFontTx/>
              <a:buChar char="-"/>
            </a:pPr>
            <a:r>
              <a:rPr lang="en-GB" sz="1000"/>
              <a:t>If the skin’s sweat pores become blocked, by contaminants such as dirt, engine grease, insoluble powders, etc… pressure on the ducts beneath will cause toxic substances in sweat to leak into surrounding tissue. This can cause uncomfortable skin eruptions that also provide openings for other substances or bacteria to enter the body.</a:t>
            </a:r>
          </a:p>
        </p:txBody>
      </p:sp>
    </p:spTree>
    <p:extLst>
      <p:ext uri="{BB962C8B-B14F-4D97-AF65-F5344CB8AC3E}">
        <p14:creationId xmlns:p14="http://schemas.microsoft.com/office/powerpoint/2010/main" val="1012985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ChangeArrowheads="1" noTextEdit="1"/>
          </p:cNvSpPr>
          <p:nvPr>
            <p:ph type="sldImg"/>
          </p:nvPr>
        </p:nvSpPr>
        <p:spPr>
          <a:ln/>
        </p:spPr>
      </p:sp>
      <p:sp>
        <p:nvSpPr>
          <p:cNvPr id="272387" name="Rectangle 3"/>
          <p:cNvSpPr>
            <a:spLocks noGrp="1" noChangeArrowheads="1"/>
          </p:cNvSpPr>
          <p:nvPr>
            <p:ph type="body" idx="1"/>
          </p:nvPr>
        </p:nvSpPr>
        <p:spPr>
          <a:xfrm>
            <a:off x="457200" y="3962400"/>
            <a:ext cx="5943600" cy="5410200"/>
          </a:xfrm>
        </p:spPr>
        <p:txBody>
          <a:bodyPr/>
          <a:lstStyle/>
          <a:p>
            <a:r>
              <a:rPr lang="en-GB" sz="1000"/>
              <a:t>Statistics demonstrate the skin diseases are more and more numerous because of the higher level of recognition by the social system…</a:t>
            </a:r>
          </a:p>
          <a:p>
            <a:r>
              <a:rPr lang="en-GB" sz="1000"/>
              <a:t>Diseases related to chemical products are more and more numerous.</a:t>
            </a:r>
          </a:p>
          <a:p>
            <a:r>
              <a:rPr lang="en-GB" sz="1000"/>
              <a:t>Before Skin diseases were considered like “Occupational risks” ... It is no longer necessary to get your hands dirty to “show that you are doing the job !”.</a:t>
            </a:r>
          </a:p>
          <a:p>
            <a:r>
              <a:rPr lang="en-GB" sz="1000" u="sng"/>
              <a:t>Skin diseases cause :</a:t>
            </a:r>
            <a:endParaRPr lang="en-GB" sz="1000"/>
          </a:p>
          <a:p>
            <a:r>
              <a:rPr lang="en-GB" sz="1000"/>
              <a:t>- alteration of efficiency		- increase absenteeism</a:t>
            </a:r>
          </a:p>
          <a:p>
            <a:r>
              <a:rPr lang="en-GB" sz="1000"/>
              <a:t>- may cause a downgrading of the employee	- may cause a permanent incapacity  (e.g. hair-dresser)</a:t>
            </a:r>
          </a:p>
          <a:p>
            <a:r>
              <a:rPr lang="en-GB" sz="1000" u="sng"/>
              <a:t>Others diseases than Urticaria or Dermatitis :</a:t>
            </a:r>
          </a:p>
          <a:p>
            <a:r>
              <a:rPr lang="en-GB" sz="1000"/>
              <a:t>- Photosensitizers (coal tar, certain dyes, crude petroleum ) --&gt; sunbrun, hives and blisters</a:t>
            </a:r>
          </a:p>
          <a:p>
            <a:r>
              <a:rPr lang="en-GB" sz="1000"/>
              <a:t>- Insoluble oils, greases, tars, waxes, certain chlorinated hydrocarbons =&gt; folliculitis and acniform dermatitis --&gt; skin cancer can result from repeated contact or prolonged contact.</a:t>
            </a:r>
          </a:p>
          <a:p>
            <a:r>
              <a:rPr lang="en-GB" sz="1000"/>
              <a:t>- Arsenic, Coke oven, soots and tars --&gt; skin cancer.</a:t>
            </a:r>
          </a:p>
          <a:p>
            <a:r>
              <a:rPr lang="en-GB" sz="1000" u="sng"/>
              <a:t>Example :</a:t>
            </a:r>
            <a:r>
              <a:rPr lang="en-GB" sz="1000"/>
              <a:t> </a:t>
            </a:r>
            <a:r>
              <a:rPr lang="en-GB" sz="1000" u="sng"/>
              <a:t>Study on the hands among female cleaners (1107 people)- Denmark 1989</a:t>
            </a:r>
          </a:p>
          <a:p>
            <a:r>
              <a:rPr lang="en-GB" sz="1000" i="1"/>
              <a:t>Wet hands at workplace and at home :</a:t>
            </a:r>
            <a:endParaRPr lang="en-GB" sz="1000"/>
          </a:p>
          <a:p>
            <a:r>
              <a:rPr lang="en-GB" sz="1000"/>
              <a:t>&lt; 1 hour : 19 % ; 1-10 hours : 25 % ; 11-20 hours : 33 % ; 21-30 hours : 16 % ; 31-40 hours : 6 % ; &gt; 40 hours : 1 %.</a:t>
            </a:r>
          </a:p>
          <a:p>
            <a:r>
              <a:rPr lang="en-GB" sz="1000"/>
              <a:t>- 2/3 of all cleaners worked less than 30 hours/ week.</a:t>
            </a:r>
          </a:p>
          <a:p>
            <a:r>
              <a:rPr lang="en-GB" sz="1000"/>
              <a:t>- Wet hands occurred more than 25 % of the working hours amongst 81 % of the cleaners.</a:t>
            </a:r>
          </a:p>
          <a:p>
            <a:r>
              <a:rPr lang="en-GB" sz="1000"/>
              <a:t>- 20 % of the cleaners indicated problems with cleaning agents.</a:t>
            </a:r>
          </a:p>
          <a:p>
            <a:r>
              <a:rPr lang="en-GB" sz="1000" i="1"/>
              <a:t>Use of PPE :</a:t>
            </a:r>
            <a:endParaRPr lang="en-GB" sz="1000"/>
          </a:p>
          <a:p>
            <a:r>
              <a:rPr lang="en-GB" sz="1000"/>
              <a:t>Often : 26 % (Work) 8 % (Home)</a:t>
            </a:r>
          </a:p>
          <a:p>
            <a:r>
              <a:rPr lang="en-GB" sz="1000"/>
              <a:t>Sometimes : 16 % (Work) 16 % (Home)</a:t>
            </a:r>
          </a:p>
          <a:p>
            <a:r>
              <a:rPr lang="en-GB" sz="1000"/>
              <a:t>Seldom : 58 % (Work) 76 % (Home)</a:t>
            </a:r>
          </a:p>
          <a:p>
            <a:r>
              <a:rPr lang="en-GB" sz="1000"/>
              <a:t>- 46 % of the cleaner reported at least 1 out of 4 skin symptoms during one year (red and rough skin, itching, cracks, vesicles).</a:t>
            </a:r>
          </a:p>
          <a:p>
            <a:r>
              <a:rPr lang="en-GB" sz="1000"/>
              <a:t>- Dose response association between skin symptoms and number of hours cleaning with wet hands.</a:t>
            </a:r>
          </a:p>
          <a:p>
            <a:r>
              <a:rPr lang="en-GB" sz="1000"/>
              <a:t>- Use of gloves was also associated with the occurrence of skin symptoms.</a:t>
            </a:r>
          </a:p>
        </p:txBody>
      </p:sp>
    </p:spTree>
    <p:extLst>
      <p:ext uri="{BB962C8B-B14F-4D97-AF65-F5344CB8AC3E}">
        <p14:creationId xmlns:p14="http://schemas.microsoft.com/office/powerpoint/2010/main" val="1286065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ChangeArrowheads="1" noTextEdit="1"/>
          </p:cNvSpPr>
          <p:nvPr>
            <p:ph type="sldImg"/>
          </p:nvPr>
        </p:nvSpPr>
        <p:spPr>
          <a:ln/>
        </p:spPr>
      </p:sp>
      <p:sp>
        <p:nvSpPr>
          <p:cNvPr id="236547" name="Rectangle 3"/>
          <p:cNvSpPr>
            <a:spLocks noGrp="1" noChangeArrowheads="1"/>
          </p:cNvSpPr>
          <p:nvPr>
            <p:ph type="body" idx="1"/>
          </p:nvPr>
        </p:nvSpPr>
        <p:spPr>
          <a:xfrm>
            <a:off x="533400" y="3962400"/>
            <a:ext cx="5562600" cy="5410200"/>
          </a:xfrm>
        </p:spPr>
        <p:txBody>
          <a:bodyPr/>
          <a:lstStyle/>
          <a:p>
            <a:r>
              <a:rPr lang="fr-FR" sz="1000"/>
              <a:t>Contact dermatitis (Exogenous cause) = Contact Eczema (Endogenous cause)</a:t>
            </a:r>
          </a:p>
          <a:p>
            <a:endParaRPr lang="fr-FR" sz="1000"/>
          </a:p>
          <a:p>
            <a:r>
              <a:rPr lang="en-GB" sz="1000" u="sng"/>
              <a:t>Occupational dermatitis</a:t>
            </a:r>
            <a:r>
              <a:rPr lang="en-GB" sz="1000"/>
              <a:t> is an inflammation of the skin resulting form exposure to irritants in working environment. </a:t>
            </a:r>
            <a:r>
              <a:rPr lang="fr-FR" sz="1000"/>
              <a:t>It is a non-allergic response to contact with an external agent that damages dermal cell (horny layer). </a:t>
            </a:r>
          </a:p>
          <a:p>
            <a:r>
              <a:rPr lang="en-GB" sz="1000"/>
              <a:t>This phenomenon may vary from slight reddening with mild itching to a rash or a small eruption with intense itching.</a:t>
            </a:r>
          </a:p>
          <a:p>
            <a:endParaRPr lang="en-GB" sz="1000"/>
          </a:p>
          <a:p>
            <a:r>
              <a:rPr lang="en-GB" sz="1000"/>
              <a:t>Contact with a highly irritating substances will result in dermatitis of all exposed skin, including the dorsum of the hands.</a:t>
            </a:r>
            <a:endParaRPr lang="fr-FR" sz="1000"/>
          </a:p>
          <a:p>
            <a:endParaRPr lang="fr-FR" sz="1000"/>
          </a:p>
          <a:p>
            <a:r>
              <a:rPr lang="fr-FR" sz="1000"/>
              <a:t>Chemical acts as a primary skin irritants or cutaneous sensitizers : will damage or extract from the skin its essential components (strong acids, alkalis, corrosive salts, solvents, …)</a:t>
            </a:r>
          </a:p>
          <a:p>
            <a:r>
              <a:rPr lang="fr-FR" sz="1000"/>
              <a:t>* Most common category --&gt; common to all people, due to the chemical product the skin is in contact with</a:t>
            </a:r>
          </a:p>
          <a:p>
            <a:r>
              <a:rPr lang="fr-FR" sz="1000"/>
              <a:t>* Skin is « damaged » during each exposure --&gt; skin will be repared. If damaging &gt; reparing =&gt; desease</a:t>
            </a:r>
          </a:p>
          <a:p>
            <a:r>
              <a:rPr lang="fr-FR" sz="1000"/>
              <a:t>* The only way to prevent :</a:t>
            </a:r>
          </a:p>
          <a:p>
            <a:r>
              <a:rPr lang="fr-FR" sz="1000"/>
              <a:t>	- no exposition</a:t>
            </a:r>
          </a:p>
          <a:p>
            <a:r>
              <a:rPr lang="fr-FR" sz="1000"/>
              <a:t>	- wear gloves</a:t>
            </a:r>
          </a:p>
          <a:p>
            <a:r>
              <a:rPr lang="fr-FR" sz="1000"/>
              <a:t>	- change product</a:t>
            </a:r>
          </a:p>
          <a:p>
            <a:endParaRPr lang="fr-FR" sz="1000"/>
          </a:p>
          <a:p>
            <a:r>
              <a:rPr lang="en-GB" sz="1000"/>
              <a:t>Irritant dermatitis of the hands is very common and can result from frequent hand washing.</a:t>
            </a:r>
          </a:p>
          <a:p>
            <a:endParaRPr lang="fr-FR" sz="1000"/>
          </a:p>
          <a:p>
            <a:r>
              <a:rPr lang="fr-FR" sz="1000" u="sng"/>
              <a:t>Example</a:t>
            </a:r>
            <a:r>
              <a:rPr lang="fr-FR" sz="1000"/>
              <a:t> :A janitor would not dream of using a powerful bleach without wearing gloves. But the same janitor will use a proprietary cleanser based on dilute bleach say after day without protection. He cannot see any damage to his skin; at worst, it may feel a little dry. But in fact the epidermis is being damage every time and the skin must supply new cells to repair it. Eventually, if the pratice continues, the skin’s repair mechanism gives up, and sensitive underlying dermal tissue will be exposed - visibly and very painfully.</a:t>
            </a:r>
          </a:p>
        </p:txBody>
      </p:sp>
    </p:spTree>
    <p:extLst>
      <p:ext uri="{BB962C8B-B14F-4D97-AF65-F5344CB8AC3E}">
        <p14:creationId xmlns:p14="http://schemas.microsoft.com/office/powerpoint/2010/main" val="3944178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ChangeArrowheads="1" noTextEdit="1"/>
          </p:cNvSpPr>
          <p:nvPr>
            <p:ph type="sldImg"/>
          </p:nvPr>
        </p:nvSpPr>
        <p:spPr>
          <a:ln/>
        </p:spPr>
      </p:sp>
      <p:sp>
        <p:nvSpPr>
          <p:cNvPr id="329731" name="Rectangle 3"/>
          <p:cNvSpPr>
            <a:spLocks noGrp="1" noChangeArrowheads="1"/>
          </p:cNvSpPr>
          <p:nvPr>
            <p:ph type="body" idx="1"/>
          </p:nvPr>
        </p:nvSpPr>
        <p:spPr/>
        <p:txBody>
          <a:bodyPr/>
          <a:lstStyle/>
          <a:p>
            <a:r>
              <a:rPr lang="en-GB" sz="1000"/>
              <a:t>ICD occurs as a result of damage to the skin ; this damage may not at once be apparent. The concept is proposed by Malten.</a:t>
            </a:r>
          </a:p>
          <a:p>
            <a:endParaRPr lang="en-GB" sz="1000"/>
          </a:p>
          <a:p>
            <a:r>
              <a:rPr lang="en-GB" sz="1000"/>
              <a:t>Every time the skin is exposed to an irritant, damage is done. When contact with irritant ceases, the skin will start to recover. The damage can be completely restored. However, if there is subsequent contact, there will be a cumulative effect.</a:t>
            </a:r>
          </a:p>
          <a:p>
            <a:endParaRPr lang="en-GB" sz="1000"/>
          </a:p>
          <a:p>
            <a:r>
              <a:rPr lang="en-GB" sz="1000"/>
              <a:t>If action is not taken and the damage continues to accumulate, we can eventually reach a point where the skin seems to lose its ability to repair itself (upper part of the curve).</a:t>
            </a:r>
          </a:p>
          <a:p>
            <a:r>
              <a:rPr lang="en-GB" sz="1000"/>
              <a:t>Whereas the exposure in each may not be sufficient to initiate a skin disorder, the cumulative effect of exposure may do so.</a:t>
            </a:r>
          </a:p>
          <a:p>
            <a:endParaRPr lang="en-GB" sz="1000"/>
          </a:p>
          <a:p>
            <a:r>
              <a:rPr lang="en-GB" sz="1000"/>
              <a:t>As the “malten diagram” shows, the skin remains vulnerable for some time after it appeared to heal. Thus adequate time must be allowed before worker is permitted to be again in contact with irritants.</a:t>
            </a:r>
            <a:endParaRPr lang="en-GB"/>
          </a:p>
        </p:txBody>
      </p:sp>
    </p:spTree>
    <p:extLst>
      <p:ext uri="{BB962C8B-B14F-4D97-AF65-F5344CB8AC3E}">
        <p14:creationId xmlns:p14="http://schemas.microsoft.com/office/powerpoint/2010/main" val="4029927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ChangeArrowheads="1" noTextEdit="1"/>
          </p:cNvSpPr>
          <p:nvPr>
            <p:ph type="sldImg"/>
          </p:nvPr>
        </p:nvSpPr>
        <p:spPr>
          <a:ln/>
        </p:spPr>
      </p:sp>
      <p:sp>
        <p:nvSpPr>
          <p:cNvPr id="289795" name="Rectangle 3"/>
          <p:cNvSpPr>
            <a:spLocks noGrp="1" noChangeArrowheads="1"/>
          </p:cNvSpPr>
          <p:nvPr>
            <p:ph type="body" idx="1"/>
          </p:nvPr>
        </p:nvSpPr>
        <p:spPr/>
        <p:txBody>
          <a:bodyPr/>
          <a:lstStyle/>
          <a:p>
            <a:r>
              <a:rPr lang="en-GB" sz="1000"/>
              <a:t>The immune system is designed to protect us from bacteria, viruses, chemicals and parasites.</a:t>
            </a:r>
            <a:endParaRPr lang="en-GB" sz="1000" u="sng"/>
          </a:p>
          <a:p>
            <a:endParaRPr lang="en-GB" sz="1000" u="sng"/>
          </a:p>
          <a:p>
            <a:r>
              <a:rPr lang="en-GB" sz="1000" u="sng"/>
              <a:t>Allergen</a:t>
            </a:r>
            <a:r>
              <a:rPr lang="en-GB" sz="1000"/>
              <a:t> (antigens)= substances, when recognized by the cells and antibodies, that can cause an allergic response (abnormal responses to normal substances</a:t>
            </a:r>
          </a:p>
          <a:p>
            <a:pPr algn="just"/>
            <a:r>
              <a:rPr lang="en-GB" sz="1000"/>
              <a:t>Allergens : major and minor ones (related to their frequency to cause allergy reactions).</a:t>
            </a:r>
          </a:p>
          <a:p>
            <a:pPr algn="just"/>
            <a:r>
              <a:rPr lang="en-GB" sz="1000" u="sng"/>
              <a:t>Antibodies</a:t>
            </a:r>
            <a:r>
              <a:rPr lang="en-GB" sz="1000"/>
              <a:t> : element that will defence the body with the help of T-cells</a:t>
            </a:r>
          </a:p>
          <a:p>
            <a:r>
              <a:rPr lang="en-GB" sz="1000" u="sng"/>
              <a:t>Allergic reaction</a:t>
            </a:r>
            <a:r>
              <a:rPr lang="en-GB" sz="1000"/>
              <a:t> are not dosed-related - a single molecule can trigger the reaction as easily as many molecule.</a:t>
            </a:r>
          </a:p>
          <a:p>
            <a:endParaRPr lang="en-GB" sz="1000"/>
          </a:p>
          <a:p>
            <a:r>
              <a:rPr lang="en-GB" sz="1000"/>
              <a:t>Sensitivity differs from person to person, it is hard to know what type of allergen and how much is needed to trigger a reaction.</a:t>
            </a:r>
          </a:p>
          <a:p>
            <a:r>
              <a:rPr lang="en-GB" sz="1000"/>
              <a:t>Each individual patient has distinct patterns of reactivity to multiple proteins and is depend on the route of exposure and the spectrum of proteins of the sensitized latex products.</a:t>
            </a:r>
          </a:p>
        </p:txBody>
      </p:sp>
    </p:spTree>
    <p:extLst>
      <p:ext uri="{BB962C8B-B14F-4D97-AF65-F5344CB8AC3E}">
        <p14:creationId xmlns:p14="http://schemas.microsoft.com/office/powerpoint/2010/main" val="1239024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1143000" y="1122363"/>
            <a:ext cx="6858000" cy="2387600"/>
          </a:xfrm>
        </p:spPr>
        <p:txBody>
          <a:bodyPr anchor="b"/>
          <a:lstStyle>
            <a:lvl1pPr algn="ctr">
              <a:defRPr sz="6000"/>
            </a:lvl1pPr>
          </a:lstStyle>
          <a:p>
            <a:r>
              <a:rPr lang="hr-HR" smtClean="0"/>
              <a:t>Uredite stil naslova matrice</a:t>
            </a:r>
            <a:endParaRPr lang="hr-HR"/>
          </a:p>
        </p:txBody>
      </p:sp>
      <p:sp>
        <p:nvSpPr>
          <p:cNvPr id="3" name="Podnaslov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smtClean="0"/>
              <a:t>Uredite stil podnaslova matrice</a:t>
            </a:r>
            <a:endParaRPr lang="hr-HR"/>
          </a:p>
        </p:txBody>
      </p:sp>
      <p:sp>
        <p:nvSpPr>
          <p:cNvPr id="4" name="Rezervirano mjesto broja slajda 3"/>
          <p:cNvSpPr>
            <a:spLocks noGrp="1"/>
          </p:cNvSpPr>
          <p:nvPr>
            <p:ph type="sldNum" sz="quarter" idx="10"/>
          </p:nvPr>
        </p:nvSpPr>
        <p:spPr/>
        <p:txBody>
          <a:bodyPr/>
          <a:lstStyle>
            <a:lvl1pPr>
              <a:defRPr/>
            </a:lvl1pPr>
          </a:lstStyle>
          <a:p>
            <a:fld id="{67EF522A-77AE-40CA-B490-6F7739917535}" type="slidenum">
              <a:rPr lang="en-GB"/>
              <a:pPr/>
              <a:t>‹#›</a:t>
            </a:fld>
            <a:endParaRPr lang="en-GB"/>
          </a:p>
        </p:txBody>
      </p:sp>
    </p:spTree>
    <p:extLst>
      <p:ext uri="{BB962C8B-B14F-4D97-AF65-F5344CB8AC3E}">
        <p14:creationId xmlns:p14="http://schemas.microsoft.com/office/powerpoint/2010/main" val="1799005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broja slajda 3"/>
          <p:cNvSpPr>
            <a:spLocks noGrp="1"/>
          </p:cNvSpPr>
          <p:nvPr>
            <p:ph type="sldNum" sz="quarter" idx="10"/>
          </p:nvPr>
        </p:nvSpPr>
        <p:spPr/>
        <p:txBody>
          <a:bodyPr/>
          <a:lstStyle>
            <a:lvl1pPr>
              <a:defRPr/>
            </a:lvl1pPr>
          </a:lstStyle>
          <a:p>
            <a:fld id="{3B039406-06FF-4445-8671-2425E88D84DE}" type="slidenum">
              <a:rPr lang="en-GB"/>
              <a:pPr/>
              <a:t>‹#›</a:t>
            </a:fld>
            <a:endParaRPr lang="en-GB"/>
          </a:p>
        </p:txBody>
      </p:sp>
    </p:spTree>
    <p:extLst>
      <p:ext uri="{BB962C8B-B14F-4D97-AF65-F5344CB8AC3E}">
        <p14:creationId xmlns:p14="http://schemas.microsoft.com/office/powerpoint/2010/main" val="1147723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515100" y="609600"/>
            <a:ext cx="1943100" cy="5486400"/>
          </a:xfrm>
        </p:spPr>
        <p:txBody>
          <a:bodyPr vert="eaVert"/>
          <a:lstStyle/>
          <a:p>
            <a:r>
              <a:rPr lang="hr-HR" smtClean="0"/>
              <a:t>Uredite stil naslova matrice</a:t>
            </a:r>
            <a:endParaRPr lang="hr-HR"/>
          </a:p>
        </p:txBody>
      </p:sp>
      <p:sp>
        <p:nvSpPr>
          <p:cNvPr id="3" name="Rezervirano mjesto okomitog teksta 2"/>
          <p:cNvSpPr>
            <a:spLocks noGrp="1"/>
          </p:cNvSpPr>
          <p:nvPr>
            <p:ph type="body" orient="vert" idx="1"/>
          </p:nvPr>
        </p:nvSpPr>
        <p:spPr>
          <a:xfrm>
            <a:off x="685800" y="609600"/>
            <a:ext cx="5676900" cy="5486400"/>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broja slajda 3"/>
          <p:cNvSpPr>
            <a:spLocks noGrp="1"/>
          </p:cNvSpPr>
          <p:nvPr>
            <p:ph type="sldNum" sz="quarter" idx="10"/>
          </p:nvPr>
        </p:nvSpPr>
        <p:spPr/>
        <p:txBody>
          <a:bodyPr/>
          <a:lstStyle>
            <a:lvl1pPr>
              <a:defRPr/>
            </a:lvl1pPr>
          </a:lstStyle>
          <a:p>
            <a:fld id="{D0AC54D0-58CB-411F-A63C-4FBF3A3DFBB9}" type="slidenum">
              <a:rPr lang="en-GB"/>
              <a:pPr/>
              <a:t>‹#›</a:t>
            </a:fld>
            <a:endParaRPr lang="en-GB"/>
          </a:p>
        </p:txBody>
      </p:sp>
    </p:spTree>
    <p:extLst>
      <p:ext uri="{BB962C8B-B14F-4D97-AF65-F5344CB8AC3E}">
        <p14:creationId xmlns:p14="http://schemas.microsoft.com/office/powerpoint/2010/main" val="3602347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sadržaja 2"/>
          <p:cNvSpPr>
            <a:spLocks noGrp="1"/>
          </p:cNvSpPr>
          <p:nvPr>
            <p:ph idx="1"/>
          </p:nvPr>
        </p:nvSpPr>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broja slajda 3"/>
          <p:cNvSpPr>
            <a:spLocks noGrp="1"/>
          </p:cNvSpPr>
          <p:nvPr>
            <p:ph type="sldNum" sz="quarter" idx="10"/>
          </p:nvPr>
        </p:nvSpPr>
        <p:spPr/>
        <p:txBody>
          <a:bodyPr/>
          <a:lstStyle>
            <a:lvl1pPr>
              <a:defRPr/>
            </a:lvl1pPr>
          </a:lstStyle>
          <a:p>
            <a:fld id="{F46EE8D8-9EC0-49C2-B7B5-18FEB635DC8C}" type="slidenum">
              <a:rPr lang="en-GB"/>
              <a:pPr/>
              <a:t>‹#›</a:t>
            </a:fld>
            <a:endParaRPr lang="en-GB"/>
          </a:p>
        </p:txBody>
      </p:sp>
    </p:spTree>
    <p:extLst>
      <p:ext uri="{BB962C8B-B14F-4D97-AF65-F5344CB8AC3E}">
        <p14:creationId xmlns:p14="http://schemas.microsoft.com/office/powerpoint/2010/main" val="760180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p:cNvSpPr>
            <a:spLocks noGrp="1"/>
          </p:cNvSpPr>
          <p:nvPr>
            <p:ph type="title"/>
          </p:nvPr>
        </p:nvSpPr>
        <p:spPr>
          <a:xfrm>
            <a:off x="623888" y="1709738"/>
            <a:ext cx="7886700" cy="2852737"/>
          </a:xfrm>
        </p:spPr>
        <p:txBody>
          <a:bodyPr anchor="b"/>
          <a:lstStyle>
            <a:lvl1pPr>
              <a:defRPr sz="6000"/>
            </a:lvl1pPr>
          </a:lstStyle>
          <a:p>
            <a:r>
              <a:rPr lang="hr-HR" smtClean="0"/>
              <a:t>Uredite stil naslova matrice</a:t>
            </a:r>
            <a:endParaRPr lang="hr-HR"/>
          </a:p>
        </p:txBody>
      </p:sp>
      <p:sp>
        <p:nvSpPr>
          <p:cNvPr id="3" name="Rezervirano mjesto teksta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hr-HR" smtClean="0"/>
              <a:t>Uredite stilove teksta matrice</a:t>
            </a:r>
          </a:p>
        </p:txBody>
      </p:sp>
      <p:sp>
        <p:nvSpPr>
          <p:cNvPr id="4" name="Rezervirano mjesto broja slajda 3"/>
          <p:cNvSpPr>
            <a:spLocks noGrp="1"/>
          </p:cNvSpPr>
          <p:nvPr>
            <p:ph type="sldNum" sz="quarter" idx="10"/>
          </p:nvPr>
        </p:nvSpPr>
        <p:spPr/>
        <p:txBody>
          <a:bodyPr/>
          <a:lstStyle>
            <a:lvl1pPr>
              <a:defRPr/>
            </a:lvl1pPr>
          </a:lstStyle>
          <a:p>
            <a:fld id="{708C73E4-7C5E-43EA-B28D-7838E3A4DB12}" type="slidenum">
              <a:rPr lang="en-GB"/>
              <a:pPr/>
              <a:t>‹#›</a:t>
            </a:fld>
            <a:endParaRPr lang="en-GB"/>
          </a:p>
        </p:txBody>
      </p:sp>
    </p:spTree>
    <p:extLst>
      <p:ext uri="{BB962C8B-B14F-4D97-AF65-F5344CB8AC3E}">
        <p14:creationId xmlns:p14="http://schemas.microsoft.com/office/powerpoint/2010/main" val="920800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sadržaja 2"/>
          <p:cNvSpPr>
            <a:spLocks noGrp="1"/>
          </p:cNvSpPr>
          <p:nvPr>
            <p:ph sz="half" idx="1"/>
          </p:nvPr>
        </p:nvSpPr>
        <p:spPr>
          <a:xfrm>
            <a:off x="685800" y="1981200"/>
            <a:ext cx="3810000" cy="4114800"/>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4648200" y="1981200"/>
            <a:ext cx="3810000" cy="4114800"/>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broja slajda 4"/>
          <p:cNvSpPr>
            <a:spLocks noGrp="1"/>
          </p:cNvSpPr>
          <p:nvPr>
            <p:ph type="sldNum" sz="quarter" idx="10"/>
          </p:nvPr>
        </p:nvSpPr>
        <p:spPr/>
        <p:txBody>
          <a:bodyPr/>
          <a:lstStyle>
            <a:lvl1pPr>
              <a:defRPr/>
            </a:lvl1pPr>
          </a:lstStyle>
          <a:p>
            <a:fld id="{6FF790C8-A136-48DD-A33F-DD7B74C1D6CA}" type="slidenum">
              <a:rPr lang="en-GB"/>
              <a:pPr/>
              <a:t>‹#›</a:t>
            </a:fld>
            <a:endParaRPr lang="en-GB"/>
          </a:p>
        </p:txBody>
      </p:sp>
    </p:spTree>
    <p:extLst>
      <p:ext uri="{BB962C8B-B14F-4D97-AF65-F5344CB8AC3E}">
        <p14:creationId xmlns:p14="http://schemas.microsoft.com/office/powerpoint/2010/main" val="1339265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630238" y="365125"/>
            <a:ext cx="7886700" cy="1325563"/>
          </a:xfrm>
        </p:spPr>
        <p:txBody>
          <a:bodyPr/>
          <a:lstStyle/>
          <a:p>
            <a:r>
              <a:rPr lang="hr-HR" smtClean="0"/>
              <a:t>Uredite stil naslova matrice</a:t>
            </a:r>
            <a:endParaRPr lang="hr-HR"/>
          </a:p>
        </p:txBody>
      </p:sp>
      <p:sp>
        <p:nvSpPr>
          <p:cNvPr id="3" name="Rezervirano mjesto teksta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4" name="Rezervirano mjesto sadržaja 3"/>
          <p:cNvSpPr>
            <a:spLocks noGrp="1"/>
          </p:cNvSpPr>
          <p:nvPr>
            <p:ph sz="half" idx="2"/>
          </p:nvPr>
        </p:nvSpPr>
        <p:spPr>
          <a:xfrm>
            <a:off x="630238" y="2505075"/>
            <a:ext cx="3868737" cy="368458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6" name="Rezervirano mjesto sadržaja 5"/>
          <p:cNvSpPr>
            <a:spLocks noGrp="1"/>
          </p:cNvSpPr>
          <p:nvPr>
            <p:ph sz="quarter" idx="4"/>
          </p:nvPr>
        </p:nvSpPr>
        <p:spPr>
          <a:xfrm>
            <a:off x="4629150" y="2505075"/>
            <a:ext cx="3887788" cy="368458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zervirano mjesto broja slajda 6"/>
          <p:cNvSpPr>
            <a:spLocks noGrp="1"/>
          </p:cNvSpPr>
          <p:nvPr>
            <p:ph type="sldNum" sz="quarter" idx="10"/>
          </p:nvPr>
        </p:nvSpPr>
        <p:spPr/>
        <p:txBody>
          <a:bodyPr/>
          <a:lstStyle>
            <a:lvl1pPr>
              <a:defRPr/>
            </a:lvl1pPr>
          </a:lstStyle>
          <a:p>
            <a:fld id="{901E0715-7F21-44EC-BE28-D88E0A11A901}" type="slidenum">
              <a:rPr lang="en-GB"/>
              <a:pPr/>
              <a:t>‹#›</a:t>
            </a:fld>
            <a:endParaRPr lang="en-GB"/>
          </a:p>
        </p:txBody>
      </p:sp>
    </p:spTree>
    <p:extLst>
      <p:ext uri="{BB962C8B-B14F-4D97-AF65-F5344CB8AC3E}">
        <p14:creationId xmlns:p14="http://schemas.microsoft.com/office/powerpoint/2010/main" val="1940187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broja slajda 2"/>
          <p:cNvSpPr>
            <a:spLocks noGrp="1"/>
          </p:cNvSpPr>
          <p:nvPr>
            <p:ph type="sldNum" sz="quarter" idx="10"/>
          </p:nvPr>
        </p:nvSpPr>
        <p:spPr/>
        <p:txBody>
          <a:bodyPr/>
          <a:lstStyle>
            <a:lvl1pPr>
              <a:defRPr/>
            </a:lvl1pPr>
          </a:lstStyle>
          <a:p>
            <a:fld id="{320E236C-25CB-4D68-8732-8D2C5763FACB}" type="slidenum">
              <a:rPr lang="en-GB"/>
              <a:pPr/>
              <a:t>‹#›</a:t>
            </a:fld>
            <a:endParaRPr lang="en-GB"/>
          </a:p>
        </p:txBody>
      </p:sp>
    </p:spTree>
    <p:extLst>
      <p:ext uri="{BB962C8B-B14F-4D97-AF65-F5344CB8AC3E}">
        <p14:creationId xmlns:p14="http://schemas.microsoft.com/office/powerpoint/2010/main" val="3887950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broja slajda 1"/>
          <p:cNvSpPr>
            <a:spLocks noGrp="1"/>
          </p:cNvSpPr>
          <p:nvPr>
            <p:ph type="sldNum" sz="quarter" idx="10"/>
          </p:nvPr>
        </p:nvSpPr>
        <p:spPr/>
        <p:txBody>
          <a:bodyPr/>
          <a:lstStyle>
            <a:lvl1pPr>
              <a:defRPr/>
            </a:lvl1pPr>
          </a:lstStyle>
          <a:p>
            <a:fld id="{70690284-C14C-4E1D-8ECB-7EF16054A6B1}" type="slidenum">
              <a:rPr lang="en-GB"/>
              <a:pPr/>
              <a:t>‹#›</a:t>
            </a:fld>
            <a:endParaRPr lang="en-GB"/>
          </a:p>
        </p:txBody>
      </p:sp>
    </p:spTree>
    <p:extLst>
      <p:ext uri="{BB962C8B-B14F-4D97-AF65-F5344CB8AC3E}">
        <p14:creationId xmlns:p14="http://schemas.microsoft.com/office/powerpoint/2010/main" val="4169182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630238" y="457200"/>
            <a:ext cx="2949575" cy="1600200"/>
          </a:xfrm>
        </p:spPr>
        <p:txBody>
          <a:bodyPr anchor="b"/>
          <a:lstStyle>
            <a:lvl1pPr>
              <a:defRPr sz="3200"/>
            </a:lvl1pPr>
          </a:lstStyle>
          <a:p>
            <a:r>
              <a:rPr lang="hr-HR" smtClean="0"/>
              <a:t>Uredite stil naslova matrice</a:t>
            </a:r>
            <a:endParaRPr lang="hr-HR"/>
          </a:p>
        </p:txBody>
      </p:sp>
      <p:sp>
        <p:nvSpPr>
          <p:cNvPr id="3" name="Rezervirano mjesto sadržaja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Rezervirano mjesto broja slajda 4"/>
          <p:cNvSpPr>
            <a:spLocks noGrp="1"/>
          </p:cNvSpPr>
          <p:nvPr>
            <p:ph type="sldNum" sz="quarter" idx="10"/>
          </p:nvPr>
        </p:nvSpPr>
        <p:spPr/>
        <p:txBody>
          <a:bodyPr/>
          <a:lstStyle>
            <a:lvl1pPr>
              <a:defRPr/>
            </a:lvl1pPr>
          </a:lstStyle>
          <a:p>
            <a:fld id="{E17760FC-2C48-4041-A644-0FAB2E4DCA6E}" type="slidenum">
              <a:rPr lang="en-GB"/>
              <a:pPr/>
              <a:t>‹#›</a:t>
            </a:fld>
            <a:endParaRPr lang="en-GB"/>
          </a:p>
        </p:txBody>
      </p:sp>
    </p:spTree>
    <p:extLst>
      <p:ext uri="{BB962C8B-B14F-4D97-AF65-F5344CB8AC3E}">
        <p14:creationId xmlns:p14="http://schemas.microsoft.com/office/powerpoint/2010/main" val="3293781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630238" y="457200"/>
            <a:ext cx="2949575" cy="1600200"/>
          </a:xfrm>
        </p:spPr>
        <p:txBody>
          <a:bodyPr anchor="b"/>
          <a:lstStyle>
            <a:lvl1pPr>
              <a:defRPr sz="3200"/>
            </a:lvl1pPr>
          </a:lstStyle>
          <a:p>
            <a:r>
              <a:rPr lang="hr-HR" smtClean="0"/>
              <a:t>Uredite stil naslova matrice</a:t>
            </a:r>
            <a:endParaRPr lang="hr-HR"/>
          </a:p>
        </p:txBody>
      </p:sp>
      <p:sp>
        <p:nvSpPr>
          <p:cNvPr id="3" name="Rezervirano mjesto slik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Rezervirano mjesto broja slajda 4"/>
          <p:cNvSpPr>
            <a:spLocks noGrp="1"/>
          </p:cNvSpPr>
          <p:nvPr>
            <p:ph type="sldNum" sz="quarter" idx="10"/>
          </p:nvPr>
        </p:nvSpPr>
        <p:spPr/>
        <p:txBody>
          <a:bodyPr/>
          <a:lstStyle>
            <a:lvl1pPr>
              <a:defRPr/>
            </a:lvl1pPr>
          </a:lstStyle>
          <a:p>
            <a:fld id="{F76EE54C-74B4-4F84-879F-5939D61FDEFF}" type="slidenum">
              <a:rPr lang="en-GB"/>
              <a:pPr/>
              <a:t>‹#›</a:t>
            </a:fld>
            <a:endParaRPr lang="en-GB"/>
          </a:p>
        </p:txBody>
      </p:sp>
    </p:spTree>
    <p:extLst>
      <p:ext uri="{BB962C8B-B14F-4D97-AF65-F5344CB8AC3E}">
        <p14:creationId xmlns:p14="http://schemas.microsoft.com/office/powerpoint/2010/main" val="2858755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8131"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8132" name="Rectangle 4"/>
          <p:cNvSpPr>
            <a:spLocks noChangeArrowheads="1"/>
          </p:cNvSpPr>
          <p:nvPr/>
        </p:nvSpPr>
        <p:spPr bwMode="auto">
          <a:xfrm>
            <a:off x="381000" y="381000"/>
            <a:ext cx="8458200" cy="6019800"/>
          </a:xfrm>
          <a:prstGeom prst="rect">
            <a:avLst/>
          </a:prstGeom>
          <a:noFill/>
          <a:ln w="381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48134" name="Rectangle 6"/>
          <p:cNvSpPr>
            <a:spLocks noChangeArrowheads="1"/>
          </p:cNvSpPr>
          <p:nvPr/>
        </p:nvSpPr>
        <p:spPr bwMode="auto">
          <a:xfrm>
            <a:off x="381000" y="6400800"/>
            <a:ext cx="41544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000">
                <a:latin typeface="Arial" panose="020B0604020202020204" pitchFamily="34" charset="0"/>
              </a:rPr>
              <a:t>No copy to be made without authorisation of Ansell Protective Products</a:t>
            </a:r>
            <a:endParaRPr lang="fr-FR" sz="1000">
              <a:latin typeface="Arial" panose="020B0604020202020204" pitchFamily="34" charset="0"/>
            </a:endParaRPr>
          </a:p>
        </p:txBody>
      </p:sp>
      <p:sp>
        <p:nvSpPr>
          <p:cNvPr id="48135" name="Rectangle 7"/>
          <p:cNvSpPr>
            <a:spLocks noGrp="1" noChangeArrowheads="1"/>
          </p:cNvSpPr>
          <p:nvPr>
            <p:ph type="sldNum" sz="quarter" idx="4"/>
          </p:nvPr>
        </p:nvSpPr>
        <p:spPr bwMode="auto">
          <a:xfrm>
            <a:off x="8077200" y="64008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lvl1pPr>
          </a:lstStyle>
          <a:p>
            <a:fld id="{3AF96BDD-04D5-4442-9AA6-F885567E8B36}" type="slidenum">
              <a:rPr lang="en-GB"/>
              <a:pPr/>
              <a:t>‹#›</a:t>
            </a:fld>
            <a:endParaRPr lang="en-GB"/>
          </a:p>
        </p:txBody>
      </p:sp>
      <p:graphicFrame>
        <p:nvGraphicFramePr>
          <p:cNvPr id="48136" name="Object 8"/>
          <p:cNvGraphicFramePr>
            <a:graphicFrameLocks noChangeAspect="1"/>
          </p:cNvGraphicFramePr>
          <p:nvPr userDrawn="1"/>
        </p:nvGraphicFramePr>
        <p:xfrm>
          <a:off x="7239000" y="6172200"/>
          <a:ext cx="1219200" cy="484188"/>
        </p:xfrm>
        <a:graphic>
          <a:graphicData uri="http://schemas.openxmlformats.org/presentationml/2006/ole">
            <mc:AlternateContent xmlns:mc="http://schemas.openxmlformats.org/markup-compatibility/2006">
              <mc:Choice xmlns:v="urn:schemas-microsoft-com:vml" Requires="v">
                <p:oleObj spid="_x0000_s48138" name="Photo Editor Photo" r:id="rId14" imgW="5466667" imgH="2172003" progId="MSPhotoEd.3">
                  <p:embed/>
                </p:oleObj>
              </mc:Choice>
              <mc:Fallback>
                <p:oleObj name="Photo Editor Photo" r:id="rId14" imgW="5466667" imgH="2172003" progId="MSPhotoEd.3">
                  <p:embed/>
                  <p:pic>
                    <p:nvPicPr>
                      <p:cNvPr id="0" name="Object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39000" y="6172200"/>
                        <a:ext cx="121920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8137" name="Line 9"/>
          <p:cNvSpPr>
            <a:spLocks noChangeShapeType="1"/>
          </p:cNvSpPr>
          <p:nvPr userDrawn="1"/>
        </p:nvSpPr>
        <p:spPr bwMode="auto">
          <a:xfrm>
            <a:off x="7239000" y="6172200"/>
            <a:ext cx="1219200" cy="0"/>
          </a:xfrm>
          <a:prstGeom prst="line">
            <a:avLst/>
          </a:prstGeom>
          <a:noFill/>
          <a:ln w="762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hf hdr="0" ftr="0" dt="0"/>
  <p:txStyles>
    <p:titleStyle>
      <a:lvl1pPr algn="ctr" rtl="0" eaLnBrk="0" fontAlgn="base" hangingPunct="0">
        <a:spcBef>
          <a:spcPct val="0"/>
        </a:spcBef>
        <a:spcAft>
          <a:spcPct val="0"/>
        </a:spcAft>
        <a:defRPr sz="3200" b="1" kern="1200">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Times New Roman" panose="02020603050405020304" pitchFamily="18" charset="0"/>
        </a:defRPr>
      </a:lvl2pPr>
      <a:lvl3pPr algn="ctr" rtl="0" eaLnBrk="0" fontAlgn="base" hangingPunct="0">
        <a:spcBef>
          <a:spcPct val="0"/>
        </a:spcBef>
        <a:spcAft>
          <a:spcPct val="0"/>
        </a:spcAft>
        <a:defRPr sz="3200" b="1">
          <a:solidFill>
            <a:schemeClr val="bg1"/>
          </a:solidFill>
          <a:latin typeface="Times New Roman" panose="02020603050405020304" pitchFamily="18" charset="0"/>
        </a:defRPr>
      </a:lvl3pPr>
      <a:lvl4pPr algn="ctr" rtl="0" eaLnBrk="0" fontAlgn="base" hangingPunct="0">
        <a:spcBef>
          <a:spcPct val="0"/>
        </a:spcBef>
        <a:spcAft>
          <a:spcPct val="0"/>
        </a:spcAft>
        <a:defRPr sz="3200" b="1">
          <a:solidFill>
            <a:schemeClr val="bg1"/>
          </a:solidFill>
          <a:latin typeface="Times New Roman" panose="02020603050405020304" pitchFamily="18" charset="0"/>
        </a:defRPr>
      </a:lvl4pPr>
      <a:lvl5pPr algn="ctr" rtl="0" eaLnBrk="0" fontAlgn="base" hangingPunct="0">
        <a:spcBef>
          <a:spcPct val="0"/>
        </a:spcBef>
        <a:spcAft>
          <a:spcPct val="0"/>
        </a:spcAft>
        <a:defRPr sz="3200" b="1">
          <a:solidFill>
            <a:schemeClr val="bg1"/>
          </a:solidFill>
          <a:latin typeface="Times New Roman" panose="02020603050405020304" pitchFamily="18" charset="0"/>
        </a:defRPr>
      </a:lvl5pPr>
      <a:lvl6pPr marL="457200" algn="ctr" rtl="0" eaLnBrk="0" fontAlgn="base" hangingPunct="0">
        <a:spcBef>
          <a:spcPct val="0"/>
        </a:spcBef>
        <a:spcAft>
          <a:spcPct val="0"/>
        </a:spcAft>
        <a:defRPr sz="3200" b="1">
          <a:solidFill>
            <a:schemeClr val="bg1"/>
          </a:solidFill>
          <a:latin typeface="Times New Roman" panose="02020603050405020304" pitchFamily="18" charset="0"/>
        </a:defRPr>
      </a:lvl6pPr>
      <a:lvl7pPr marL="914400" algn="ctr" rtl="0" eaLnBrk="0" fontAlgn="base" hangingPunct="0">
        <a:spcBef>
          <a:spcPct val="0"/>
        </a:spcBef>
        <a:spcAft>
          <a:spcPct val="0"/>
        </a:spcAft>
        <a:defRPr sz="3200" b="1">
          <a:solidFill>
            <a:schemeClr val="bg1"/>
          </a:solidFill>
          <a:latin typeface="Times New Roman" panose="02020603050405020304" pitchFamily="18" charset="0"/>
        </a:defRPr>
      </a:lvl7pPr>
      <a:lvl8pPr marL="1371600" algn="ctr" rtl="0" eaLnBrk="0" fontAlgn="base" hangingPunct="0">
        <a:spcBef>
          <a:spcPct val="0"/>
        </a:spcBef>
        <a:spcAft>
          <a:spcPct val="0"/>
        </a:spcAft>
        <a:defRPr sz="3200" b="1">
          <a:solidFill>
            <a:schemeClr val="bg1"/>
          </a:solidFill>
          <a:latin typeface="Times New Roman" panose="02020603050405020304" pitchFamily="18" charset="0"/>
        </a:defRPr>
      </a:lvl8pPr>
      <a:lvl9pPr marL="1828800" algn="ctr" rtl="0" eaLnBrk="0" fontAlgn="base" hangingPunct="0">
        <a:spcBef>
          <a:spcPct val="0"/>
        </a:spcBef>
        <a:spcAft>
          <a:spcPct val="0"/>
        </a:spcAft>
        <a:defRPr sz="3200" b="1">
          <a:solidFill>
            <a:schemeClr val="bg1"/>
          </a:solidFill>
          <a:latin typeface="Times New Roman" panose="02020603050405020304" pitchFamily="18" charset="0"/>
        </a:defRPr>
      </a:lvl9pPr>
    </p:titleStyle>
    <p:bodyStyle>
      <a:lvl1pPr marL="342900" indent="-342900" algn="l" rtl="0" eaLnBrk="0" fontAlgn="base" hangingPunct="0">
        <a:spcBef>
          <a:spcPct val="20000"/>
        </a:spcBef>
        <a:spcAft>
          <a:spcPct val="0"/>
        </a:spcAft>
        <a:defRPr sz="2400" kern="1200">
          <a:solidFill>
            <a:schemeClr val="bg1"/>
          </a:solidFill>
          <a:latin typeface="+mn-lt"/>
          <a:ea typeface="+mn-ea"/>
          <a:cs typeface="+mn-cs"/>
        </a:defRPr>
      </a:lvl1pPr>
      <a:lvl2pPr marL="742950" indent="-285750" algn="l" rtl="0" eaLnBrk="0" fontAlgn="base" hangingPunct="0">
        <a:spcBef>
          <a:spcPct val="20000"/>
        </a:spcBef>
        <a:spcAft>
          <a:spcPct val="0"/>
        </a:spcAft>
        <a:buClr>
          <a:schemeClr val="bg1"/>
        </a:buClr>
        <a:buSzPct val="60000"/>
        <a:buFont typeface="Monotype Sorts" pitchFamily="2" charset="2"/>
        <a:buChar char="è"/>
        <a:defRPr sz="2000"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bg1"/>
        </a:buClr>
        <a:buSzPct val="60000"/>
        <a:buFont typeface="Monotype Sorts" pitchFamily="2" charset="2"/>
        <a:buChar char="ç"/>
        <a:defRPr kern="1200">
          <a:solidFill>
            <a:schemeClr val="bg1"/>
          </a:solidFill>
          <a:latin typeface="+mn-lt"/>
          <a:ea typeface="+mn-ea"/>
          <a:cs typeface="+mn-cs"/>
        </a:defRPr>
      </a:lvl3pPr>
      <a:lvl4pPr marL="1600200" indent="-228600" algn="l" rtl="0" eaLnBrk="0" fontAlgn="base" hangingPunct="0">
        <a:spcBef>
          <a:spcPct val="20000"/>
        </a:spcBef>
        <a:spcAft>
          <a:spcPct val="0"/>
        </a:spcAft>
        <a:buClr>
          <a:schemeClr val="bg1"/>
        </a:buClr>
        <a:buSzPct val="60000"/>
        <a:buFont typeface="Marlett" pitchFamily="2" charset="2"/>
        <a:buChar char="i"/>
        <a:defRPr sz="16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bg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7.jpeg"/><Relationship Id="rId5" Type="http://schemas.openxmlformats.org/officeDocument/2006/relationships/image" Target="../media/image16.wmf"/><Relationship Id="rId4" Type="http://schemas.openxmlformats.org/officeDocument/2006/relationships/oleObject" Target="../embeddings/Dokument_programa_Microsoft_Word_97___20031.doc"/></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32.wmf"/><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image" Target="../media/image31.wmf"/><Relationship Id="rId4" Type="http://schemas.openxmlformats.org/officeDocument/2006/relationships/oleObject" Target="../embeddings/oleObject4.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w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6.w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zervirano mjesto broja slajda 3"/>
          <p:cNvSpPr>
            <a:spLocks noGrp="1"/>
          </p:cNvSpPr>
          <p:nvPr>
            <p:ph type="sldNum" sz="quarter" idx="10"/>
          </p:nvPr>
        </p:nvSpPr>
        <p:spPr/>
        <p:txBody>
          <a:bodyPr/>
          <a:lstStyle/>
          <a:p>
            <a:fld id="{02B7A2F7-3E06-4E04-A219-5D668B085152}" type="slidenum">
              <a:rPr lang="en-GB"/>
              <a:pPr/>
              <a:t>1</a:t>
            </a:fld>
            <a:endParaRPr lang="en-GB"/>
          </a:p>
        </p:txBody>
      </p:sp>
      <p:sp>
        <p:nvSpPr>
          <p:cNvPr id="233474" name="Rectangle 2"/>
          <p:cNvSpPr>
            <a:spLocks noGrp="1" noChangeArrowheads="1"/>
          </p:cNvSpPr>
          <p:nvPr>
            <p:ph type="ctrTitle"/>
          </p:nvPr>
        </p:nvSpPr>
        <p:spPr>
          <a:xfrm>
            <a:off x="685800" y="2819400"/>
            <a:ext cx="4191000" cy="1143000"/>
          </a:xfrm>
        </p:spPr>
        <p:txBody>
          <a:bodyPr anchor="ctr"/>
          <a:lstStyle/>
          <a:p>
            <a:pPr>
              <a:lnSpc>
                <a:spcPct val="200000"/>
              </a:lnSpc>
            </a:pPr>
            <a:r>
              <a:rPr lang="hr-HR" sz="3400"/>
              <a:t>INDUSTRIJSKA</a:t>
            </a:r>
            <a:r>
              <a:rPr lang="en-GB" sz="3400"/>
              <a:t> </a:t>
            </a:r>
            <a:r>
              <a:rPr lang="hr-HR" sz="3400"/>
              <a:t>OBOLJENJA KOŽE</a:t>
            </a:r>
            <a:r>
              <a:rPr lang="en-GB" sz="3400"/>
              <a:t> </a:t>
            </a:r>
            <a:br>
              <a:rPr lang="en-GB" sz="3400"/>
            </a:br>
            <a:r>
              <a:rPr lang="hr-HR" sz="3400"/>
              <a:t>I BRIGA O KOŽI</a:t>
            </a:r>
            <a:endParaRPr lang="en-GB" sz="3400"/>
          </a:p>
        </p:txBody>
      </p:sp>
      <p:sp>
        <p:nvSpPr>
          <p:cNvPr id="233475" name="Rectangle 3"/>
          <p:cNvSpPr>
            <a:spLocks noGrp="1" noChangeArrowheads="1"/>
          </p:cNvSpPr>
          <p:nvPr>
            <p:ph type="subTitle" idx="1"/>
          </p:nvPr>
        </p:nvSpPr>
        <p:spPr>
          <a:xfrm>
            <a:off x="1371600" y="3886200"/>
            <a:ext cx="6400800" cy="1752600"/>
          </a:xfrm>
        </p:spPr>
        <p:txBody>
          <a:bodyPr/>
          <a:lstStyle/>
          <a:p>
            <a:r>
              <a:rPr lang="en-US"/>
              <a:t> </a:t>
            </a:r>
          </a:p>
        </p:txBody>
      </p:sp>
      <p:pic>
        <p:nvPicPr>
          <p:cNvPr id="233476" name="Picture 4" descr="C:\My Documents\Pictures\Dermatitis and skin diseases\Hand - Dermatitis 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685800"/>
            <a:ext cx="3525838" cy="2771775"/>
          </a:xfrm>
          <a:prstGeom prst="rect">
            <a:avLst/>
          </a:prstGeom>
          <a:noFill/>
          <a:extLst>
            <a:ext uri="{909E8E84-426E-40DD-AFC4-6F175D3DCCD1}">
              <a14:hiddenFill xmlns:a14="http://schemas.microsoft.com/office/drawing/2010/main">
                <a:solidFill>
                  <a:srgbClr val="FFFFFF"/>
                </a:solidFill>
              </a14:hiddenFill>
            </a:ext>
          </a:extLst>
        </p:spPr>
      </p:pic>
      <p:sp>
        <p:nvSpPr>
          <p:cNvPr id="233478" name="Line 6"/>
          <p:cNvSpPr>
            <a:spLocks noChangeShapeType="1"/>
          </p:cNvSpPr>
          <p:nvPr/>
        </p:nvSpPr>
        <p:spPr bwMode="auto">
          <a:xfrm>
            <a:off x="5029200" y="3429000"/>
            <a:ext cx="3581400" cy="0"/>
          </a:xfrm>
          <a:prstGeom prst="line">
            <a:avLst/>
          </a:prstGeom>
          <a:noFill/>
          <a:ln w="762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zervirano mjesto broja slajda 3"/>
          <p:cNvSpPr>
            <a:spLocks noGrp="1"/>
          </p:cNvSpPr>
          <p:nvPr>
            <p:ph type="sldNum" sz="quarter" idx="10"/>
          </p:nvPr>
        </p:nvSpPr>
        <p:spPr/>
        <p:txBody>
          <a:bodyPr/>
          <a:lstStyle/>
          <a:p>
            <a:fld id="{C3CC38CD-9313-47C2-9217-A1D1A0159DB4}" type="slidenum">
              <a:rPr lang="en-GB"/>
              <a:pPr/>
              <a:t>10</a:t>
            </a:fld>
            <a:endParaRPr lang="en-GB"/>
          </a:p>
        </p:txBody>
      </p:sp>
      <p:sp>
        <p:nvSpPr>
          <p:cNvPr id="237570" name="Rectangle 2"/>
          <p:cNvSpPr>
            <a:spLocks noGrp="1" noChangeArrowheads="1"/>
          </p:cNvSpPr>
          <p:nvPr>
            <p:ph type="title"/>
          </p:nvPr>
        </p:nvSpPr>
        <p:spPr>
          <a:xfrm>
            <a:off x="381000" y="762000"/>
            <a:ext cx="8458200" cy="685800"/>
          </a:xfrm>
        </p:spPr>
        <p:txBody>
          <a:bodyPr/>
          <a:lstStyle/>
          <a:p>
            <a:r>
              <a:rPr lang="hr-HR"/>
              <a:t>Što je alergijski kontaktni</a:t>
            </a:r>
            <a:r>
              <a:rPr lang="en-GB"/>
              <a:t> </a:t>
            </a:r>
            <a:r>
              <a:rPr lang="hr-HR"/>
              <a:t>d</a:t>
            </a:r>
            <a:r>
              <a:rPr lang="en-GB"/>
              <a:t>ermatitis </a:t>
            </a:r>
            <a:br>
              <a:rPr lang="en-GB"/>
            </a:br>
            <a:r>
              <a:rPr lang="en-GB"/>
              <a:t>(</a:t>
            </a:r>
            <a:r>
              <a:rPr lang="hr-HR"/>
              <a:t>tip</a:t>
            </a:r>
            <a:r>
              <a:rPr lang="en-GB"/>
              <a:t> IV) ?</a:t>
            </a:r>
          </a:p>
        </p:txBody>
      </p:sp>
      <p:sp>
        <p:nvSpPr>
          <p:cNvPr id="237571" name="Rectangle 3"/>
          <p:cNvSpPr>
            <a:spLocks noGrp="1" noChangeArrowheads="1"/>
          </p:cNvSpPr>
          <p:nvPr>
            <p:ph type="body" idx="1"/>
          </p:nvPr>
        </p:nvSpPr>
        <p:spPr>
          <a:xfrm>
            <a:off x="533400" y="1524000"/>
            <a:ext cx="8305800" cy="4572000"/>
          </a:xfrm>
        </p:spPr>
        <p:txBody>
          <a:bodyPr/>
          <a:lstStyle/>
          <a:p>
            <a:pPr>
              <a:lnSpc>
                <a:spcPct val="120000"/>
              </a:lnSpc>
            </a:pPr>
            <a:endParaRPr lang="en-GB" sz="1200"/>
          </a:p>
          <a:p>
            <a:pPr>
              <a:lnSpc>
                <a:spcPct val="120000"/>
              </a:lnSpc>
              <a:buFontTx/>
              <a:buChar char="•"/>
            </a:pPr>
            <a:r>
              <a:rPr lang="hr-HR"/>
              <a:t>Koža može pocrvenjeti</a:t>
            </a:r>
            <a:r>
              <a:rPr lang="en-GB"/>
              <a:t>, </a:t>
            </a:r>
            <a:r>
              <a:rPr lang="hr-HR"/>
              <a:t>svrbjeti</a:t>
            </a:r>
            <a:r>
              <a:rPr lang="en-GB"/>
              <a:t>, </a:t>
            </a:r>
            <a:r>
              <a:rPr lang="hr-HR"/>
              <a:t>osipati se</a:t>
            </a:r>
            <a:r>
              <a:rPr lang="en-GB"/>
              <a:t> </a:t>
            </a:r>
            <a:r>
              <a:rPr lang="hr-HR"/>
              <a:t>ili nešto još gore, na mjestu koje je bilo izloženo utjecaju</a:t>
            </a:r>
            <a:endParaRPr lang="en-GB" sz="800"/>
          </a:p>
          <a:p>
            <a:pPr>
              <a:lnSpc>
                <a:spcPct val="120000"/>
              </a:lnSpc>
              <a:buFontTx/>
              <a:buChar char="•"/>
            </a:pPr>
            <a:r>
              <a:rPr lang="hr-HR"/>
              <a:t>Izazvan je kontaktom kože sa poznatim alergenom</a:t>
            </a:r>
            <a:r>
              <a:rPr lang="en-GB"/>
              <a:t>. </a:t>
            </a:r>
            <a:r>
              <a:rPr lang="hr-HR"/>
              <a:t>Reakcija odgovara imunološkom sistemu svake osobe individualno.</a:t>
            </a:r>
            <a:endParaRPr lang="en-GB"/>
          </a:p>
          <a:p>
            <a:pPr>
              <a:lnSpc>
                <a:spcPct val="120000"/>
              </a:lnSpc>
              <a:buFontTx/>
              <a:buChar char="•"/>
            </a:pPr>
            <a:endParaRPr lang="en-GB" sz="800"/>
          </a:p>
          <a:p>
            <a:pPr>
              <a:lnSpc>
                <a:spcPct val="120000"/>
              </a:lnSpc>
              <a:buFontTx/>
              <a:buChar char="•"/>
            </a:pPr>
            <a:r>
              <a:rPr lang="hr-HR"/>
              <a:t>U početku reakcija kože nije vidljiva </a:t>
            </a:r>
          </a:p>
          <a:p>
            <a:pPr>
              <a:lnSpc>
                <a:spcPct val="120000"/>
              </a:lnSpc>
            </a:pPr>
            <a:r>
              <a:rPr lang="hr-HR"/>
              <a:t>     i potrebno je par epizodnih kontakata</a:t>
            </a:r>
            <a:r>
              <a:rPr lang="en-GB"/>
              <a:t> </a:t>
            </a:r>
          </a:p>
          <a:p>
            <a:pPr>
              <a:lnSpc>
                <a:spcPct val="120000"/>
              </a:lnSpc>
            </a:pPr>
            <a:r>
              <a:rPr lang="en-GB"/>
              <a:t>	</a:t>
            </a:r>
            <a:r>
              <a:rPr lang="hr-HR"/>
              <a:t>da bi se uočio problem.</a:t>
            </a:r>
            <a:endParaRPr lang="en-GB"/>
          </a:p>
        </p:txBody>
      </p:sp>
      <p:pic>
        <p:nvPicPr>
          <p:cNvPr id="237572" name="Picture 4" descr="C:\My Documents\Pictures\Dermatitis and skin diseases\Dermatitis type IV - Proce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191000"/>
            <a:ext cx="2438400" cy="1909763"/>
          </a:xfrm>
          <a:prstGeom prst="rect">
            <a:avLst/>
          </a:prstGeom>
          <a:noFill/>
          <a:extLst>
            <a:ext uri="{909E8E84-426E-40DD-AFC4-6F175D3DCCD1}">
              <a14:hiddenFill xmlns:a14="http://schemas.microsoft.com/office/drawing/2010/main">
                <a:solidFill>
                  <a:srgbClr val="FFFFFF"/>
                </a:solidFill>
              </a14:hiddenFill>
            </a:ext>
          </a:extLst>
        </p:spPr>
      </p:pic>
      <p:sp>
        <p:nvSpPr>
          <p:cNvPr id="237573" name="Rectangle 5"/>
          <p:cNvSpPr>
            <a:spLocks noChangeArrowheads="1"/>
          </p:cNvSpPr>
          <p:nvPr/>
        </p:nvSpPr>
        <p:spPr bwMode="auto">
          <a:xfrm>
            <a:off x="5943600" y="4038600"/>
            <a:ext cx="2819400" cy="457200"/>
          </a:xfrm>
          <a:prstGeom prst="rect">
            <a:avLst/>
          </a:prstGeom>
          <a:solidFill>
            <a:schemeClr val="tx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zervirano mjesto broja slajda 3"/>
          <p:cNvSpPr>
            <a:spLocks noGrp="1"/>
          </p:cNvSpPr>
          <p:nvPr>
            <p:ph type="sldNum" sz="quarter" idx="10"/>
          </p:nvPr>
        </p:nvSpPr>
        <p:spPr/>
        <p:txBody>
          <a:bodyPr/>
          <a:lstStyle/>
          <a:p>
            <a:fld id="{FDE6A444-AFA6-48F0-827A-DF2BA7702225}" type="slidenum">
              <a:rPr lang="en-GB"/>
              <a:pPr/>
              <a:t>11</a:t>
            </a:fld>
            <a:endParaRPr lang="en-GB"/>
          </a:p>
        </p:txBody>
      </p:sp>
      <p:sp>
        <p:nvSpPr>
          <p:cNvPr id="266242" name="Rectangle 2"/>
          <p:cNvSpPr>
            <a:spLocks noGrp="1" noChangeArrowheads="1"/>
          </p:cNvSpPr>
          <p:nvPr>
            <p:ph type="title"/>
          </p:nvPr>
        </p:nvSpPr>
        <p:spPr/>
        <p:txBody>
          <a:bodyPr/>
          <a:lstStyle/>
          <a:p>
            <a:r>
              <a:rPr lang="hr-HR"/>
              <a:t>Senzitivacija kod</a:t>
            </a:r>
            <a:br>
              <a:rPr lang="hr-HR"/>
            </a:br>
            <a:r>
              <a:rPr lang="hr-HR"/>
              <a:t>a</a:t>
            </a:r>
            <a:r>
              <a:rPr lang="en-GB"/>
              <a:t>lergi</a:t>
            </a:r>
            <a:r>
              <a:rPr lang="hr-HR"/>
              <a:t>jskog</a:t>
            </a:r>
            <a:r>
              <a:rPr lang="en-GB"/>
              <a:t> </a:t>
            </a:r>
            <a:r>
              <a:rPr lang="hr-HR"/>
              <a:t>k</a:t>
            </a:r>
            <a:r>
              <a:rPr lang="en-GB"/>
              <a:t>onta</a:t>
            </a:r>
            <a:r>
              <a:rPr lang="hr-HR"/>
              <a:t>k</a:t>
            </a:r>
            <a:r>
              <a:rPr lang="en-GB"/>
              <a:t>t</a:t>
            </a:r>
            <a:r>
              <a:rPr lang="hr-HR"/>
              <a:t>nog</a:t>
            </a:r>
            <a:r>
              <a:rPr lang="en-GB"/>
              <a:t> </a:t>
            </a:r>
            <a:r>
              <a:rPr lang="hr-HR"/>
              <a:t>d</a:t>
            </a:r>
            <a:r>
              <a:rPr lang="en-GB"/>
              <a:t>ermatitis</a:t>
            </a:r>
            <a:r>
              <a:rPr lang="hr-HR"/>
              <a:t>a</a:t>
            </a:r>
            <a:endParaRPr lang="en-GB" u="sng"/>
          </a:p>
        </p:txBody>
      </p:sp>
      <p:pic>
        <p:nvPicPr>
          <p:cNvPr id="266244" name="Picture 4" descr="C:\My Documents\Pictures\Dermatitis and skin diseases\Dermatitis type IV - Step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981200"/>
            <a:ext cx="1882775" cy="1471613"/>
          </a:xfrm>
          <a:prstGeom prst="rect">
            <a:avLst/>
          </a:prstGeom>
          <a:noFill/>
          <a:extLst>
            <a:ext uri="{909E8E84-426E-40DD-AFC4-6F175D3DCCD1}">
              <a14:hiddenFill xmlns:a14="http://schemas.microsoft.com/office/drawing/2010/main">
                <a:solidFill>
                  <a:srgbClr val="FFFFFF"/>
                </a:solidFill>
              </a14:hiddenFill>
            </a:ext>
          </a:extLst>
        </p:spPr>
      </p:pic>
      <p:pic>
        <p:nvPicPr>
          <p:cNvPr id="266245" name="Picture 5" descr="C:\My Documents\Pictures\Dermatitis and skin diseases\Dermatitis type IV - Step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981200"/>
            <a:ext cx="1882775" cy="1527175"/>
          </a:xfrm>
          <a:prstGeom prst="rect">
            <a:avLst/>
          </a:prstGeom>
          <a:noFill/>
          <a:extLst>
            <a:ext uri="{909E8E84-426E-40DD-AFC4-6F175D3DCCD1}">
              <a14:hiddenFill xmlns:a14="http://schemas.microsoft.com/office/drawing/2010/main">
                <a:solidFill>
                  <a:srgbClr val="FFFFFF"/>
                </a:solidFill>
              </a14:hiddenFill>
            </a:ext>
          </a:extLst>
        </p:spPr>
      </p:pic>
      <p:pic>
        <p:nvPicPr>
          <p:cNvPr id="266246" name="Picture 6" descr="C:\My Documents\Pictures\Dermatitis and skin diseases\Dermatitis type IV - Step 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4267200"/>
            <a:ext cx="1865313" cy="1481138"/>
          </a:xfrm>
          <a:prstGeom prst="rect">
            <a:avLst/>
          </a:prstGeom>
          <a:noFill/>
          <a:extLst>
            <a:ext uri="{909E8E84-426E-40DD-AFC4-6F175D3DCCD1}">
              <a14:hiddenFill xmlns:a14="http://schemas.microsoft.com/office/drawing/2010/main">
                <a:solidFill>
                  <a:srgbClr val="FFFFFF"/>
                </a:solidFill>
              </a14:hiddenFill>
            </a:ext>
          </a:extLst>
        </p:spPr>
      </p:pic>
      <p:pic>
        <p:nvPicPr>
          <p:cNvPr id="266247" name="Picture 7" descr="C:\My Documents\Pictures\Dermatitis and skin diseases\Dermatitis type IV - Step 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4267200"/>
            <a:ext cx="1911350" cy="1508125"/>
          </a:xfrm>
          <a:prstGeom prst="rect">
            <a:avLst/>
          </a:prstGeom>
          <a:noFill/>
          <a:extLst>
            <a:ext uri="{909E8E84-426E-40DD-AFC4-6F175D3DCCD1}">
              <a14:hiddenFill xmlns:a14="http://schemas.microsoft.com/office/drawing/2010/main">
                <a:solidFill>
                  <a:srgbClr val="FFFFFF"/>
                </a:solidFill>
              </a14:hiddenFill>
            </a:ext>
          </a:extLst>
        </p:spPr>
      </p:pic>
      <p:sp>
        <p:nvSpPr>
          <p:cNvPr id="266248" name="Rectangle 8"/>
          <p:cNvSpPr>
            <a:spLocks noChangeArrowheads="1"/>
          </p:cNvSpPr>
          <p:nvPr/>
        </p:nvSpPr>
        <p:spPr bwMode="auto">
          <a:xfrm>
            <a:off x="2362200" y="1981200"/>
            <a:ext cx="2133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175" indent="-3175">
              <a:spcBef>
                <a:spcPct val="20000"/>
              </a:spcBef>
              <a:defRPr sz="2400">
                <a:solidFill>
                  <a:schemeClr val="bg1"/>
                </a:solidFill>
                <a:latin typeface="Times New Roman" panose="02020603050405020304" pitchFamily="18" charset="0"/>
              </a:defRPr>
            </a:lvl1pPr>
            <a:lvl2pPr marL="742950" indent="-285750">
              <a:spcBef>
                <a:spcPct val="20000"/>
              </a:spcBef>
              <a:buClr>
                <a:schemeClr val="bg1"/>
              </a:buClr>
              <a:buSzPct val="60000"/>
              <a:buFont typeface="Monotype Sorts" pitchFamily="2" charset="2"/>
              <a:buChar char="è"/>
              <a:defRPr sz="2000">
                <a:solidFill>
                  <a:schemeClr val="bg1"/>
                </a:solidFill>
                <a:latin typeface="Times New Roman" panose="02020603050405020304" pitchFamily="18" charset="0"/>
              </a:defRPr>
            </a:lvl2pPr>
            <a:lvl3pPr marL="1143000" indent="-228600">
              <a:spcBef>
                <a:spcPct val="20000"/>
              </a:spcBef>
              <a:buClr>
                <a:schemeClr val="bg1"/>
              </a:buClr>
              <a:buSzPct val="60000"/>
              <a:buFont typeface="Monotype Sorts" pitchFamily="2" charset="2"/>
              <a:buChar char="ç"/>
              <a:defRPr>
                <a:solidFill>
                  <a:schemeClr val="bg1"/>
                </a:solidFill>
                <a:latin typeface="Times New Roman" panose="02020603050405020304" pitchFamily="18" charset="0"/>
              </a:defRPr>
            </a:lvl3pPr>
            <a:lvl4pPr marL="1600200" indent="-228600">
              <a:spcBef>
                <a:spcPct val="20000"/>
              </a:spcBef>
              <a:buClr>
                <a:schemeClr val="bg1"/>
              </a:buClr>
              <a:buSzPct val="60000"/>
              <a:buFont typeface="Marlett" pitchFamily="2" charset="2"/>
              <a:buChar char="i"/>
              <a:defRPr sz="1600">
                <a:solidFill>
                  <a:schemeClr val="bg1"/>
                </a:solidFill>
                <a:latin typeface="Times New Roman" panose="02020603050405020304" pitchFamily="18"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a:r>
              <a:rPr lang="hr-HR" sz="2000" u="sng"/>
              <a:t>Prvi kontakt</a:t>
            </a:r>
            <a:r>
              <a:rPr lang="en-GB" sz="2000" u="sng"/>
              <a:t> </a:t>
            </a:r>
            <a:endParaRPr lang="en-GB" sz="2000"/>
          </a:p>
          <a:p>
            <a:pPr algn="ctr"/>
            <a:r>
              <a:rPr lang="hr-HR" sz="2000"/>
              <a:t>Bez prepoznavanja</a:t>
            </a:r>
            <a:endParaRPr lang="en-GB" sz="2000"/>
          </a:p>
          <a:p>
            <a:pPr algn="ctr"/>
            <a:r>
              <a:rPr lang="en-GB" sz="2000"/>
              <a:t> - </a:t>
            </a:r>
          </a:p>
          <a:p>
            <a:pPr algn="ctr"/>
            <a:r>
              <a:rPr lang="hr-HR" sz="2000"/>
              <a:t>Nema napada</a:t>
            </a:r>
            <a:endParaRPr lang="en-GB" sz="2000" i="1"/>
          </a:p>
          <a:p>
            <a:pPr algn="ctr"/>
            <a:endParaRPr lang="en-GB" sz="2000" i="1"/>
          </a:p>
          <a:p>
            <a:pPr algn="ctr"/>
            <a:endParaRPr lang="en-GB" sz="1800" i="1"/>
          </a:p>
          <a:p>
            <a:pPr algn="ctr"/>
            <a:r>
              <a:rPr lang="hr-HR" sz="2000" u="sng"/>
              <a:t>Senzitivacija</a:t>
            </a:r>
            <a:endParaRPr lang="en-GB" sz="2000"/>
          </a:p>
          <a:p>
            <a:pPr algn="ctr"/>
            <a:r>
              <a:rPr lang="hr-HR" sz="2000"/>
              <a:t>Tvar je “progutana”</a:t>
            </a:r>
            <a:r>
              <a:rPr lang="en-GB" sz="2000"/>
              <a:t> </a:t>
            </a:r>
            <a:endParaRPr lang="hr-HR" sz="2000"/>
          </a:p>
          <a:p>
            <a:pPr algn="ctr"/>
            <a:r>
              <a:rPr lang="hr-HR" sz="2000"/>
              <a:t>od strane</a:t>
            </a:r>
            <a:r>
              <a:rPr lang="en-GB" sz="2000"/>
              <a:t> </a:t>
            </a:r>
            <a:endParaRPr lang="hr-HR" sz="2000"/>
          </a:p>
          <a:p>
            <a:pPr algn="ctr"/>
            <a:r>
              <a:rPr lang="hr-HR" sz="2000"/>
              <a:t>l</a:t>
            </a:r>
            <a:r>
              <a:rPr lang="en-GB" sz="2000"/>
              <a:t>angerhans </a:t>
            </a:r>
            <a:r>
              <a:rPr lang="hr-HR" sz="2000"/>
              <a:t>stanica</a:t>
            </a:r>
            <a:endParaRPr lang="en-GB" sz="2000"/>
          </a:p>
        </p:txBody>
      </p:sp>
      <p:sp>
        <p:nvSpPr>
          <p:cNvPr id="266249" name="Rectangle 9"/>
          <p:cNvSpPr>
            <a:spLocks noChangeArrowheads="1"/>
          </p:cNvSpPr>
          <p:nvPr/>
        </p:nvSpPr>
        <p:spPr bwMode="auto">
          <a:xfrm>
            <a:off x="6629400" y="1981200"/>
            <a:ext cx="2133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175" indent="-3175">
              <a:spcBef>
                <a:spcPct val="20000"/>
              </a:spcBef>
              <a:defRPr sz="2400">
                <a:solidFill>
                  <a:schemeClr val="bg1"/>
                </a:solidFill>
                <a:latin typeface="Times New Roman" panose="02020603050405020304" pitchFamily="18" charset="0"/>
              </a:defRPr>
            </a:lvl1pPr>
            <a:lvl2pPr marL="742950" indent="-285750">
              <a:spcBef>
                <a:spcPct val="20000"/>
              </a:spcBef>
              <a:buClr>
                <a:schemeClr val="bg1"/>
              </a:buClr>
              <a:buSzPct val="60000"/>
              <a:buFont typeface="Monotype Sorts" pitchFamily="2" charset="2"/>
              <a:buChar char="è"/>
              <a:defRPr sz="2000">
                <a:solidFill>
                  <a:schemeClr val="bg1"/>
                </a:solidFill>
                <a:latin typeface="Times New Roman" panose="02020603050405020304" pitchFamily="18" charset="0"/>
              </a:defRPr>
            </a:lvl2pPr>
            <a:lvl3pPr marL="1143000" indent="-228600">
              <a:spcBef>
                <a:spcPct val="20000"/>
              </a:spcBef>
              <a:buClr>
                <a:schemeClr val="bg1"/>
              </a:buClr>
              <a:buSzPct val="60000"/>
              <a:buFont typeface="Monotype Sorts" pitchFamily="2" charset="2"/>
              <a:buChar char="ç"/>
              <a:defRPr>
                <a:solidFill>
                  <a:schemeClr val="bg1"/>
                </a:solidFill>
                <a:latin typeface="Times New Roman" panose="02020603050405020304" pitchFamily="18" charset="0"/>
              </a:defRPr>
            </a:lvl3pPr>
            <a:lvl4pPr marL="1600200" indent="-228600">
              <a:spcBef>
                <a:spcPct val="20000"/>
              </a:spcBef>
              <a:buClr>
                <a:schemeClr val="bg1"/>
              </a:buClr>
              <a:buSzPct val="60000"/>
              <a:buFont typeface="Marlett" pitchFamily="2" charset="2"/>
              <a:buChar char="i"/>
              <a:defRPr sz="1600">
                <a:solidFill>
                  <a:schemeClr val="bg1"/>
                </a:solidFill>
                <a:latin typeface="Times New Roman" panose="02020603050405020304" pitchFamily="18"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a:r>
              <a:rPr lang="hr-HR" sz="2000" u="sng"/>
              <a:t>Drugi kontakt</a:t>
            </a:r>
            <a:endParaRPr lang="en-GB" sz="2000"/>
          </a:p>
          <a:p>
            <a:pPr algn="ctr"/>
            <a:r>
              <a:rPr lang="hr-HR" sz="2000"/>
              <a:t>Tvar je uhvaćena od strane</a:t>
            </a:r>
            <a:r>
              <a:rPr lang="en-GB" sz="2000"/>
              <a:t> </a:t>
            </a:r>
            <a:r>
              <a:rPr lang="hr-HR" sz="2000"/>
              <a:t>l</a:t>
            </a:r>
            <a:r>
              <a:rPr lang="en-GB" sz="2000"/>
              <a:t>angerhans </a:t>
            </a:r>
            <a:r>
              <a:rPr lang="hr-HR" sz="2000"/>
              <a:t>stanica</a:t>
            </a:r>
            <a:endParaRPr lang="en-GB" sz="2000" i="1"/>
          </a:p>
          <a:p>
            <a:pPr algn="ctr"/>
            <a:endParaRPr lang="en-GB" sz="2000" i="1"/>
          </a:p>
          <a:p>
            <a:pPr algn="ctr"/>
            <a:endParaRPr lang="en-GB" sz="2000" i="1"/>
          </a:p>
          <a:p>
            <a:pPr algn="ctr"/>
            <a:r>
              <a:rPr lang="en-GB" sz="1800" u="sng"/>
              <a:t>Rea</a:t>
            </a:r>
            <a:r>
              <a:rPr lang="hr-HR" sz="1800" u="sng"/>
              <a:t>kcija</a:t>
            </a:r>
            <a:endParaRPr lang="en-GB" sz="1800"/>
          </a:p>
          <a:p>
            <a:pPr algn="ctr"/>
            <a:r>
              <a:rPr lang="en-GB" sz="2000"/>
              <a:t>M</a:t>
            </a:r>
            <a:r>
              <a:rPr lang="hr-HR" sz="2000"/>
              <a:t>emorijske</a:t>
            </a:r>
          </a:p>
          <a:p>
            <a:pPr algn="ctr"/>
            <a:r>
              <a:rPr lang="en-GB" sz="2000"/>
              <a:t> T </a:t>
            </a:r>
            <a:r>
              <a:rPr lang="hr-HR" sz="2000"/>
              <a:t>stanice se proizvode</a:t>
            </a:r>
            <a:r>
              <a:rPr lang="en-GB" sz="2000"/>
              <a:t> </a:t>
            </a:r>
            <a:r>
              <a:rPr lang="hr-HR" sz="2000"/>
              <a:t>da bi pripremile idući kontakt</a:t>
            </a:r>
            <a:endParaRPr lang="en-GB" sz="2000"/>
          </a:p>
        </p:txBody>
      </p:sp>
      <p:sp>
        <p:nvSpPr>
          <p:cNvPr id="266250" name="Text Box 10"/>
          <p:cNvSpPr txBox="1">
            <a:spLocks noChangeArrowheads="1"/>
          </p:cNvSpPr>
          <p:nvPr/>
        </p:nvSpPr>
        <p:spPr bwMode="auto">
          <a:xfrm>
            <a:off x="2057400" y="1981200"/>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400" b="1"/>
              <a:t>1</a:t>
            </a:r>
          </a:p>
        </p:txBody>
      </p:sp>
      <p:sp>
        <p:nvSpPr>
          <p:cNvPr id="266251" name="Text Box 11"/>
          <p:cNvSpPr txBox="1">
            <a:spLocks noChangeArrowheads="1"/>
          </p:cNvSpPr>
          <p:nvPr/>
        </p:nvSpPr>
        <p:spPr bwMode="auto">
          <a:xfrm>
            <a:off x="6248400" y="1981200"/>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400" b="1"/>
              <a:t>2</a:t>
            </a:r>
          </a:p>
        </p:txBody>
      </p:sp>
      <p:sp>
        <p:nvSpPr>
          <p:cNvPr id="266252" name="Text Box 12"/>
          <p:cNvSpPr txBox="1">
            <a:spLocks noChangeArrowheads="1"/>
          </p:cNvSpPr>
          <p:nvPr/>
        </p:nvSpPr>
        <p:spPr bwMode="auto">
          <a:xfrm>
            <a:off x="2057400" y="4572000"/>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400" b="1"/>
              <a:t>3</a:t>
            </a:r>
          </a:p>
        </p:txBody>
      </p:sp>
      <p:sp>
        <p:nvSpPr>
          <p:cNvPr id="266253" name="Text Box 13"/>
          <p:cNvSpPr txBox="1">
            <a:spLocks noChangeArrowheads="1"/>
          </p:cNvSpPr>
          <p:nvPr/>
        </p:nvSpPr>
        <p:spPr bwMode="auto">
          <a:xfrm>
            <a:off x="6248400" y="4495800"/>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400" b="1"/>
              <a:t>4</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zervirano mjesto broja slajda 3"/>
          <p:cNvSpPr>
            <a:spLocks noGrp="1"/>
          </p:cNvSpPr>
          <p:nvPr>
            <p:ph type="sldNum" sz="quarter" idx="10"/>
          </p:nvPr>
        </p:nvSpPr>
        <p:spPr/>
        <p:txBody>
          <a:bodyPr/>
          <a:lstStyle/>
          <a:p>
            <a:fld id="{CB9FA570-F89A-4FB5-BA68-F64758D0FD3F}" type="slidenum">
              <a:rPr lang="en-GB"/>
              <a:pPr/>
              <a:t>12</a:t>
            </a:fld>
            <a:endParaRPr lang="en-GB"/>
          </a:p>
        </p:txBody>
      </p:sp>
      <p:sp>
        <p:nvSpPr>
          <p:cNvPr id="330754" name="Rectangle 2"/>
          <p:cNvSpPr>
            <a:spLocks noGrp="1" noChangeArrowheads="1"/>
          </p:cNvSpPr>
          <p:nvPr>
            <p:ph type="title"/>
          </p:nvPr>
        </p:nvSpPr>
        <p:spPr/>
        <p:txBody>
          <a:bodyPr/>
          <a:lstStyle/>
          <a:p>
            <a:r>
              <a:rPr lang="en-GB"/>
              <a:t>Alergi</a:t>
            </a:r>
            <a:r>
              <a:rPr lang="hr-HR"/>
              <a:t>jski</a:t>
            </a:r>
            <a:r>
              <a:rPr lang="en-GB"/>
              <a:t> </a:t>
            </a:r>
            <a:r>
              <a:rPr lang="hr-HR"/>
              <a:t>k</a:t>
            </a:r>
            <a:r>
              <a:rPr lang="en-GB"/>
              <a:t>onta</a:t>
            </a:r>
            <a:r>
              <a:rPr lang="hr-HR"/>
              <a:t>k</a:t>
            </a:r>
            <a:r>
              <a:rPr lang="en-GB"/>
              <a:t>t</a:t>
            </a:r>
            <a:r>
              <a:rPr lang="hr-HR"/>
              <a:t>ni</a:t>
            </a:r>
            <a:r>
              <a:rPr lang="en-GB"/>
              <a:t> </a:t>
            </a:r>
            <a:r>
              <a:rPr lang="hr-HR"/>
              <a:t>d</a:t>
            </a:r>
            <a:r>
              <a:rPr lang="en-GB"/>
              <a:t>ermatitis</a:t>
            </a:r>
            <a:br>
              <a:rPr lang="en-GB"/>
            </a:br>
            <a:r>
              <a:rPr lang="hr-HR" u="sng"/>
              <a:t>početna</a:t>
            </a:r>
            <a:r>
              <a:rPr lang="en-GB" u="sng"/>
              <a:t> </a:t>
            </a:r>
            <a:r>
              <a:rPr lang="hr-HR" u="sng"/>
              <a:t>f</a:t>
            </a:r>
            <a:r>
              <a:rPr lang="en-GB" u="sng"/>
              <a:t>a</a:t>
            </a:r>
            <a:r>
              <a:rPr lang="hr-HR" u="sng"/>
              <a:t>za</a:t>
            </a:r>
            <a:endParaRPr lang="en-GB" u="sng"/>
          </a:p>
        </p:txBody>
      </p:sp>
      <p:sp>
        <p:nvSpPr>
          <p:cNvPr id="330759" name="Rectangle 7"/>
          <p:cNvSpPr>
            <a:spLocks noChangeArrowheads="1"/>
          </p:cNvSpPr>
          <p:nvPr/>
        </p:nvSpPr>
        <p:spPr bwMode="auto">
          <a:xfrm>
            <a:off x="2514600" y="1981200"/>
            <a:ext cx="2209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175" indent="-3175">
              <a:spcBef>
                <a:spcPct val="20000"/>
              </a:spcBef>
              <a:defRPr sz="2400">
                <a:solidFill>
                  <a:schemeClr val="bg1"/>
                </a:solidFill>
                <a:latin typeface="Times New Roman" panose="02020603050405020304" pitchFamily="18" charset="0"/>
              </a:defRPr>
            </a:lvl1pPr>
            <a:lvl2pPr marL="742950" indent="-285750">
              <a:spcBef>
                <a:spcPct val="20000"/>
              </a:spcBef>
              <a:buClr>
                <a:schemeClr val="bg1"/>
              </a:buClr>
              <a:buSzPct val="60000"/>
              <a:buFont typeface="Monotype Sorts" pitchFamily="2" charset="2"/>
              <a:buChar char="è"/>
              <a:defRPr sz="2000">
                <a:solidFill>
                  <a:schemeClr val="bg1"/>
                </a:solidFill>
                <a:latin typeface="Times New Roman" panose="02020603050405020304" pitchFamily="18" charset="0"/>
              </a:defRPr>
            </a:lvl2pPr>
            <a:lvl3pPr marL="1143000" indent="-228600">
              <a:spcBef>
                <a:spcPct val="20000"/>
              </a:spcBef>
              <a:buClr>
                <a:schemeClr val="bg1"/>
              </a:buClr>
              <a:buSzPct val="60000"/>
              <a:buFont typeface="Monotype Sorts" pitchFamily="2" charset="2"/>
              <a:buChar char="ç"/>
              <a:defRPr>
                <a:solidFill>
                  <a:schemeClr val="bg1"/>
                </a:solidFill>
                <a:latin typeface="Times New Roman" panose="02020603050405020304" pitchFamily="18" charset="0"/>
              </a:defRPr>
            </a:lvl3pPr>
            <a:lvl4pPr marL="1600200" indent="-228600">
              <a:spcBef>
                <a:spcPct val="20000"/>
              </a:spcBef>
              <a:buClr>
                <a:schemeClr val="bg1"/>
              </a:buClr>
              <a:buSzPct val="60000"/>
              <a:buFont typeface="Marlett" pitchFamily="2" charset="2"/>
              <a:buChar char="i"/>
              <a:defRPr sz="1600">
                <a:solidFill>
                  <a:schemeClr val="bg1"/>
                </a:solidFill>
                <a:latin typeface="Times New Roman" panose="02020603050405020304" pitchFamily="18"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a:r>
              <a:rPr lang="hr-HR" sz="2000" u="sng"/>
              <a:t>Novi kontakt</a:t>
            </a:r>
            <a:r>
              <a:rPr lang="en-GB" sz="2000" u="sng"/>
              <a:t> </a:t>
            </a:r>
            <a:endParaRPr lang="en-GB" sz="2000"/>
          </a:p>
          <a:p>
            <a:pPr algn="ctr"/>
            <a:r>
              <a:rPr lang="en-GB" sz="2000"/>
              <a:t>T-s</a:t>
            </a:r>
            <a:r>
              <a:rPr lang="hr-HR" sz="2000"/>
              <a:t>tanice</a:t>
            </a:r>
            <a:r>
              <a:rPr lang="en-GB" sz="2000"/>
              <a:t> </a:t>
            </a:r>
            <a:r>
              <a:rPr lang="hr-HR" sz="2000"/>
              <a:t>su prisutne</a:t>
            </a:r>
            <a:r>
              <a:rPr lang="en-GB" sz="2000"/>
              <a:t>, </a:t>
            </a:r>
            <a:r>
              <a:rPr lang="hr-HR" sz="2000"/>
              <a:t>spremne da se povežu na supstancu</a:t>
            </a:r>
            <a:endParaRPr lang="en-GB" sz="2000" i="1"/>
          </a:p>
          <a:p>
            <a:pPr algn="ctr"/>
            <a:endParaRPr lang="en-GB" sz="2000" i="1"/>
          </a:p>
        </p:txBody>
      </p:sp>
      <p:sp>
        <p:nvSpPr>
          <p:cNvPr id="330760" name="Rectangle 8"/>
          <p:cNvSpPr>
            <a:spLocks noChangeArrowheads="1"/>
          </p:cNvSpPr>
          <p:nvPr/>
        </p:nvSpPr>
        <p:spPr bwMode="auto">
          <a:xfrm>
            <a:off x="6858000" y="1981200"/>
            <a:ext cx="1905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175" indent="-3175">
              <a:spcBef>
                <a:spcPct val="20000"/>
              </a:spcBef>
              <a:defRPr sz="2400">
                <a:solidFill>
                  <a:schemeClr val="bg1"/>
                </a:solidFill>
                <a:latin typeface="Times New Roman" panose="02020603050405020304" pitchFamily="18" charset="0"/>
              </a:defRPr>
            </a:lvl1pPr>
            <a:lvl2pPr marL="742950" indent="-285750">
              <a:spcBef>
                <a:spcPct val="20000"/>
              </a:spcBef>
              <a:buClr>
                <a:schemeClr val="bg1"/>
              </a:buClr>
              <a:buSzPct val="60000"/>
              <a:buFont typeface="Monotype Sorts" pitchFamily="2" charset="2"/>
              <a:buChar char="è"/>
              <a:defRPr sz="2000">
                <a:solidFill>
                  <a:schemeClr val="bg1"/>
                </a:solidFill>
                <a:latin typeface="Times New Roman" panose="02020603050405020304" pitchFamily="18" charset="0"/>
              </a:defRPr>
            </a:lvl2pPr>
            <a:lvl3pPr marL="1143000" indent="-228600">
              <a:spcBef>
                <a:spcPct val="20000"/>
              </a:spcBef>
              <a:buClr>
                <a:schemeClr val="bg1"/>
              </a:buClr>
              <a:buSzPct val="60000"/>
              <a:buFont typeface="Monotype Sorts" pitchFamily="2" charset="2"/>
              <a:buChar char="ç"/>
              <a:defRPr>
                <a:solidFill>
                  <a:schemeClr val="bg1"/>
                </a:solidFill>
                <a:latin typeface="Times New Roman" panose="02020603050405020304" pitchFamily="18" charset="0"/>
              </a:defRPr>
            </a:lvl3pPr>
            <a:lvl4pPr marL="1600200" indent="-228600">
              <a:spcBef>
                <a:spcPct val="20000"/>
              </a:spcBef>
              <a:buClr>
                <a:schemeClr val="bg1"/>
              </a:buClr>
              <a:buSzPct val="60000"/>
              <a:buFont typeface="Marlett" pitchFamily="2" charset="2"/>
              <a:buChar char="i"/>
              <a:defRPr sz="1600">
                <a:solidFill>
                  <a:schemeClr val="bg1"/>
                </a:solidFill>
                <a:latin typeface="Times New Roman" panose="02020603050405020304" pitchFamily="18"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a:r>
              <a:rPr lang="en-GB" sz="2000" u="sng"/>
              <a:t>Rea</a:t>
            </a:r>
            <a:r>
              <a:rPr lang="hr-HR" sz="2000" u="sng"/>
              <a:t>kcija</a:t>
            </a:r>
            <a:endParaRPr lang="en-GB" sz="2000"/>
          </a:p>
          <a:p>
            <a:pPr algn="ctr"/>
            <a:r>
              <a:rPr lang="hr-HR" sz="2000"/>
              <a:t>Tvar je uhvaćena od strane</a:t>
            </a:r>
            <a:r>
              <a:rPr lang="en-GB" sz="2000"/>
              <a:t> T-</a:t>
            </a:r>
            <a:r>
              <a:rPr lang="hr-HR" sz="2000"/>
              <a:t>stanica</a:t>
            </a:r>
            <a:endParaRPr lang="en-GB" sz="2000" i="1"/>
          </a:p>
          <a:p>
            <a:pPr algn="ctr"/>
            <a:endParaRPr lang="en-GB" sz="2000" i="1"/>
          </a:p>
          <a:p>
            <a:pPr algn="ctr"/>
            <a:endParaRPr lang="en-GB" sz="2000" i="1"/>
          </a:p>
          <a:p>
            <a:pPr algn="ctr"/>
            <a:endParaRPr lang="en-GB" sz="2000" i="1"/>
          </a:p>
          <a:p>
            <a:pPr algn="ctr"/>
            <a:endParaRPr lang="en-GB" sz="2000"/>
          </a:p>
        </p:txBody>
      </p:sp>
      <p:pic>
        <p:nvPicPr>
          <p:cNvPr id="330765" name="Picture 13" descr="C:\My Documents\Pictures\Dermatitis and skin diseases\Dermatitis type IV - Step 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057400"/>
            <a:ext cx="1965325" cy="1517650"/>
          </a:xfrm>
          <a:prstGeom prst="rect">
            <a:avLst/>
          </a:prstGeom>
          <a:noFill/>
          <a:extLst>
            <a:ext uri="{909E8E84-426E-40DD-AFC4-6F175D3DCCD1}">
              <a14:hiddenFill xmlns:a14="http://schemas.microsoft.com/office/drawing/2010/main">
                <a:solidFill>
                  <a:srgbClr val="FFFFFF"/>
                </a:solidFill>
              </a14:hiddenFill>
            </a:ext>
          </a:extLst>
        </p:spPr>
      </p:pic>
      <p:sp>
        <p:nvSpPr>
          <p:cNvPr id="330761" name="Text Box 9"/>
          <p:cNvSpPr txBox="1">
            <a:spLocks noChangeArrowheads="1"/>
          </p:cNvSpPr>
          <p:nvPr/>
        </p:nvSpPr>
        <p:spPr bwMode="auto">
          <a:xfrm>
            <a:off x="609600" y="2133600"/>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400" b="1"/>
              <a:t>1</a:t>
            </a:r>
          </a:p>
        </p:txBody>
      </p:sp>
      <p:pic>
        <p:nvPicPr>
          <p:cNvPr id="330766" name="Picture 14" descr="C:\My Documents\Pictures\Dermatitis and skin diseases\Dermatitis type IV - Step 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057400"/>
            <a:ext cx="1965325" cy="1471613"/>
          </a:xfrm>
          <a:prstGeom prst="rect">
            <a:avLst/>
          </a:prstGeom>
          <a:noFill/>
          <a:extLst>
            <a:ext uri="{909E8E84-426E-40DD-AFC4-6F175D3DCCD1}">
              <a14:hiddenFill xmlns:a14="http://schemas.microsoft.com/office/drawing/2010/main">
                <a:solidFill>
                  <a:srgbClr val="FFFFFF"/>
                </a:solidFill>
              </a14:hiddenFill>
            </a:ext>
          </a:extLst>
        </p:spPr>
      </p:pic>
      <p:sp>
        <p:nvSpPr>
          <p:cNvPr id="330762" name="Text Box 10"/>
          <p:cNvSpPr txBox="1">
            <a:spLocks noChangeArrowheads="1"/>
          </p:cNvSpPr>
          <p:nvPr/>
        </p:nvSpPr>
        <p:spPr bwMode="auto">
          <a:xfrm>
            <a:off x="4800600" y="2133600"/>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400" b="1"/>
              <a:t>2</a:t>
            </a:r>
          </a:p>
        </p:txBody>
      </p:sp>
      <p:pic>
        <p:nvPicPr>
          <p:cNvPr id="330767" name="Picture 15" descr="C:\My Documents\Pictures\Dermatitis and skin diseases\Dermatitis type IV - Step 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4038600"/>
            <a:ext cx="2736850" cy="2076450"/>
          </a:xfrm>
          <a:prstGeom prst="rect">
            <a:avLst/>
          </a:prstGeom>
          <a:noFill/>
          <a:extLst>
            <a:ext uri="{909E8E84-426E-40DD-AFC4-6F175D3DCCD1}">
              <a14:hiddenFill xmlns:a14="http://schemas.microsoft.com/office/drawing/2010/main">
                <a:solidFill>
                  <a:srgbClr val="FFFFFF"/>
                </a:solidFill>
              </a14:hiddenFill>
            </a:ext>
          </a:extLst>
        </p:spPr>
      </p:pic>
      <p:sp>
        <p:nvSpPr>
          <p:cNvPr id="330763" name="Text Box 11"/>
          <p:cNvSpPr txBox="1">
            <a:spLocks noChangeArrowheads="1"/>
          </p:cNvSpPr>
          <p:nvPr/>
        </p:nvSpPr>
        <p:spPr bwMode="auto">
          <a:xfrm>
            <a:off x="7467600" y="4114800"/>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400" b="1"/>
              <a:t>3</a:t>
            </a:r>
          </a:p>
        </p:txBody>
      </p:sp>
      <p:sp>
        <p:nvSpPr>
          <p:cNvPr id="330768" name="Rectangle 16"/>
          <p:cNvSpPr>
            <a:spLocks noChangeArrowheads="1"/>
          </p:cNvSpPr>
          <p:nvPr/>
        </p:nvSpPr>
        <p:spPr bwMode="auto">
          <a:xfrm>
            <a:off x="2209800" y="4191000"/>
            <a:ext cx="2514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175" indent="-3175">
              <a:spcBef>
                <a:spcPct val="20000"/>
              </a:spcBef>
              <a:defRPr sz="2400">
                <a:solidFill>
                  <a:schemeClr val="bg1"/>
                </a:solidFill>
                <a:latin typeface="Times New Roman" panose="02020603050405020304" pitchFamily="18" charset="0"/>
              </a:defRPr>
            </a:lvl1pPr>
            <a:lvl2pPr marL="742950" indent="-285750">
              <a:spcBef>
                <a:spcPct val="20000"/>
              </a:spcBef>
              <a:buClr>
                <a:schemeClr val="bg1"/>
              </a:buClr>
              <a:buSzPct val="60000"/>
              <a:buFont typeface="Monotype Sorts" pitchFamily="2" charset="2"/>
              <a:buChar char="è"/>
              <a:defRPr sz="2000">
                <a:solidFill>
                  <a:schemeClr val="bg1"/>
                </a:solidFill>
                <a:latin typeface="Times New Roman" panose="02020603050405020304" pitchFamily="18" charset="0"/>
              </a:defRPr>
            </a:lvl2pPr>
            <a:lvl3pPr marL="1143000" indent="-228600">
              <a:spcBef>
                <a:spcPct val="20000"/>
              </a:spcBef>
              <a:buClr>
                <a:schemeClr val="bg1"/>
              </a:buClr>
              <a:buSzPct val="60000"/>
              <a:buFont typeface="Monotype Sorts" pitchFamily="2" charset="2"/>
              <a:buChar char="ç"/>
              <a:defRPr>
                <a:solidFill>
                  <a:schemeClr val="bg1"/>
                </a:solidFill>
                <a:latin typeface="Times New Roman" panose="02020603050405020304" pitchFamily="18" charset="0"/>
              </a:defRPr>
            </a:lvl3pPr>
            <a:lvl4pPr marL="1600200" indent="-228600">
              <a:spcBef>
                <a:spcPct val="20000"/>
              </a:spcBef>
              <a:buClr>
                <a:schemeClr val="bg1"/>
              </a:buClr>
              <a:buSzPct val="60000"/>
              <a:buFont typeface="Marlett" pitchFamily="2" charset="2"/>
              <a:buChar char="i"/>
              <a:defRPr sz="1600">
                <a:solidFill>
                  <a:schemeClr val="bg1"/>
                </a:solidFill>
                <a:latin typeface="Times New Roman" panose="02020603050405020304" pitchFamily="18"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a:r>
              <a:rPr lang="hr-HR" sz="2000" u="sng"/>
              <a:t>Alergijska reakcija</a:t>
            </a:r>
            <a:endParaRPr lang="en-GB" sz="2000"/>
          </a:p>
          <a:p>
            <a:pPr algn="ctr"/>
            <a:r>
              <a:rPr lang="en-GB" sz="2000"/>
              <a:t>T-</a:t>
            </a:r>
            <a:r>
              <a:rPr lang="hr-HR" sz="2000"/>
              <a:t>stanice oslobađaju</a:t>
            </a:r>
            <a:r>
              <a:rPr lang="en-GB" sz="2000"/>
              <a:t> l</a:t>
            </a:r>
            <a:r>
              <a:rPr lang="hr-HR" sz="2000"/>
              <a:t>i</a:t>
            </a:r>
            <a:r>
              <a:rPr lang="en-GB" sz="2000"/>
              <a:t>m</a:t>
            </a:r>
            <a:r>
              <a:rPr lang="hr-HR" sz="2000"/>
              <a:t>f</a:t>
            </a:r>
            <a:r>
              <a:rPr lang="en-GB" sz="2000"/>
              <a:t>okin </a:t>
            </a:r>
            <a:r>
              <a:rPr lang="hr-HR" sz="2000"/>
              <a:t>koji će aktivirati druge obrambene stanice</a:t>
            </a:r>
            <a:endParaRPr lang="en-GB" sz="2000"/>
          </a:p>
        </p:txBody>
      </p:sp>
      <p:sp>
        <p:nvSpPr>
          <p:cNvPr id="330769" name="Rectangle 17"/>
          <p:cNvSpPr>
            <a:spLocks noChangeArrowheads="1"/>
          </p:cNvSpPr>
          <p:nvPr/>
        </p:nvSpPr>
        <p:spPr bwMode="auto">
          <a:xfrm>
            <a:off x="5257800" y="4343400"/>
            <a:ext cx="1143000" cy="3048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600" b="1">
                <a:solidFill>
                  <a:srgbClr val="FF99CC"/>
                </a:solidFill>
              </a:rPr>
              <a:t>Histamine</a:t>
            </a:r>
            <a:endParaRPr lang="en-GB">
              <a:solidFill>
                <a:schemeClr val="tx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zervirano mjesto broja slajda 3"/>
          <p:cNvSpPr>
            <a:spLocks noGrp="1"/>
          </p:cNvSpPr>
          <p:nvPr>
            <p:ph type="sldNum" sz="quarter" idx="10"/>
          </p:nvPr>
        </p:nvSpPr>
        <p:spPr/>
        <p:txBody>
          <a:bodyPr/>
          <a:lstStyle/>
          <a:p>
            <a:fld id="{78F8FCC9-5925-48BA-ADC0-50D5223D3FEB}" type="slidenum">
              <a:rPr lang="en-GB"/>
              <a:pPr/>
              <a:t>13</a:t>
            </a:fld>
            <a:endParaRPr lang="en-GB"/>
          </a:p>
        </p:txBody>
      </p:sp>
      <p:sp>
        <p:nvSpPr>
          <p:cNvPr id="239618" name="Rectangle 2"/>
          <p:cNvSpPr>
            <a:spLocks noChangeArrowheads="1"/>
          </p:cNvSpPr>
          <p:nvPr/>
        </p:nvSpPr>
        <p:spPr bwMode="auto">
          <a:xfrm>
            <a:off x="3200400" y="2209800"/>
            <a:ext cx="5264150" cy="2743200"/>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239619" name="Rectangle 3"/>
          <p:cNvSpPr>
            <a:spLocks noGrp="1" noChangeArrowheads="1"/>
          </p:cNvSpPr>
          <p:nvPr>
            <p:ph type="title"/>
          </p:nvPr>
        </p:nvSpPr>
        <p:spPr>
          <a:xfrm>
            <a:off x="2590800" y="609600"/>
            <a:ext cx="5867400" cy="1143000"/>
          </a:xfrm>
        </p:spPr>
        <p:txBody>
          <a:bodyPr/>
          <a:lstStyle/>
          <a:p>
            <a:r>
              <a:rPr lang="hr-HR"/>
              <a:t>Industrijski proizvodi</a:t>
            </a:r>
            <a:r>
              <a:rPr lang="en-GB"/>
              <a:t> </a:t>
            </a:r>
            <a:br>
              <a:rPr lang="en-GB"/>
            </a:br>
            <a:r>
              <a:rPr lang="hr-HR"/>
              <a:t>koji mogu prouzročiti</a:t>
            </a:r>
            <a:r>
              <a:rPr lang="en-GB"/>
              <a:t> </a:t>
            </a:r>
            <a:br>
              <a:rPr lang="en-GB"/>
            </a:br>
            <a:r>
              <a:rPr lang="hr-HR"/>
              <a:t>a</a:t>
            </a:r>
            <a:r>
              <a:rPr lang="en-GB"/>
              <a:t>lergi</a:t>
            </a:r>
            <a:r>
              <a:rPr lang="hr-HR"/>
              <a:t>jski</a:t>
            </a:r>
            <a:r>
              <a:rPr lang="en-GB"/>
              <a:t> </a:t>
            </a:r>
            <a:r>
              <a:rPr lang="hr-HR"/>
              <a:t>k</a:t>
            </a:r>
            <a:r>
              <a:rPr lang="en-GB"/>
              <a:t>onta</a:t>
            </a:r>
            <a:r>
              <a:rPr lang="hr-HR"/>
              <a:t>k</a:t>
            </a:r>
            <a:r>
              <a:rPr lang="en-GB"/>
              <a:t>t</a:t>
            </a:r>
            <a:r>
              <a:rPr lang="hr-HR"/>
              <a:t>ni d</a:t>
            </a:r>
            <a:r>
              <a:rPr lang="en-GB"/>
              <a:t>ermatitis</a:t>
            </a:r>
            <a:endParaRPr lang="fr-FR"/>
          </a:p>
        </p:txBody>
      </p:sp>
      <p:sp>
        <p:nvSpPr>
          <p:cNvPr id="239620" name="Rectangle 4"/>
          <p:cNvSpPr>
            <a:spLocks noGrp="1" noChangeArrowheads="1"/>
          </p:cNvSpPr>
          <p:nvPr>
            <p:ph type="body" idx="1"/>
          </p:nvPr>
        </p:nvSpPr>
        <p:spPr>
          <a:xfrm>
            <a:off x="533400" y="5410200"/>
            <a:ext cx="8229600" cy="762000"/>
          </a:xfrm>
        </p:spPr>
        <p:txBody>
          <a:bodyPr/>
          <a:lstStyle/>
          <a:p>
            <a:pPr marL="0" indent="3175"/>
            <a:r>
              <a:rPr lang="hr-HR" sz="2000"/>
              <a:t>Jedini način</a:t>
            </a:r>
            <a:r>
              <a:rPr lang="en-GB" sz="2000"/>
              <a:t>, </a:t>
            </a:r>
            <a:r>
              <a:rPr lang="hr-HR" sz="2000"/>
              <a:t>kada se radi sa alergenom, je da se spriječi kontakt sa kožom</a:t>
            </a:r>
            <a:r>
              <a:rPr lang="en-GB" sz="2000"/>
              <a:t>, </a:t>
            </a:r>
            <a:r>
              <a:rPr lang="hr-HR" sz="2000"/>
              <a:t>odnosno da se nose odgovarajuće rukavice cijelo vrijeme</a:t>
            </a:r>
            <a:r>
              <a:rPr lang="en-GB" sz="2000"/>
              <a:t>.</a:t>
            </a:r>
            <a:endParaRPr lang="fr-FR"/>
          </a:p>
        </p:txBody>
      </p:sp>
      <p:graphicFrame>
        <p:nvGraphicFramePr>
          <p:cNvPr id="239621" name="Object 5"/>
          <p:cNvGraphicFramePr>
            <a:graphicFrameLocks noChangeAspect="1"/>
          </p:cNvGraphicFramePr>
          <p:nvPr/>
        </p:nvGraphicFramePr>
        <p:xfrm>
          <a:off x="3041650" y="1677988"/>
          <a:ext cx="6340475" cy="3595687"/>
        </p:xfrm>
        <a:graphic>
          <a:graphicData uri="http://schemas.openxmlformats.org/presentationml/2006/ole">
            <mc:AlternateContent xmlns:mc="http://schemas.openxmlformats.org/markup-compatibility/2006">
              <mc:Choice xmlns:v="urn:schemas-microsoft-com:vml" Requires="v">
                <p:oleObj spid="_x0000_s333824" name="Document" r:id="rId4" imgW="5381640" imgH="3059280" progId="Word.Document.8">
                  <p:embed/>
                </p:oleObj>
              </mc:Choice>
              <mc:Fallback>
                <p:oleObj name="Document" r:id="rId4" imgW="5381640" imgH="3059280" progId="Word.Documen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1650" y="1677988"/>
                        <a:ext cx="6340475" cy="3595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39623" name="Picture 7" descr="C:\My Documents\Pictures\Dermatitis and skin diseases\ICD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533400"/>
            <a:ext cx="2135188" cy="2971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zervirano mjesto broja slajda 3"/>
          <p:cNvSpPr>
            <a:spLocks noGrp="1"/>
          </p:cNvSpPr>
          <p:nvPr>
            <p:ph type="sldNum" sz="quarter" idx="10"/>
          </p:nvPr>
        </p:nvSpPr>
        <p:spPr/>
        <p:txBody>
          <a:bodyPr/>
          <a:lstStyle/>
          <a:p>
            <a:fld id="{644A7E68-A13E-4C9F-8B2A-CB2C65ADB0AF}" type="slidenum">
              <a:rPr lang="en-GB"/>
              <a:pPr/>
              <a:t>14</a:t>
            </a:fld>
            <a:endParaRPr lang="en-GB"/>
          </a:p>
        </p:txBody>
      </p:sp>
      <p:sp>
        <p:nvSpPr>
          <p:cNvPr id="280578" name="Rectangle 2"/>
          <p:cNvSpPr>
            <a:spLocks noGrp="1" noChangeArrowheads="1"/>
          </p:cNvSpPr>
          <p:nvPr>
            <p:ph type="title"/>
          </p:nvPr>
        </p:nvSpPr>
        <p:spPr>
          <a:xfrm>
            <a:off x="685800" y="762000"/>
            <a:ext cx="5334000" cy="914400"/>
          </a:xfrm>
        </p:spPr>
        <p:txBody>
          <a:bodyPr/>
          <a:lstStyle/>
          <a:p>
            <a:r>
              <a:rPr lang="en-GB" sz="3000"/>
              <a:t>Alergi</a:t>
            </a:r>
            <a:r>
              <a:rPr lang="hr-HR" sz="3000"/>
              <a:t>jski</a:t>
            </a:r>
            <a:r>
              <a:rPr lang="en-GB" sz="3000"/>
              <a:t> </a:t>
            </a:r>
            <a:r>
              <a:rPr lang="hr-HR" sz="3000"/>
              <a:t>k</a:t>
            </a:r>
            <a:r>
              <a:rPr lang="en-GB" sz="3000"/>
              <a:t>onta</a:t>
            </a:r>
            <a:r>
              <a:rPr lang="hr-HR" sz="3000"/>
              <a:t>k</a:t>
            </a:r>
            <a:r>
              <a:rPr lang="en-GB" sz="3000"/>
              <a:t>t</a:t>
            </a:r>
            <a:r>
              <a:rPr lang="hr-HR" sz="3000"/>
              <a:t>ni</a:t>
            </a:r>
            <a:r>
              <a:rPr lang="en-GB" sz="3000"/>
              <a:t> </a:t>
            </a:r>
            <a:r>
              <a:rPr lang="hr-HR" sz="3000"/>
              <a:t>d</a:t>
            </a:r>
            <a:r>
              <a:rPr lang="en-GB" sz="3000"/>
              <a:t>ermatitis </a:t>
            </a:r>
            <a:br>
              <a:rPr lang="en-GB" sz="3000"/>
            </a:br>
            <a:r>
              <a:rPr lang="hr-HR" sz="3000"/>
              <a:t>uzrokovan rukavicama</a:t>
            </a:r>
            <a:endParaRPr lang="en-GB" sz="3000" u="sng"/>
          </a:p>
        </p:txBody>
      </p:sp>
      <p:sp>
        <p:nvSpPr>
          <p:cNvPr id="280579" name="Rectangle 3"/>
          <p:cNvSpPr>
            <a:spLocks noGrp="1" noChangeArrowheads="1"/>
          </p:cNvSpPr>
          <p:nvPr>
            <p:ph type="body" idx="1"/>
          </p:nvPr>
        </p:nvSpPr>
        <p:spPr>
          <a:xfrm>
            <a:off x="685800" y="1981200"/>
            <a:ext cx="7924800" cy="3886200"/>
          </a:xfrm>
        </p:spPr>
        <p:txBody>
          <a:bodyPr/>
          <a:lstStyle/>
          <a:p>
            <a:pPr marL="3175" indent="-3175" algn="just">
              <a:lnSpc>
                <a:spcPct val="130000"/>
              </a:lnSpc>
            </a:pPr>
            <a:r>
              <a:rPr lang="hr-HR" sz="2000"/>
              <a:t>Neki kontaktni dermatitisi se</a:t>
            </a:r>
            <a:r>
              <a:rPr lang="en-GB" sz="2000"/>
              <a:t> </a:t>
            </a:r>
            <a:r>
              <a:rPr lang="hr-HR" sz="2000"/>
              <a:t>šire putem akceleratora</a:t>
            </a:r>
            <a:endParaRPr lang="en-GB" sz="2000"/>
          </a:p>
          <a:p>
            <a:pPr marL="3175" indent="-3175" algn="just">
              <a:lnSpc>
                <a:spcPct val="130000"/>
              </a:lnSpc>
            </a:pPr>
            <a:r>
              <a:rPr lang="hr-HR" sz="2000"/>
              <a:t>i antioksidanata koji se nalaze u sintetičkoj gumenoj rukavici </a:t>
            </a:r>
            <a:r>
              <a:rPr lang="en-GB" sz="2000"/>
              <a:t>(nitrile, neoprene).</a:t>
            </a:r>
            <a:endParaRPr lang="en-GB"/>
          </a:p>
          <a:p>
            <a:pPr marL="3175" indent="-3175">
              <a:lnSpc>
                <a:spcPct val="130000"/>
              </a:lnSpc>
            </a:pPr>
            <a:endParaRPr lang="en-GB" sz="1000"/>
          </a:p>
          <a:p>
            <a:pPr marL="3175" indent="-3175">
              <a:lnSpc>
                <a:spcPct val="130000"/>
              </a:lnSpc>
            </a:pPr>
            <a:r>
              <a:rPr lang="en-GB"/>
              <a:t> </a:t>
            </a:r>
            <a:r>
              <a:rPr lang="en-GB" sz="2000" u="sng"/>
              <a:t>Thiuram</a:t>
            </a:r>
            <a:r>
              <a:rPr lang="hr-HR" sz="2000" u="sng"/>
              <a:t>idi</a:t>
            </a:r>
            <a:r>
              <a:rPr lang="en-GB" sz="2000"/>
              <a:t>  : Tetramethylene thiuram disulfide (TMTD), </a:t>
            </a:r>
          </a:p>
          <a:p>
            <a:pPr marL="3175" indent="-3175">
              <a:lnSpc>
                <a:spcPct val="130000"/>
              </a:lnSpc>
            </a:pPr>
            <a:r>
              <a:rPr lang="en-GB" sz="2000"/>
              <a:t> </a:t>
            </a:r>
            <a:r>
              <a:rPr lang="en-GB" sz="2000" u="sng"/>
              <a:t>Dithiocarbamat</a:t>
            </a:r>
            <a:r>
              <a:rPr lang="hr-HR" sz="2000" u="sng"/>
              <a:t>i</a:t>
            </a:r>
            <a:r>
              <a:rPr lang="en-GB" sz="2000"/>
              <a:t> : Zinc diethyldithio carbamate (ZDEC), </a:t>
            </a:r>
          </a:p>
          <a:p>
            <a:pPr marL="3175" indent="-3175">
              <a:lnSpc>
                <a:spcPct val="130000"/>
              </a:lnSpc>
            </a:pPr>
            <a:r>
              <a:rPr lang="en-GB" sz="2000"/>
              <a:t> </a:t>
            </a:r>
            <a:r>
              <a:rPr lang="en-GB" sz="2000" u="sng"/>
              <a:t>Benzothiazole</a:t>
            </a:r>
            <a:r>
              <a:rPr lang="hr-HR" sz="2000" u="sng"/>
              <a:t>idi</a:t>
            </a:r>
            <a:r>
              <a:rPr lang="en-GB" sz="2000"/>
              <a:t> : 2-mercaptobenzothiazole (MBT), </a:t>
            </a:r>
          </a:p>
          <a:p>
            <a:pPr marL="3175" indent="-3175">
              <a:lnSpc>
                <a:spcPct val="130000"/>
              </a:lnSpc>
            </a:pPr>
            <a:r>
              <a:rPr lang="en-GB" sz="2000"/>
              <a:t> </a:t>
            </a:r>
            <a:r>
              <a:rPr lang="en-GB" sz="2000" u="sng"/>
              <a:t>Thiourea</a:t>
            </a:r>
            <a:r>
              <a:rPr lang="hr-HR" sz="2000" u="sng"/>
              <a:t>idi</a:t>
            </a:r>
            <a:r>
              <a:rPr lang="en-GB" sz="2000"/>
              <a:t> : diphenylthiourea</a:t>
            </a:r>
          </a:p>
          <a:p>
            <a:pPr marL="3175" indent="-3175">
              <a:lnSpc>
                <a:spcPct val="130000"/>
              </a:lnSpc>
            </a:pPr>
            <a:r>
              <a:rPr lang="en-GB" sz="2000"/>
              <a:t> isopropylparaphenylenediamine (IPPD)</a:t>
            </a:r>
          </a:p>
        </p:txBody>
      </p:sp>
      <p:pic>
        <p:nvPicPr>
          <p:cNvPr id="280581" name="Picture 5" descr="C:\My Documents\Pictures\Dermatitis and skin diseases\Hand - Dermatitis 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609600"/>
            <a:ext cx="2139950" cy="17097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zervirano mjesto broja slajda 3"/>
          <p:cNvSpPr>
            <a:spLocks noGrp="1"/>
          </p:cNvSpPr>
          <p:nvPr>
            <p:ph type="sldNum" sz="quarter" idx="10"/>
          </p:nvPr>
        </p:nvSpPr>
        <p:spPr/>
        <p:txBody>
          <a:bodyPr/>
          <a:lstStyle/>
          <a:p>
            <a:fld id="{6135DC93-C5EE-444B-84BB-72ED977E8591}" type="slidenum">
              <a:rPr lang="en-GB"/>
              <a:pPr/>
              <a:t>15</a:t>
            </a:fld>
            <a:endParaRPr lang="en-GB"/>
          </a:p>
        </p:txBody>
      </p:sp>
      <p:sp>
        <p:nvSpPr>
          <p:cNvPr id="240642" name="Rectangle 2"/>
          <p:cNvSpPr>
            <a:spLocks noGrp="1" noChangeArrowheads="1"/>
          </p:cNvSpPr>
          <p:nvPr>
            <p:ph type="title"/>
          </p:nvPr>
        </p:nvSpPr>
        <p:spPr>
          <a:xfrm>
            <a:off x="685800" y="609600"/>
            <a:ext cx="7772400" cy="838200"/>
          </a:xfrm>
        </p:spPr>
        <p:txBody>
          <a:bodyPr/>
          <a:lstStyle/>
          <a:p>
            <a:r>
              <a:rPr lang="hr-HR"/>
              <a:t>Što je kontaktna</a:t>
            </a:r>
            <a:r>
              <a:rPr lang="en-GB"/>
              <a:t> </a:t>
            </a:r>
            <a:r>
              <a:rPr lang="hr-HR"/>
              <a:t>u</a:t>
            </a:r>
            <a:r>
              <a:rPr lang="en-GB"/>
              <a:t>rti</a:t>
            </a:r>
            <a:r>
              <a:rPr lang="hr-HR"/>
              <a:t>c</a:t>
            </a:r>
            <a:r>
              <a:rPr lang="en-GB"/>
              <a:t>aria</a:t>
            </a:r>
            <a:r>
              <a:rPr lang="fr-FR"/>
              <a:t> (</a:t>
            </a:r>
            <a:r>
              <a:rPr lang="hr-HR"/>
              <a:t>tip</a:t>
            </a:r>
            <a:r>
              <a:rPr lang="fr-FR"/>
              <a:t> I) ?</a:t>
            </a:r>
          </a:p>
        </p:txBody>
      </p:sp>
      <p:sp>
        <p:nvSpPr>
          <p:cNvPr id="240643" name="Rectangle 3"/>
          <p:cNvSpPr>
            <a:spLocks noGrp="1" noChangeArrowheads="1"/>
          </p:cNvSpPr>
          <p:nvPr>
            <p:ph type="body" idx="1"/>
          </p:nvPr>
        </p:nvSpPr>
        <p:spPr>
          <a:xfrm>
            <a:off x="685800" y="1676400"/>
            <a:ext cx="7772400" cy="4419600"/>
          </a:xfrm>
        </p:spPr>
        <p:txBody>
          <a:bodyPr/>
          <a:lstStyle/>
          <a:p>
            <a:pPr>
              <a:lnSpc>
                <a:spcPct val="110000"/>
              </a:lnSpc>
              <a:buFontTx/>
              <a:buChar char="•"/>
            </a:pPr>
            <a:r>
              <a:rPr lang="hr-HR"/>
              <a:t>Imunološki sustav pretjerano reagira na neke alergente</a:t>
            </a:r>
            <a:r>
              <a:rPr lang="en-GB"/>
              <a:t>. </a:t>
            </a:r>
            <a:r>
              <a:rPr lang="hr-HR"/>
              <a:t>Reakcija ovisi o imunološkom sustavu pojedinca</a:t>
            </a:r>
            <a:r>
              <a:rPr lang="en-GB"/>
              <a:t>.</a:t>
            </a:r>
          </a:p>
          <a:p>
            <a:pPr>
              <a:lnSpc>
                <a:spcPct val="110000"/>
              </a:lnSpc>
              <a:buFontTx/>
              <a:buChar char="•"/>
            </a:pPr>
            <a:endParaRPr lang="en-GB" i="1"/>
          </a:p>
          <a:p>
            <a:pPr>
              <a:lnSpc>
                <a:spcPct val="110000"/>
              </a:lnSpc>
              <a:buFontTx/>
              <a:buChar char="•"/>
            </a:pPr>
            <a:r>
              <a:rPr lang="hr-HR"/>
              <a:t>Izazvan kontaktom s</a:t>
            </a:r>
            <a:r>
              <a:rPr lang="en-GB"/>
              <a:t> </a:t>
            </a:r>
            <a:r>
              <a:rPr lang="hr-HR"/>
              <a:t>prividno bezopasnim tvarima</a:t>
            </a:r>
            <a:r>
              <a:rPr lang="en-GB"/>
              <a:t>: </a:t>
            </a:r>
            <a:r>
              <a:rPr lang="hr-HR"/>
              <a:t>prirodni latex proteini</a:t>
            </a:r>
            <a:r>
              <a:rPr lang="en-GB"/>
              <a:t>, </a:t>
            </a:r>
            <a:r>
              <a:rPr lang="hr-HR"/>
              <a:t>elementi hrane</a:t>
            </a:r>
            <a:r>
              <a:rPr lang="en-GB"/>
              <a:t>, ...</a:t>
            </a:r>
          </a:p>
          <a:p>
            <a:pPr>
              <a:lnSpc>
                <a:spcPct val="110000"/>
              </a:lnSpc>
              <a:buFontTx/>
              <a:buChar char="•"/>
            </a:pPr>
            <a:endParaRPr lang="en-GB"/>
          </a:p>
          <a:p>
            <a:pPr>
              <a:lnSpc>
                <a:spcPct val="110000"/>
              </a:lnSpc>
              <a:buFontTx/>
              <a:buChar char="•"/>
            </a:pPr>
            <a:r>
              <a:rPr lang="hr-HR"/>
              <a:t>Nakon nekoliko izlaganja</a:t>
            </a:r>
            <a:r>
              <a:rPr lang="en-GB"/>
              <a:t> (sen</a:t>
            </a:r>
            <a:r>
              <a:rPr lang="hr-HR"/>
              <a:t>zitivacija</a:t>
            </a:r>
            <a:r>
              <a:rPr lang="en-GB"/>
              <a:t>), </a:t>
            </a:r>
          </a:p>
          <a:p>
            <a:pPr>
              <a:lnSpc>
                <a:spcPct val="110000"/>
              </a:lnSpc>
            </a:pPr>
            <a:r>
              <a:rPr lang="en-GB"/>
              <a:t>	</a:t>
            </a:r>
            <a:r>
              <a:rPr lang="hr-HR"/>
              <a:t>traje par sekundi do par minuta</a:t>
            </a:r>
            <a:endParaRPr lang="en-GB"/>
          </a:p>
          <a:p>
            <a:pPr>
              <a:lnSpc>
                <a:spcPct val="110000"/>
              </a:lnSpc>
            </a:pPr>
            <a:r>
              <a:rPr lang="en-GB"/>
              <a:t>	</a:t>
            </a:r>
            <a:r>
              <a:rPr lang="hr-HR"/>
              <a:t>da se razvije</a:t>
            </a:r>
            <a:endParaRPr lang="fr-FR"/>
          </a:p>
        </p:txBody>
      </p:sp>
      <p:pic>
        <p:nvPicPr>
          <p:cNvPr id="240644" name="Picture 4" descr="C:\My Documents\Pictures\Dermatitis and skin diseases\Dermatitis type I - Proce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038600"/>
            <a:ext cx="2667000" cy="2035175"/>
          </a:xfrm>
          <a:prstGeom prst="rect">
            <a:avLst/>
          </a:prstGeom>
          <a:noFill/>
          <a:extLst>
            <a:ext uri="{909E8E84-426E-40DD-AFC4-6F175D3DCCD1}">
              <a14:hiddenFill xmlns:a14="http://schemas.microsoft.com/office/drawing/2010/main">
                <a:solidFill>
                  <a:srgbClr val="FFFFFF"/>
                </a:solidFill>
              </a14:hiddenFill>
            </a:ext>
          </a:extLst>
        </p:spPr>
      </p:pic>
      <p:sp>
        <p:nvSpPr>
          <p:cNvPr id="240645" name="Rectangle 5"/>
          <p:cNvSpPr>
            <a:spLocks noChangeArrowheads="1"/>
          </p:cNvSpPr>
          <p:nvPr/>
        </p:nvSpPr>
        <p:spPr bwMode="auto">
          <a:xfrm>
            <a:off x="5943600" y="4038600"/>
            <a:ext cx="2819400" cy="457200"/>
          </a:xfrm>
          <a:prstGeom prst="rect">
            <a:avLst/>
          </a:prstGeom>
          <a:solidFill>
            <a:schemeClr val="tx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zervirano mjesto broja slajda 3"/>
          <p:cNvSpPr>
            <a:spLocks noGrp="1"/>
          </p:cNvSpPr>
          <p:nvPr>
            <p:ph type="sldNum" sz="quarter" idx="10"/>
          </p:nvPr>
        </p:nvSpPr>
        <p:spPr/>
        <p:txBody>
          <a:bodyPr/>
          <a:lstStyle/>
          <a:p>
            <a:fld id="{52D617A7-5384-4065-BE1E-E7338A6D476F}" type="slidenum">
              <a:rPr lang="en-GB"/>
              <a:pPr/>
              <a:t>16</a:t>
            </a:fld>
            <a:endParaRPr lang="en-GB"/>
          </a:p>
        </p:txBody>
      </p:sp>
      <p:sp>
        <p:nvSpPr>
          <p:cNvPr id="264194" name="Rectangle 2"/>
          <p:cNvSpPr>
            <a:spLocks noGrp="1" noChangeArrowheads="1"/>
          </p:cNvSpPr>
          <p:nvPr>
            <p:ph type="title"/>
          </p:nvPr>
        </p:nvSpPr>
        <p:spPr/>
        <p:txBody>
          <a:bodyPr/>
          <a:lstStyle/>
          <a:p>
            <a:r>
              <a:rPr lang="hr-HR"/>
              <a:t>Kontaktna</a:t>
            </a:r>
            <a:r>
              <a:rPr lang="en-GB"/>
              <a:t> </a:t>
            </a:r>
            <a:r>
              <a:rPr lang="hr-HR"/>
              <a:t>u</a:t>
            </a:r>
            <a:r>
              <a:rPr lang="en-GB"/>
              <a:t>rticaria</a:t>
            </a:r>
          </a:p>
        </p:txBody>
      </p:sp>
      <p:sp>
        <p:nvSpPr>
          <p:cNvPr id="264195" name="Rectangle 3"/>
          <p:cNvSpPr>
            <a:spLocks noGrp="1" noChangeArrowheads="1"/>
          </p:cNvSpPr>
          <p:nvPr>
            <p:ph type="body" idx="1"/>
          </p:nvPr>
        </p:nvSpPr>
        <p:spPr>
          <a:xfrm>
            <a:off x="2590800" y="1981200"/>
            <a:ext cx="1905000" cy="4114800"/>
          </a:xfrm>
        </p:spPr>
        <p:txBody>
          <a:bodyPr/>
          <a:lstStyle/>
          <a:p>
            <a:pPr marL="3175" indent="-3175" algn="ctr"/>
            <a:r>
              <a:rPr lang="en-GB" sz="2000" u="sng"/>
              <a:t>Sen</a:t>
            </a:r>
            <a:r>
              <a:rPr lang="hr-HR" sz="2000" u="sng"/>
              <a:t>zitivacija</a:t>
            </a:r>
            <a:endParaRPr lang="en-GB" sz="2000"/>
          </a:p>
          <a:p>
            <a:pPr marL="3175" indent="-3175" algn="ctr"/>
            <a:r>
              <a:rPr lang="hr-HR" sz="2000"/>
              <a:t>proizvodnja</a:t>
            </a:r>
            <a:r>
              <a:rPr lang="en-GB" sz="2000"/>
              <a:t> IgE </a:t>
            </a:r>
            <a:r>
              <a:rPr lang="hr-HR" sz="2000"/>
              <a:t>povezanog sa</a:t>
            </a:r>
            <a:r>
              <a:rPr lang="en-GB" sz="2000"/>
              <a:t> alergen</a:t>
            </a:r>
            <a:r>
              <a:rPr lang="hr-HR" sz="2000"/>
              <a:t>om</a:t>
            </a:r>
            <a:endParaRPr lang="en-GB" sz="2000"/>
          </a:p>
          <a:p>
            <a:pPr marL="3175" indent="-3175" algn="ctr"/>
            <a:endParaRPr lang="en-GB" sz="2000"/>
          </a:p>
          <a:p>
            <a:pPr marL="3175" indent="-3175" algn="ctr"/>
            <a:endParaRPr lang="en-GB" sz="1800"/>
          </a:p>
          <a:p>
            <a:pPr marL="3175" indent="-3175" algn="ctr"/>
            <a:endParaRPr lang="en-GB" sz="1800"/>
          </a:p>
          <a:p>
            <a:pPr marL="3175" indent="-3175" algn="ctr"/>
            <a:endParaRPr lang="en-GB" sz="1800"/>
          </a:p>
          <a:p>
            <a:pPr marL="3175" indent="-3175" algn="ctr"/>
            <a:r>
              <a:rPr lang="hr-HR" sz="2000"/>
              <a:t>Trenutak “okidanja”</a:t>
            </a:r>
            <a:endParaRPr lang="en-GB" sz="2000"/>
          </a:p>
          <a:p>
            <a:pPr marL="3175" indent="-3175" algn="ctr"/>
            <a:r>
              <a:rPr lang="hr-HR" sz="2000"/>
              <a:t>a</a:t>
            </a:r>
            <a:r>
              <a:rPr lang="en-GB" sz="2000"/>
              <a:t>lergen</a:t>
            </a:r>
            <a:r>
              <a:rPr lang="hr-HR" sz="2000"/>
              <a:t>i</a:t>
            </a:r>
            <a:r>
              <a:rPr lang="en-GB" sz="2000"/>
              <a:t> </a:t>
            </a:r>
            <a:r>
              <a:rPr lang="hr-HR" sz="2000"/>
              <a:t>su povezani sa</a:t>
            </a:r>
            <a:r>
              <a:rPr lang="en-GB" sz="2000"/>
              <a:t> IgE</a:t>
            </a:r>
            <a:endParaRPr lang="en-GB"/>
          </a:p>
        </p:txBody>
      </p:sp>
      <p:pic>
        <p:nvPicPr>
          <p:cNvPr id="264196" name="Picture 4" descr="C:\My Documents\Pictures\Dermatitis and skin diseases\Dermatitis type I - Step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981200"/>
            <a:ext cx="1911350" cy="1535113"/>
          </a:xfrm>
          <a:prstGeom prst="rect">
            <a:avLst/>
          </a:prstGeom>
          <a:noFill/>
          <a:extLst>
            <a:ext uri="{909E8E84-426E-40DD-AFC4-6F175D3DCCD1}">
              <a14:hiddenFill xmlns:a14="http://schemas.microsoft.com/office/drawing/2010/main">
                <a:solidFill>
                  <a:srgbClr val="FFFFFF"/>
                </a:solidFill>
              </a14:hiddenFill>
            </a:ext>
          </a:extLst>
        </p:spPr>
      </p:pic>
      <p:pic>
        <p:nvPicPr>
          <p:cNvPr id="264197" name="Picture 5" descr="C:\My Documents\Pictures\Dermatitis and skin diseases\Dermatitis type I - Step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981200"/>
            <a:ext cx="1893888" cy="1508125"/>
          </a:xfrm>
          <a:prstGeom prst="rect">
            <a:avLst/>
          </a:prstGeom>
          <a:noFill/>
          <a:extLst>
            <a:ext uri="{909E8E84-426E-40DD-AFC4-6F175D3DCCD1}">
              <a14:hiddenFill xmlns:a14="http://schemas.microsoft.com/office/drawing/2010/main">
                <a:solidFill>
                  <a:srgbClr val="FFFFFF"/>
                </a:solidFill>
              </a14:hiddenFill>
            </a:ext>
          </a:extLst>
        </p:spPr>
      </p:pic>
      <p:pic>
        <p:nvPicPr>
          <p:cNvPr id="264198" name="Picture 6" descr="C:\My Documents\Pictures\Dermatitis and skin diseases\Dermatitis type I - Step 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572000"/>
            <a:ext cx="1911350" cy="1517650"/>
          </a:xfrm>
          <a:prstGeom prst="rect">
            <a:avLst/>
          </a:prstGeom>
          <a:noFill/>
          <a:extLst>
            <a:ext uri="{909E8E84-426E-40DD-AFC4-6F175D3DCCD1}">
              <a14:hiddenFill xmlns:a14="http://schemas.microsoft.com/office/drawing/2010/main">
                <a:solidFill>
                  <a:srgbClr val="FFFFFF"/>
                </a:solidFill>
              </a14:hiddenFill>
            </a:ext>
          </a:extLst>
        </p:spPr>
      </p:pic>
      <p:pic>
        <p:nvPicPr>
          <p:cNvPr id="264199" name="Picture 7" descr="C:\My Documents\Pictures\Dermatitis and skin diseases\Dermatitis type I - Step 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4572000"/>
            <a:ext cx="1920875" cy="1535113"/>
          </a:xfrm>
          <a:prstGeom prst="rect">
            <a:avLst/>
          </a:prstGeom>
          <a:noFill/>
          <a:extLst>
            <a:ext uri="{909E8E84-426E-40DD-AFC4-6F175D3DCCD1}">
              <a14:hiddenFill xmlns:a14="http://schemas.microsoft.com/office/drawing/2010/main">
                <a:solidFill>
                  <a:srgbClr val="FFFFFF"/>
                </a:solidFill>
              </a14:hiddenFill>
            </a:ext>
          </a:extLst>
        </p:spPr>
      </p:pic>
      <p:sp>
        <p:nvSpPr>
          <p:cNvPr id="264200" name="Rectangle 8"/>
          <p:cNvSpPr>
            <a:spLocks noChangeArrowheads="1"/>
          </p:cNvSpPr>
          <p:nvPr/>
        </p:nvSpPr>
        <p:spPr bwMode="auto">
          <a:xfrm>
            <a:off x="6477000" y="1981200"/>
            <a:ext cx="2209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175" indent="-3175">
              <a:spcBef>
                <a:spcPct val="20000"/>
              </a:spcBef>
              <a:defRPr sz="2400">
                <a:solidFill>
                  <a:schemeClr val="bg1"/>
                </a:solidFill>
                <a:latin typeface="Times New Roman" panose="02020603050405020304" pitchFamily="18" charset="0"/>
              </a:defRPr>
            </a:lvl1pPr>
            <a:lvl2pPr marL="742950" indent="-285750">
              <a:spcBef>
                <a:spcPct val="20000"/>
              </a:spcBef>
              <a:buClr>
                <a:schemeClr val="bg1"/>
              </a:buClr>
              <a:buSzPct val="60000"/>
              <a:buFont typeface="Monotype Sorts" pitchFamily="2" charset="2"/>
              <a:buChar char="è"/>
              <a:defRPr sz="2000">
                <a:solidFill>
                  <a:schemeClr val="bg1"/>
                </a:solidFill>
                <a:latin typeface="Times New Roman" panose="02020603050405020304" pitchFamily="18" charset="0"/>
              </a:defRPr>
            </a:lvl2pPr>
            <a:lvl3pPr marL="1143000" indent="-228600">
              <a:spcBef>
                <a:spcPct val="20000"/>
              </a:spcBef>
              <a:buClr>
                <a:schemeClr val="bg1"/>
              </a:buClr>
              <a:buSzPct val="60000"/>
              <a:buFont typeface="Monotype Sorts" pitchFamily="2" charset="2"/>
              <a:buChar char="ç"/>
              <a:defRPr>
                <a:solidFill>
                  <a:schemeClr val="bg1"/>
                </a:solidFill>
                <a:latin typeface="Times New Roman" panose="02020603050405020304" pitchFamily="18" charset="0"/>
              </a:defRPr>
            </a:lvl3pPr>
            <a:lvl4pPr marL="1600200" indent="-228600">
              <a:spcBef>
                <a:spcPct val="20000"/>
              </a:spcBef>
              <a:buClr>
                <a:schemeClr val="bg1"/>
              </a:buClr>
              <a:buSzPct val="60000"/>
              <a:buFont typeface="Marlett" pitchFamily="2" charset="2"/>
              <a:buChar char="i"/>
              <a:defRPr sz="1600">
                <a:solidFill>
                  <a:schemeClr val="bg1"/>
                </a:solidFill>
                <a:latin typeface="Times New Roman" panose="02020603050405020304" pitchFamily="18"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a:r>
              <a:rPr lang="hr-HR" sz="2000" u="sng"/>
              <a:t>Priprema imunološkog sistema</a:t>
            </a:r>
            <a:r>
              <a:rPr lang="en-GB" sz="2000" u="sng"/>
              <a:t> </a:t>
            </a:r>
            <a:endParaRPr lang="en-GB" sz="2000"/>
          </a:p>
          <a:p>
            <a:pPr algn="ctr"/>
            <a:r>
              <a:rPr lang="en-GB" sz="2000"/>
              <a:t>IgE </a:t>
            </a:r>
            <a:r>
              <a:rPr lang="hr-HR" sz="2000"/>
              <a:t>su povezani</a:t>
            </a:r>
            <a:r>
              <a:rPr lang="en-GB" sz="2000"/>
              <a:t> </a:t>
            </a:r>
            <a:r>
              <a:rPr lang="hr-HR" sz="2000"/>
              <a:t>sa</a:t>
            </a:r>
            <a:r>
              <a:rPr lang="en-GB" sz="2000"/>
              <a:t> </a:t>
            </a:r>
            <a:r>
              <a:rPr lang="hr-HR" sz="2000"/>
              <a:t>stanicama</a:t>
            </a:r>
            <a:r>
              <a:rPr lang="en-GB" sz="2000"/>
              <a:t> </a:t>
            </a:r>
            <a:r>
              <a:rPr lang="hr-HR" sz="2000"/>
              <a:t>ili su slobodni u serumu</a:t>
            </a:r>
            <a:endParaRPr lang="en-GB" sz="2000"/>
          </a:p>
          <a:p>
            <a:pPr algn="ctr"/>
            <a:endParaRPr lang="en-GB" sz="2000"/>
          </a:p>
          <a:p>
            <a:pPr algn="ctr"/>
            <a:endParaRPr lang="en-GB" sz="1800"/>
          </a:p>
          <a:p>
            <a:pPr algn="ctr"/>
            <a:r>
              <a:rPr lang="hr-HR" sz="2000" u="sng"/>
              <a:t>Alergijska reakcija</a:t>
            </a:r>
            <a:endParaRPr lang="en-GB" sz="2000"/>
          </a:p>
          <a:p>
            <a:pPr algn="ctr"/>
            <a:r>
              <a:rPr lang="en-GB" sz="2000"/>
              <a:t>Histamin</a:t>
            </a:r>
            <a:r>
              <a:rPr lang="hr-HR" sz="2000"/>
              <a:t> se otpušta</a:t>
            </a:r>
            <a:r>
              <a:rPr lang="en-GB" sz="2000"/>
              <a:t>. </a:t>
            </a:r>
            <a:r>
              <a:rPr lang="hr-HR" sz="2000"/>
              <a:t>Dan je znak za uzbunu</a:t>
            </a:r>
            <a:r>
              <a:rPr lang="en-GB" sz="2000"/>
              <a:t>.</a:t>
            </a:r>
            <a:endParaRPr lang="en-GB"/>
          </a:p>
        </p:txBody>
      </p:sp>
      <p:sp>
        <p:nvSpPr>
          <p:cNvPr id="264201" name="Rectangle 9"/>
          <p:cNvSpPr>
            <a:spLocks noChangeArrowheads="1"/>
          </p:cNvSpPr>
          <p:nvPr/>
        </p:nvSpPr>
        <p:spPr bwMode="auto">
          <a:xfrm>
            <a:off x="5562600" y="4800600"/>
            <a:ext cx="914400" cy="2286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1600" b="1">
                <a:solidFill>
                  <a:srgbClr val="FF99CC"/>
                </a:solidFill>
              </a:rPr>
              <a:t>Histamine</a:t>
            </a:r>
            <a:endParaRPr lang="en-GB">
              <a:solidFill>
                <a:schemeClr val="tx2"/>
              </a:solidFill>
            </a:endParaRPr>
          </a:p>
        </p:txBody>
      </p:sp>
      <p:sp>
        <p:nvSpPr>
          <p:cNvPr id="264202" name="Text Box 10"/>
          <p:cNvSpPr txBox="1">
            <a:spLocks noChangeArrowheads="1"/>
          </p:cNvSpPr>
          <p:nvPr/>
        </p:nvSpPr>
        <p:spPr bwMode="auto">
          <a:xfrm>
            <a:off x="2209800" y="3200400"/>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400" b="1"/>
              <a:t>1</a:t>
            </a:r>
          </a:p>
        </p:txBody>
      </p:sp>
      <p:sp>
        <p:nvSpPr>
          <p:cNvPr id="264203" name="Text Box 11"/>
          <p:cNvSpPr txBox="1">
            <a:spLocks noChangeArrowheads="1"/>
          </p:cNvSpPr>
          <p:nvPr/>
        </p:nvSpPr>
        <p:spPr bwMode="auto">
          <a:xfrm>
            <a:off x="6172200" y="3124200"/>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400" b="1"/>
              <a:t>2</a:t>
            </a:r>
          </a:p>
        </p:txBody>
      </p:sp>
      <p:sp>
        <p:nvSpPr>
          <p:cNvPr id="264204" name="Text Box 12"/>
          <p:cNvSpPr txBox="1">
            <a:spLocks noChangeArrowheads="1"/>
          </p:cNvSpPr>
          <p:nvPr/>
        </p:nvSpPr>
        <p:spPr bwMode="auto">
          <a:xfrm>
            <a:off x="2133600" y="5791200"/>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400" b="1"/>
              <a:t>3</a:t>
            </a:r>
          </a:p>
        </p:txBody>
      </p:sp>
      <p:sp>
        <p:nvSpPr>
          <p:cNvPr id="264205" name="Text Box 13"/>
          <p:cNvSpPr txBox="1">
            <a:spLocks noChangeArrowheads="1"/>
          </p:cNvSpPr>
          <p:nvPr/>
        </p:nvSpPr>
        <p:spPr bwMode="auto">
          <a:xfrm>
            <a:off x="6172200" y="5791200"/>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400" b="1"/>
              <a:t>4</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zervirano mjesto broja slajda 3"/>
          <p:cNvSpPr>
            <a:spLocks noGrp="1"/>
          </p:cNvSpPr>
          <p:nvPr>
            <p:ph type="sldNum" sz="quarter" idx="10"/>
          </p:nvPr>
        </p:nvSpPr>
        <p:spPr/>
        <p:txBody>
          <a:bodyPr/>
          <a:lstStyle/>
          <a:p>
            <a:fld id="{7EFA009E-BA29-4D86-BD72-DC0E65AEBB14}" type="slidenum">
              <a:rPr lang="en-GB"/>
              <a:pPr/>
              <a:t>17</a:t>
            </a:fld>
            <a:endParaRPr lang="en-GB"/>
          </a:p>
        </p:txBody>
      </p:sp>
      <p:sp>
        <p:nvSpPr>
          <p:cNvPr id="268290" name="Rectangle 2"/>
          <p:cNvSpPr>
            <a:spLocks noGrp="1" noChangeArrowheads="1"/>
          </p:cNvSpPr>
          <p:nvPr>
            <p:ph type="title"/>
          </p:nvPr>
        </p:nvSpPr>
        <p:spPr>
          <a:xfrm>
            <a:off x="762000" y="762000"/>
            <a:ext cx="5715000" cy="1143000"/>
          </a:xfrm>
        </p:spPr>
        <p:txBody>
          <a:bodyPr/>
          <a:lstStyle/>
          <a:p>
            <a:r>
              <a:rPr lang="hr-HR"/>
              <a:t>Faktori koji nadražuju</a:t>
            </a:r>
            <a:endParaRPr lang="en-GB"/>
          </a:p>
        </p:txBody>
      </p:sp>
      <p:sp>
        <p:nvSpPr>
          <p:cNvPr id="268291" name="Rectangle 3"/>
          <p:cNvSpPr>
            <a:spLocks noGrp="1" noChangeArrowheads="1"/>
          </p:cNvSpPr>
          <p:nvPr>
            <p:ph type="body" idx="1"/>
          </p:nvPr>
        </p:nvSpPr>
        <p:spPr>
          <a:xfrm>
            <a:off x="685800" y="2438400"/>
            <a:ext cx="7772400" cy="3657600"/>
          </a:xfrm>
        </p:spPr>
        <p:txBody>
          <a:bodyPr/>
          <a:lstStyle/>
          <a:p>
            <a:pPr>
              <a:lnSpc>
                <a:spcPct val="120000"/>
              </a:lnSpc>
              <a:buFontTx/>
              <a:buChar char="•"/>
            </a:pPr>
            <a:r>
              <a:rPr lang="hr-HR" sz="2000"/>
              <a:t>Produženi kontakt</a:t>
            </a:r>
            <a:r>
              <a:rPr lang="en-GB" sz="2000"/>
              <a:t> </a:t>
            </a:r>
            <a:r>
              <a:rPr lang="hr-HR" sz="2000"/>
              <a:t>kože sa vodom</a:t>
            </a:r>
            <a:r>
              <a:rPr lang="en-GB" sz="2000"/>
              <a:t> </a:t>
            </a:r>
            <a:r>
              <a:rPr lang="hr-HR" sz="2000"/>
              <a:t>ili višim nivoom vlažnosti</a:t>
            </a:r>
            <a:endParaRPr lang="en-GB" sz="2000"/>
          </a:p>
          <a:p>
            <a:pPr>
              <a:lnSpc>
                <a:spcPct val="120000"/>
              </a:lnSpc>
              <a:buFontTx/>
              <a:buChar char="•"/>
            </a:pPr>
            <a:endParaRPr lang="en-GB" sz="900"/>
          </a:p>
          <a:p>
            <a:pPr>
              <a:lnSpc>
                <a:spcPct val="120000"/>
              </a:lnSpc>
              <a:buFontTx/>
              <a:buChar char="•"/>
            </a:pPr>
            <a:r>
              <a:rPr lang="hr-HR" sz="2000"/>
              <a:t>Pretjerano pranje kože sa deterdžentima</a:t>
            </a:r>
            <a:r>
              <a:rPr lang="en-GB" sz="2000"/>
              <a:t>, </a:t>
            </a:r>
            <a:r>
              <a:rPr lang="hr-HR" sz="2000"/>
              <a:t>razrjeđivačima</a:t>
            </a:r>
            <a:r>
              <a:rPr lang="en-GB" sz="2000"/>
              <a:t>, alkal</a:t>
            </a:r>
            <a:r>
              <a:rPr lang="hr-HR" sz="2000"/>
              <a:t>nim</a:t>
            </a:r>
            <a:r>
              <a:rPr lang="en-GB" sz="2000"/>
              <a:t> pro</a:t>
            </a:r>
            <a:r>
              <a:rPr lang="hr-HR" sz="2000"/>
              <a:t>izvodima</a:t>
            </a:r>
            <a:r>
              <a:rPr lang="en-GB" sz="2000"/>
              <a:t>, … (</a:t>
            </a:r>
            <a:r>
              <a:rPr lang="hr-HR" sz="2000"/>
              <a:t>uništavanje</a:t>
            </a:r>
            <a:r>
              <a:rPr lang="en-GB" sz="2000"/>
              <a:t> lipid</a:t>
            </a:r>
            <a:r>
              <a:rPr lang="hr-HR" sz="2000"/>
              <a:t>nog</a:t>
            </a:r>
            <a:r>
              <a:rPr lang="en-GB" sz="2000"/>
              <a:t> </a:t>
            </a:r>
            <a:r>
              <a:rPr lang="hr-HR" sz="2000"/>
              <a:t>sloja kože</a:t>
            </a:r>
            <a:r>
              <a:rPr lang="en-GB" sz="2000"/>
              <a:t>)</a:t>
            </a:r>
          </a:p>
          <a:p>
            <a:pPr>
              <a:lnSpc>
                <a:spcPct val="120000"/>
              </a:lnSpc>
              <a:buFontTx/>
              <a:buChar char="•"/>
            </a:pPr>
            <a:endParaRPr lang="en-GB" sz="900"/>
          </a:p>
          <a:p>
            <a:pPr>
              <a:lnSpc>
                <a:spcPct val="120000"/>
              </a:lnSpc>
              <a:buFontTx/>
              <a:buChar char="•"/>
            </a:pPr>
            <a:r>
              <a:rPr lang="hr-HR" sz="2000"/>
              <a:t>Znojenje</a:t>
            </a:r>
            <a:r>
              <a:rPr lang="en-GB" sz="2000"/>
              <a:t> : </a:t>
            </a:r>
            <a:r>
              <a:rPr lang="hr-HR" sz="2000"/>
              <a:t>pretjerano</a:t>
            </a:r>
            <a:r>
              <a:rPr lang="en-GB" sz="2000"/>
              <a:t> (Glove’s </a:t>
            </a:r>
            <a:r>
              <a:rPr lang="hr-HR" sz="2000"/>
              <a:t>“zatvarajući”</a:t>
            </a:r>
            <a:r>
              <a:rPr lang="en-GB" sz="2000"/>
              <a:t> e</a:t>
            </a:r>
            <a:r>
              <a:rPr lang="hr-HR" sz="2000"/>
              <a:t>fekt</a:t>
            </a:r>
            <a:r>
              <a:rPr lang="en-GB" sz="2000"/>
              <a:t> </a:t>
            </a:r>
            <a:r>
              <a:rPr lang="hr-HR" sz="2000"/>
              <a:t>ili</a:t>
            </a:r>
            <a:r>
              <a:rPr lang="en-GB" sz="2000"/>
              <a:t> </a:t>
            </a:r>
            <a:r>
              <a:rPr lang="hr-HR" sz="2000"/>
              <a:t>hi</a:t>
            </a:r>
            <a:r>
              <a:rPr lang="en-GB" sz="2000"/>
              <a:t>perh</a:t>
            </a:r>
            <a:r>
              <a:rPr lang="hr-HR" sz="2000"/>
              <a:t>i</a:t>
            </a:r>
            <a:r>
              <a:rPr lang="en-GB" sz="2000"/>
              <a:t>dro</a:t>
            </a:r>
            <a:r>
              <a:rPr lang="hr-HR" sz="2000"/>
              <a:t>za</a:t>
            </a:r>
            <a:r>
              <a:rPr lang="en-GB" sz="2000"/>
              <a:t>) </a:t>
            </a:r>
            <a:r>
              <a:rPr lang="hr-HR" sz="2000"/>
              <a:t>ili</a:t>
            </a:r>
            <a:r>
              <a:rPr lang="en-GB" sz="2000"/>
              <a:t> </a:t>
            </a:r>
            <a:r>
              <a:rPr lang="hr-HR" sz="2000"/>
              <a:t>nedovoljno</a:t>
            </a:r>
            <a:r>
              <a:rPr lang="en-GB" sz="2000"/>
              <a:t> (</a:t>
            </a:r>
            <a:r>
              <a:rPr lang="hr-HR" sz="2000"/>
              <a:t>kseroza</a:t>
            </a:r>
            <a:r>
              <a:rPr lang="en-GB" sz="2000"/>
              <a:t>)</a:t>
            </a:r>
          </a:p>
          <a:p>
            <a:pPr>
              <a:lnSpc>
                <a:spcPct val="120000"/>
              </a:lnSpc>
              <a:buFontTx/>
              <a:buChar char="•"/>
            </a:pPr>
            <a:endParaRPr lang="en-GB" sz="900"/>
          </a:p>
          <a:p>
            <a:pPr>
              <a:lnSpc>
                <a:spcPct val="120000"/>
              </a:lnSpc>
              <a:buFontTx/>
              <a:buChar char="•"/>
            </a:pPr>
            <a:r>
              <a:rPr lang="hr-HR" sz="2000"/>
              <a:t>Bakterijski endotoksini</a:t>
            </a:r>
            <a:endParaRPr lang="en-GB" sz="2000"/>
          </a:p>
          <a:p>
            <a:pPr>
              <a:buFontTx/>
              <a:buChar char="•"/>
            </a:pPr>
            <a:endParaRPr lang="en-GB" sz="2000"/>
          </a:p>
        </p:txBody>
      </p:sp>
      <p:pic>
        <p:nvPicPr>
          <p:cNvPr id="268292" name="Picture 4" descr="C:\My Documents\Pictures\Dermatitis and skin diseases\Hand - Dermatitis 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609600"/>
            <a:ext cx="1957388" cy="14716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zervirano mjesto broja slajda 3"/>
          <p:cNvSpPr>
            <a:spLocks noGrp="1"/>
          </p:cNvSpPr>
          <p:nvPr>
            <p:ph type="sldNum" sz="quarter" idx="10"/>
          </p:nvPr>
        </p:nvSpPr>
        <p:spPr/>
        <p:txBody>
          <a:bodyPr/>
          <a:lstStyle/>
          <a:p>
            <a:fld id="{5D2017DA-62AD-4B69-85CF-4C175B62BB42}" type="slidenum">
              <a:rPr lang="en-GB"/>
              <a:pPr/>
              <a:t>18</a:t>
            </a:fld>
            <a:endParaRPr lang="en-GB"/>
          </a:p>
        </p:txBody>
      </p:sp>
      <p:sp>
        <p:nvSpPr>
          <p:cNvPr id="234499" name="Rectangle 3"/>
          <p:cNvSpPr>
            <a:spLocks noGrp="1" noChangeArrowheads="1"/>
          </p:cNvSpPr>
          <p:nvPr>
            <p:ph type="body" idx="1"/>
          </p:nvPr>
        </p:nvSpPr>
        <p:spPr/>
        <p:txBody>
          <a:bodyPr/>
          <a:lstStyle/>
          <a:p>
            <a:pPr marL="107950" indent="3175"/>
            <a:endParaRPr lang="en-GB"/>
          </a:p>
          <a:p>
            <a:pPr lvl="2"/>
            <a:endParaRPr lang="en-GB"/>
          </a:p>
        </p:txBody>
      </p:sp>
      <p:sp>
        <p:nvSpPr>
          <p:cNvPr id="234501" name="Rectangle 5"/>
          <p:cNvSpPr>
            <a:spLocks noChangeArrowheads="1"/>
          </p:cNvSpPr>
          <p:nvPr/>
        </p:nvSpPr>
        <p:spPr bwMode="auto">
          <a:xfrm>
            <a:off x="838200" y="1828800"/>
            <a:ext cx="77724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07950" indent="3175">
              <a:spcBef>
                <a:spcPct val="20000"/>
              </a:spcBef>
              <a:defRPr sz="2400">
                <a:solidFill>
                  <a:schemeClr val="bg1"/>
                </a:solidFill>
                <a:latin typeface="Times New Roman" panose="02020603050405020304" pitchFamily="18" charset="0"/>
              </a:defRPr>
            </a:lvl1pPr>
            <a:lvl2pPr marL="746125" indent="-285750">
              <a:spcBef>
                <a:spcPct val="20000"/>
              </a:spcBef>
              <a:buClr>
                <a:schemeClr val="bg1"/>
              </a:buClr>
              <a:buSzPct val="60000"/>
              <a:buFont typeface="Monotype Sorts" pitchFamily="2" charset="2"/>
              <a:buChar char="è"/>
              <a:defRPr sz="2000">
                <a:solidFill>
                  <a:schemeClr val="bg1"/>
                </a:solidFill>
                <a:latin typeface="Times New Roman" panose="02020603050405020304" pitchFamily="18" charset="0"/>
              </a:defRPr>
            </a:lvl2pPr>
            <a:lvl3pPr marL="1143000" indent="-228600">
              <a:spcBef>
                <a:spcPct val="20000"/>
              </a:spcBef>
              <a:buClr>
                <a:schemeClr val="bg1"/>
              </a:buClr>
              <a:buSzPct val="60000"/>
              <a:buFont typeface="Monotype Sorts" pitchFamily="2" charset="2"/>
              <a:buChar char="ç"/>
              <a:defRPr>
                <a:solidFill>
                  <a:schemeClr val="bg1"/>
                </a:solidFill>
                <a:latin typeface="Times New Roman" panose="02020603050405020304" pitchFamily="18" charset="0"/>
              </a:defRPr>
            </a:lvl3pPr>
            <a:lvl4pPr marL="1600200" indent="-228600">
              <a:spcBef>
                <a:spcPct val="20000"/>
              </a:spcBef>
              <a:buClr>
                <a:schemeClr val="bg1"/>
              </a:buClr>
              <a:buSzPct val="60000"/>
              <a:buFont typeface="Marlett" pitchFamily="2" charset="2"/>
              <a:buChar char="i"/>
              <a:defRPr sz="1600">
                <a:solidFill>
                  <a:schemeClr val="bg1"/>
                </a:solidFill>
                <a:latin typeface="Times New Roman" panose="02020603050405020304" pitchFamily="18"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nSpc>
                <a:spcPct val="130000"/>
              </a:lnSpc>
              <a:buFontTx/>
              <a:buChar char="•"/>
            </a:pPr>
            <a:r>
              <a:rPr lang="en-GB"/>
              <a:t> </a:t>
            </a:r>
            <a:r>
              <a:rPr lang="hr-HR"/>
              <a:t>Loša higijena</a:t>
            </a:r>
            <a:r>
              <a:rPr lang="en-GB"/>
              <a:t> </a:t>
            </a:r>
          </a:p>
          <a:p>
            <a:pPr>
              <a:lnSpc>
                <a:spcPct val="130000"/>
              </a:lnSpc>
              <a:buFontTx/>
              <a:buChar char="•"/>
            </a:pPr>
            <a:endParaRPr lang="en-GB" sz="1000"/>
          </a:p>
          <a:p>
            <a:pPr>
              <a:lnSpc>
                <a:spcPct val="130000"/>
              </a:lnSpc>
              <a:buFontTx/>
              <a:buChar char="•"/>
            </a:pPr>
            <a:r>
              <a:rPr lang="en-GB"/>
              <a:t> </a:t>
            </a:r>
            <a:r>
              <a:rPr lang="hr-HR"/>
              <a:t>Postojeći ekcemi</a:t>
            </a:r>
            <a:r>
              <a:rPr lang="en-GB"/>
              <a:t> (</a:t>
            </a:r>
            <a:r>
              <a:rPr lang="hr-HR"/>
              <a:t>a</a:t>
            </a:r>
            <a:r>
              <a:rPr lang="en-GB"/>
              <a:t>topi</a:t>
            </a:r>
            <a:r>
              <a:rPr lang="hr-HR"/>
              <a:t>čni</a:t>
            </a:r>
            <a:r>
              <a:rPr lang="en-GB"/>
              <a:t>)</a:t>
            </a:r>
          </a:p>
          <a:p>
            <a:pPr>
              <a:lnSpc>
                <a:spcPct val="130000"/>
              </a:lnSpc>
              <a:buFontTx/>
              <a:buChar char="•"/>
            </a:pPr>
            <a:endParaRPr lang="en-GB" sz="1000"/>
          </a:p>
          <a:p>
            <a:pPr>
              <a:lnSpc>
                <a:spcPct val="130000"/>
              </a:lnSpc>
              <a:buFontTx/>
              <a:buChar char="•"/>
            </a:pPr>
            <a:r>
              <a:rPr lang="en-GB"/>
              <a:t> </a:t>
            </a:r>
            <a:r>
              <a:rPr lang="hr-HR"/>
              <a:t>Sastrugana koža</a:t>
            </a:r>
            <a:r>
              <a:rPr lang="en-GB"/>
              <a:t> : </a:t>
            </a:r>
          </a:p>
          <a:p>
            <a:pPr lvl="1">
              <a:lnSpc>
                <a:spcPct val="130000"/>
              </a:lnSpc>
            </a:pPr>
            <a:r>
              <a:rPr lang="hr-HR"/>
              <a:t>Puder na rukavicama</a:t>
            </a:r>
            <a:r>
              <a:rPr lang="en-GB"/>
              <a:t>, </a:t>
            </a:r>
          </a:p>
          <a:p>
            <a:pPr lvl="1">
              <a:lnSpc>
                <a:spcPct val="130000"/>
              </a:lnSpc>
            </a:pPr>
            <a:r>
              <a:rPr lang="hr-HR"/>
              <a:t>Iritirajući materijal na spojnim linijama unutar rukavice</a:t>
            </a:r>
            <a:endParaRPr lang="en-GB"/>
          </a:p>
          <a:p>
            <a:pPr lvl="1">
              <a:lnSpc>
                <a:spcPct val="130000"/>
              </a:lnSpc>
            </a:pPr>
            <a:r>
              <a:rPr lang="hr-HR"/>
              <a:t>Mehaničke akcije prouzročene alatima</a:t>
            </a:r>
            <a:r>
              <a:rPr lang="en-GB"/>
              <a:t>, </a:t>
            </a:r>
            <a:r>
              <a:rPr lang="hr-HR"/>
              <a:t>pokretima</a:t>
            </a:r>
            <a:endParaRPr lang="en-GB"/>
          </a:p>
          <a:p>
            <a:pPr>
              <a:lnSpc>
                <a:spcPct val="130000"/>
              </a:lnSpc>
              <a:buFontTx/>
              <a:buChar char="•"/>
            </a:pPr>
            <a:endParaRPr lang="en-GB" sz="1000"/>
          </a:p>
          <a:p>
            <a:pPr>
              <a:lnSpc>
                <a:spcPct val="130000"/>
              </a:lnSpc>
              <a:buFontTx/>
              <a:buChar char="•"/>
            </a:pPr>
            <a:r>
              <a:rPr lang="en-GB"/>
              <a:t> </a:t>
            </a:r>
            <a:r>
              <a:rPr lang="hr-HR"/>
              <a:t>Porezana koža</a:t>
            </a:r>
            <a:endParaRPr lang="en-GB"/>
          </a:p>
          <a:p>
            <a:pPr>
              <a:buFontTx/>
              <a:buChar char="•"/>
            </a:pPr>
            <a:endParaRPr lang="en-GB"/>
          </a:p>
        </p:txBody>
      </p:sp>
      <p:sp>
        <p:nvSpPr>
          <p:cNvPr id="234504" name="Rectangle 8"/>
          <p:cNvSpPr>
            <a:spLocks noChangeArrowheads="1"/>
          </p:cNvSpPr>
          <p:nvPr/>
        </p:nvSpPr>
        <p:spPr bwMode="auto">
          <a:xfrm>
            <a:off x="762000" y="762000"/>
            <a:ext cx="5715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3200" b="1">
                <a:solidFill>
                  <a:schemeClr val="bg1"/>
                </a:solidFill>
                <a:latin typeface="Times New Roman" panose="02020603050405020304" pitchFamily="18" charset="0"/>
              </a:defRPr>
            </a:lvl1pPr>
            <a:lvl2pPr algn="ctr">
              <a:defRPr sz="3200" b="1">
                <a:solidFill>
                  <a:schemeClr val="bg1"/>
                </a:solidFill>
                <a:latin typeface="Times New Roman" panose="02020603050405020304" pitchFamily="18" charset="0"/>
              </a:defRPr>
            </a:lvl2pPr>
            <a:lvl3pPr algn="ctr">
              <a:defRPr sz="3200" b="1">
                <a:solidFill>
                  <a:schemeClr val="bg1"/>
                </a:solidFill>
                <a:latin typeface="Times New Roman" panose="02020603050405020304" pitchFamily="18" charset="0"/>
              </a:defRPr>
            </a:lvl3pPr>
            <a:lvl4pPr algn="ctr">
              <a:defRPr sz="3200" b="1">
                <a:solidFill>
                  <a:schemeClr val="bg1"/>
                </a:solidFill>
                <a:latin typeface="Times New Roman" panose="02020603050405020304" pitchFamily="18" charset="0"/>
              </a:defRPr>
            </a:lvl4pPr>
            <a:lvl5pPr algn="ctr">
              <a:defRPr sz="3200" b="1">
                <a:solidFill>
                  <a:schemeClr val="bg1"/>
                </a:solidFill>
                <a:latin typeface="Times New Roman" panose="02020603050405020304" pitchFamily="18" charset="0"/>
              </a:defRPr>
            </a:lvl5pPr>
            <a:lvl6pPr marL="457200" algn="ctr" eaLnBrk="0" fontAlgn="base" hangingPunct="0">
              <a:spcBef>
                <a:spcPct val="0"/>
              </a:spcBef>
              <a:spcAft>
                <a:spcPct val="0"/>
              </a:spcAft>
              <a:defRPr sz="3200" b="1">
                <a:solidFill>
                  <a:schemeClr val="bg1"/>
                </a:solidFill>
                <a:latin typeface="Times New Roman" panose="02020603050405020304" pitchFamily="18" charset="0"/>
              </a:defRPr>
            </a:lvl6pPr>
            <a:lvl7pPr marL="914400" algn="ctr" eaLnBrk="0" fontAlgn="base" hangingPunct="0">
              <a:spcBef>
                <a:spcPct val="0"/>
              </a:spcBef>
              <a:spcAft>
                <a:spcPct val="0"/>
              </a:spcAft>
              <a:defRPr sz="3200" b="1">
                <a:solidFill>
                  <a:schemeClr val="bg1"/>
                </a:solidFill>
                <a:latin typeface="Times New Roman" panose="02020603050405020304" pitchFamily="18" charset="0"/>
              </a:defRPr>
            </a:lvl7pPr>
            <a:lvl8pPr marL="1371600" algn="ctr" eaLnBrk="0" fontAlgn="base" hangingPunct="0">
              <a:spcBef>
                <a:spcPct val="0"/>
              </a:spcBef>
              <a:spcAft>
                <a:spcPct val="0"/>
              </a:spcAft>
              <a:defRPr sz="3200" b="1">
                <a:solidFill>
                  <a:schemeClr val="bg1"/>
                </a:solidFill>
                <a:latin typeface="Times New Roman" panose="02020603050405020304" pitchFamily="18" charset="0"/>
              </a:defRPr>
            </a:lvl8pPr>
            <a:lvl9pPr marL="1828800" algn="ctr" eaLnBrk="0" fontAlgn="base" hangingPunct="0">
              <a:spcBef>
                <a:spcPct val="0"/>
              </a:spcBef>
              <a:spcAft>
                <a:spcPct val="0"/>
              </a:spcAft>
              <a:defRPr sz="3200" b="1">
                <a:solidFill>
                  <a:schemeClr val="bg1"/>
                </a:solidFill>
                <a:latin typeface="Times New Roman" panose="02020603050405020304" pitchFamily="18" charset="0"/>
              </a:defRPr>
            </a:lvl9pPr>
          </a:lstStyle>
          <a:p>
            <a:r>
              <a:rPr lang="hr-HR"/>
              <a:t>Faktori koji nadražuju</a:t>
            </a:r>
            <a:endParaRPr lang="en-GB"/>
          </a:p>
        </p:txBody>
      </p:sp>
      <p:pic>
        <p:nvPicPr>
          <p:cNvPr id="234505" name="Picture 9" descr="C:\My Documents\Pictures\Dermatitis and skin diseases\Hand - Dermatitis 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609600"/>
            <a:ext cx="1957388" cy="14716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zervirano mjesto broja slajda 3"/>
          <p:cNvSpPr>
            <a:spLocks noGrp="1"/>
          </p:cNvSpPr>
          <p:nvPr>
            <p:ph type="sldNum" sz="quarter" idx="10"/>
          </p:nvPr>
        </p:nvSpPr>
        <p:spPr/>
        <p:txBody>
          <a:bodyPr/>
          <a:lstStyle/>
          <a:p>
            <a:fld id="{C0218ECB-42AC-4D2A-965B-5D8E9138DD17}" type="slidenum">
              <a:rPr lang="en-GB"/>
              <a:pPr/>
              <a:t>19</a:t>
            </a:fld>
            <a:endParaRPr lang="en-GB"/>
          </a:p>
        </p:txBody>
      </p:sp>
      <p:sp>
        <p:nvSpPr>
          <p:cNvPr id="311298" name="Rectangle 2"/>
          <p:cNvSpPr>
            <a:spLocks noGrp="1" noChangeArrowheads="1"/>
          </p:cNvSpPr>
          <p:nvPr>
            <p:ph type="title"/>
          </p:nvPr>
        </p:nvSpPr>
        <p:spPr>
          <a:xfrm>
            <a:off x="685800" y="762000"/>
            <a:ext cx="5562600" cy="1219200"/>
          </a:xfrm>
        </p:spPr>
        <p:txBody>
          <a:bodyPr/>
          <a:lstStyle/>
          <a:p>
            <a:r>
              <a:rPr lang="hr-HR"/>
              <a:t>“</a:t>
            </a:r>
            <a:r>
              <a:rPr lang="en-GB"/>
              <a:t>In Vivo</a:t>
            </a:r>
            <a:r>
              <a:rPr lang="hr-HR"/>
              <a:t>”</a:t>
            </a:r>
            <a:r>
              <a:rPr lang="en-GB"/>
              <a:t> </a:t>
            </a:r>
            <a:r>
              <a:rPr lang="hr-HR"/>
              <a:t>metode testiranja</a:t>
            </a:r>
            <a:endParaRPr lang="en-GB"/>
          </a:p>
        </p:txBody>
      </p:sp>
      <p:sp>
        <p:nvSpPr>
          <p:cNvPr id="311299" name="Rectangle 3"/>
          <p:cNvSpPr>
            <a:spLocks noGrp="1" noChangeArrowheads="1"/>
          </p:cNvSpPr>
          <p:nvPr>
            <p:ph type="body" idx="1"/>
          </p:nvPr>
        </p:nvSpPr>
        <p:spPr>
          <a:xfrm>
            <a:off x="685800" y="2209800"/>
            <a:ext cx="7772400" cy="3733800"/>
          </a:xfrm>
        </p:spPr>
        <p:txBody>
          <a:bodyPr/>
          <a:lstStyle/>
          <a:p>
            <a:pPr algn="just">
              <a:buFontTx/>
              <a:buChar char="•"/>
            </a:pPr>
            <a:r>
              <a:rPr lang="en-GB" u="sng"/>
              <a:t>Epicutaneous test</a:t>
            </a:r>
            <a:r>
              <a:rPr lang="en-GB"/>
              <a:t> (</a:t>
            </a:r>
            <a:r>
              <a:rPr lang="hr-HR"/>
              <a:t>test sa flasterima</a:t>
            </a:r>
            <a:r>
              <a:rPr lang="en-GB"/>
              <a:t>)</a:t>
            </a:r>
          </a:p>
          <a:p>
            <a:pPr algn="just"/>
            <a:r>
              <a:rPr lang="en-GB"/>
              <a:t>	</a:t>
            </a:r>
            <a:r>
              <a:rPr lang="hr-HR" sz="2000"/>
              <a:t>Mala količina antigena se stavlja na površinu kože</a:t>
            </a:r>
            <a:r>
              <a:rPr lang="en-GB" sz="2000"/>
              <a:t>. </a:t>
            </a:r>
            <a:r>
              <a:rPr lang="hr-HR" sz="2000"/>
              <a:t>Nakon 48 sati</a:t>
            </a:r>
            <a:r>
              <a:rPr lang="en-GB" sz="2000"/>
              <a:t>, </a:t>
            </a:r>
            <a:r>
              <a:rPr lang="hr-HR" sz="2000"/>
              <a:t>testirana područja se pregledavaju i primjenjuje se sistem bodovanja</a:t>
            </a:r>
            <a:r>
              <a:rPr lang="en-GB" sz="2000"/>
              <a:t>.</a:t>
            </a:r>
            <a:endParaRPr lang="en-GB"/>
          </a:p>
          <a:p>
            <a:pPr algn="just">
              <a:buFontTx/>
              <a:buChar char="•"/>
            </a:pPr>
            <a:endParaRPr lang="en-GB"/>
          </a:p>
          <a:p>
            <a:pPr algn="just">
              <a:buFontTx/>
              <a:buChar char="•"/>
            </a:pPr>
            <a:r>
              <a:rPr lang="en-GB" u="sng"/>
              <a:t>Intradermal</a:t>
            </a:r>
            <a:r>
              <a:rPr lang="hr-HR" u="sng"/>
              <a:t>ni</a:t>
            </a:r>
            <a:r>
              <a:rPr lang="en-GB" u="sng"/>
              <a:t> test</a:t>
            </a:r>
            <a:r>
              <a:rPr lang="en-GB"/>
              <a:t> (</a:t>
            </a:r>
            <a:r>
              <a:rPr lang="hr-HR"/>
              <a:t>test probadanja kože</a:t>
            </a:r>
            <a:r>
              <a:rPr lang="en-GB"/>
              <a:t>)</a:t>
            </a:r>
          </a:p>
          <a:p>
            <a:pPr algn="just"/>
            <a:r>
              <a:rPr lang="en-GB"/>
              <a:t>	</a:t>
            </a:r>
            <a:r>
              <a:rPr lang="hr-HR" sz="2000"/>
              <a:t>Ekstrakt antigena</a:t>
            </a:r>
            <a:r>
              <a:rPr lang="en-GB" sz="2000"/>
              <a:t> </a:t>
            </a:r>
            <a:r>
              <a:rPr lang="hr-HR" sz="2000"/>
              <a:t>se ubacuje injekcijom ispod površine kože</a:t>
            </a:r>
            <a:r>
              <a:rPr lang="en-GB" sz="2000"/>
              <a:t>. </a:t>
            </a:r>
            <a:r>
              <a:rPr lang="hr-HR" sz="2000"/>
              <a:t>Nakon 15 minuta</a:t>
            </a:r>
            <a:r>
              <a:rPr lang="en-GB" sz="2000"/>
              <a:t>, </a:t>
            </a:r>
            <a:r>
              <a:rPr lang="hr-HR" sz="2000"/>
              <a:t>pregledavaju se ubodna mjesta i primjenjuje se sistem bodovanja.</a:t>
            </a:r>
            <a:endParaRPr lang="en-GB">
              <a:solidFill>
                <a:schemeClr val="tx1"/>
              </a:solidFill>
            </a:endParaRPr>
          </a:p>
          <a:p>
            <a:pPr algn="just"/>
            <a:endParaRPr lang="en-GB"/>
          </a:p>
        </p:txBody>
      </p:sp>
      <p:pic>
        <p:nvPicPr>
          <p:cNvPr id="311300" name="Picture 4" descr="C:\My Documents\Pictures\Dermatitis and skin diseases\Allergy scann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609600"/>
            <a:ext cx="1987550" cy="1511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broja slajda 1"/>
          <p:cNvSpPr>
            <a:spLocks noGrp="1"/>
          </p:cNvSpPr>
          <p:nvPr>
            <p:ph type="sldNum" sz="quarter" idx="10"/>
          </p:nvPr>
        </p:nvSpPr>
        <p:spPr/>
        <p:txBody>
          <a:bodyPr/>
          <a:lstStyle/>
          <a:p>
            <a:fld id="{83A12E30-55E0-4590-814C-25635F329186}" type="slidenum">
              <a:rPr lang="en-GB"/>
              <a:pPr/>
              <a:t>2</a:t>
            </a:fld>
            <a:endParaRPr lang="en-GB"/>
          </a:p>
        </p:txBody>
      </p:sp>
      <p:sp>
        <p:nvSpPr>
          <p:cNvPr id="260098" name="Rectangle 2"/>
          <p:cNvSpPr>
            <a:spLocks noChangeArrowheads="1"/>
          </p:cNvSpPr>
          <p:nvPr/>
        </p:nvSpPr>
        <p:spPr bwMode="auto">
          <a:xfrm>
            <a:off x="838200" y="1219200"/>
            <a:ext cx="7696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3200" b="1">
                <a:solidFill>
                  <a:schemeClr val="bg1"/>
                </a:solidFill>
                <a:latin typeface="Times New Roman" panose="02020603050405020304" pitchFamily="18" charset="0"/>
              </a:defRPr>
            </a:lvl1pPr>
            <a:lvl2pPr algn="ctr">
              <a:defRPr sz="3200" b="1">
                <a:solidFill>
                  <a:schemeClr val="bg1"/>
                </a:solidFill>
                <a:latin typeface="Times New Roman" panose="02020603050405020304" pitchFamily="18" charset="0"/>
              </a:defRPr>
            </a:lvl2pPr>
            <a:lvl3pPr algn="ctr">
              <a:defRPr sz="3200" b="1">
                <a:solidFill>
                  <a:schemeClr val="bg1"/>
                </a:solidFill>
                <a:latin typeface="Times New Roman" panose="02020603050405020304" pitchFamily="18" charset="0"/>
              </a:defRPr>
            </a:lvl3pPr>
            <a:lvl4pPr algn="ctr">
              <a:defRPr sz="3200" b="1">
                <a:solidFill>
                  <a:schemeClr val="bg1"/>
                </a:solidFill>
                <a:latin typeface="Times New Roman" panose="02020603050405020304" pitchFamily="18" charset="0"/>
              </a:defRPr>
            </a:lvl4pPr>
            <a:lvl5pPr algn="ctr">
              <a:defRPr sz="3200" b="1">
                <a:solidFill>
                  <a:schemeClr val="bg1"/>
                </a:solidFill>
                <a:latin typeface="Times New Roman" panose="02020603050405020304" pitchFamily="18" charset="0"/>
              </a:defRPr>
            </a:lvl5pPr>
            <a:lvl6pPr marL="457200" algn="ctr" eaLnBrk="0" fontAlgn="base" hangingPunct="0">
              <a:spcBef>
                <a:spcPct val="0"/>
              </a:spcBef>
              <a:spcAft>
                <a:spcPct val="0"/>
              </a:spcAft>
              <a:defRPr sz="3200" b="1">
                <a:solidFill>
                  <a:schemeClr val="bg1"/>
                </a:solidFill>
                <a:latin typeface="Times New Roman" panose="02020603050405020304" pitchFamily="18" charset="0"/>
              </a:defRPr>
            </a:lvl6pPr>
            <a:lvl7pPr marL="914400" algn="ctr" eaLnBrk="0" fontAlgn="base" hangingPunct="0">
              <a:spcBef>
                <a:spcPct val="0"/>
              </a:spcBef>
              <a:spcAft>
                <a:spcPct val="0"/>
              </a:spcAft>
              <a:defRPr sz="3200" b="1">
                <a:solidFill>
                  <a:schemeClr val="bg1"/>
                </a:solidFill>
                <a:latin typeface="Times New Roman" panose="02020603050405020304" pitchFamily="18" charset="0"/>
              </a:defRPr>
            </a:lvl7pPr>
            <a:lvl8pPr marL="1371600" algn="ctr" eaLnBrk="0" fontAlgn="base" hangingPunct="0">
              <a:spcBef>
                <a:spcPct val="0"/>
              </a:spcBef>
              <a:spcAft>
                <a:spcPct val="0"/>
              </a:spcAft>
              <a:defRPr sz="3200" b="1">
                <a:solidFill>
                  <a:schemeClr val="bg1"/>
                </a:solidFill>
                <a:latin typeface="Times New Roman" panose="02020603050405020304" pitchFamily="18" charset="0"/>
              </a:defRPr>
            </a:lvl8pPr>
            <a:lvl9pPr marL="1828800" algn="ctr" eaLnBrk="0" fontAlgn="base" hangingPunct="0">
              <a:spcBef>
                <a:spcPct val="0"/>
              </a:spcBef>
              <a:spcAft>
                <a:spcPct val="0"/>
              </a:spcAft>
              <a:defRPr sz="3200" b="1">
                <a:solidFill>
                  <a:schemeClr val="bg1"/>
                </a:solidFill>
                <a:latin typeface="Times New Roman" panose="02020603050405020304" pitchFamily="18" charset="0"/>
              </a:defRPr>
            </a:lvl9pPr>
          </a:lstStyle>
          <a:p>
            <a:r>
              <a:rPr lang="hr-HR"/>
              <a:t>Ciljevi prodajnog sastanka</a:t>
            </a:r>
            <a:endParaRPr lang="en-GB"/>
          </a:p>
        </p:txBody>
      </p:sp>
      <p:sp>
        <p:nvSpPr>
          <p:cNvPr id="260099" name="Rectangle 3"/>
          <p:cNvSpPr>
            <a:spLocks noChangeArrowheads="1"/>
          </p:cNvSpPr>
          <p:nvPr/>
        </p:nvSpPr>
        <p:spPr bwMode="auto">
          <a:xfrm>
            <a:off x="685800" y="1524000"/>
            <a:ext cx="77724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8738" indent="3175">
              <a:spcBef>
                <a:spcPct val="20000"/>
              </a:spcBef>
              <a:defRPr sz="2400">
                <a:solidFill>
                  <a:schemeClr val="bg1"/>
                </a:solidFill>
                <a:latin typeface="Times New Roman" panose="02020603050405020304" pitchFamily="18" charset="0"/>
              </a:defRPr>
            </a:lvl1pPr>
            <a:lvl2pPr marL="746125" indent="-285750">
              <a:spcBef>
                <a:spcPct val="20000"/>
              </a:spcBef>
              <a:buClr>
                <a:schemeClr val="bg1"/>
              </a:buClr>
              <a:buSzPct val="60000"/>
              <a:buFont typeface="Monotype Sorts" pitchFamily="2" charset="2"/>
              <a:buChar char="è"/>
              <a:defRPr sz="2000">
                <a:solidFill>
                  <a:schemeClr val="bg1"/>
                </a:solidFill>
                <a:latin typeface="Times New Roman" panose="02020603050405020304" pitchFamily="18" charset="0"/>
              </a:defRPr>
            </a:lvl2pPr>
            <a:lvl3pPr marL="1143000" indent="-228600">
              <a:spcBef>
                <a:spcPct val="20000"/>
              </a:spcBef>
              <a:buClr>
                <a:schemeClr val="bg1"/>
              </a:buClr>
              <a:buSzPct val="60000"/>
              <a:buFont typeface="Monotype Sorts" pitchFamily="2" charset="2"/>
              <a:buChar char="ç"/>
              <a:defRPr>
                <a:solidFill>
                  <a:schemeClr val="bg1"/>
                </a:solidFill>
                <a:latin typeface="Times New Roman" panose="02020603050405020304" pitchFamily="18" charset="0"/>
              </a:defRPr>
            </a:lvl3pPr>
            <a:lvl4pPr marL="1600200" indent="-228600">
              <a:spcBef>
                <a:spcPct val="20000"/>
              </a:spcBef>
              <a:buClr>
                <a:schemeClr val="bg1"/>
              </a:buClr>
              <a:buSzPct val="60000"/>
              <a:buFont typeface="Marlett" pitchFamily="2" charset="2"/>
              <a:buChar char="i"/>
              <a:defRPr sz="1600">
                <a:solidFill>
                  <a:schemeClr val="bg1"/>
                </a:solidFill>
                <a:latin typeface="Times New Roman" panose="02020603050405020304" pitchFamily="18"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endParaRPr lang="en-GB"/>
          </a:p>
          <a:p>
            <a:endParaRPr lang="hr-HR"/>
          </a:p>
          <a:p>
            <a:r>
              <a:rPr lang="hr-HR"/>
              <a:t>Budite informirani o industrijskim oboljenjima kože i brizi o koži</a:t>
            </a:r>
            <a:r>
              <a:rPr lang="en-GB"/>
              <a:t>, </a:t>
            </a:r>
            <a:r>
              <a:rPr lang="hr-HR"/>
              <a:t>a da bi mogli koristiti te elemente</a:t>
            </a:r>
            <a:r>
              <a:rPr lang="en-GB"/>
              <a:t> </a:t>
            </a:r>
            <a:r>
              <a:rPr lang="hr-HR"/>
              <a:t>tijekom prodajnog</a:t>
            </a:r>
            <a:r>
              <a:rPr lang="en-GB"/>
              <a:t> proces</a:t>
            </a:r>
            <a:r>
              <a:rPr lang="hr-HR"/>
              <a:t>a</a:t>
            </a:r>
            <a:r>
              <a:rPr lang="en-GB"/>
              <a:t> </a:t>
            </a:r>
            <a:r>
              <a:rPr lang="hr-HR"/>
              <a:t>sa medicinskom sestrom</a:t>
            </a:r>
            <a:r>
              <a:rPr lang="en-GB"/>
              <a:t>, </a:t>
            </a:r>
            <a:r>
              <a:rPr lang="hr-HR"/>
              <a:t>doktorom koji radi u industrijskom okruženju ili</a:t>
            </a:r>
            <a:r>
              <a:rPr lang="en-GB"/>
              <a:t> </a:t>
            </a:r>
            <a:r>
              <a:rPr lang="hr-HR"/>
              <a:t>osobom koja je odgovorna za zdravlje i sigurnost radnika</a:t>
            </a:r>
            <a:r>
              <a:rPr lang="en-GB"/>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zervirano mjesto broja slajda 3"/>
          <p:cNvSpPr>
            <a:spLocks noGrp="1"/>
          </p:cNvSpPr>
          <p:nvPr>
            <p:ph type="sldNum" sz="quarter" idx="10"/>
          </p:nvPr>
        </p:nvSpPr>
        <p:spPr/>
        <p:txBody>
          <a:bodyPr/>
          <a:lstStyle/>
          <a:p>
            <a:fld id="{F56BC0C0-BD01-4248-9F3C-33F13E22E48B}" type="slidenum">
              <a:rPr lang="en-GB"/>
              <a:pPr/>
              <a:t>20</a:t>
            </a:fld>
            <a:endParaRPr lang="en-GB"/>
          </a:p>
        </p:txBody>
      </p:sp>
      <p:sp>
        <p:nvSpPr>
          <p:cNvPr id="291842" name="Rectangle 2"/>
          <p:cNvSpPr>
            <a:spLocks noGrp="1" noChangeArrowheads="1"/>
          </p:cNvSpPr>
          <p:nvPr>
            <p:ph type="title"/>
          </p:nvPr>
        </p:nvSpPr>
        <p:spPr>
          <a:xfrm>
            <a:off x="685800" y="838200"/>
            <a:ext cx="5257800" cy="762000"/>
          </a:xfrm>
        </p:spPr>
        <p:txBody>
          <a:bodyPr/>
          <a:lstStyle/>
          <a:p>
            <a:r>
              <a:rPr lang="hr-HR"/>
              <a:t>Alergija na prirodni latex</a:t>
            </a:r>
            <a:endParaRPr lang="en-GB"/>
          </a:p>
        </p:txBody>
      </p:sp>
      <p:sp>
        <p:nvSpPr>
          <p:cNvPr id="291843" name="Rectangle 3"/>
          <p:cNvSpPr>
            <a:spLocks noGrp="1" noChangeArrowheads="1"/>
          </p:cNvSpPr>
          <p:nvPr>
            <p:ph type="body" idx="1"/>
          </p:nvPr>
        </p:nvSpPr>
        <p:spPr>
          <a:xfrm>
            <a:off x="685800" y="1752600"/>
            <a:ext cx="7772400" cy="4343400"/>
          </a:xfrm>
        </p:spPr>
        <p:txBody>
          <a:bodyPr/>
          <a:lstStyle/>
          <a:p>
            <a:pPr marL="55563" indent="-3175">
              <a:buFontTx/>
              <a:buChar char="•"/>
            </a:pPr>
            <a:r>
              <a:rPr lang="en-GB"/>
              <a:t> </a:t>
            </a:r>
            <a:r>
              <a:rPr lang="en-GB" sz="2000"/>
              <a:t>Latex </a:t>
            </a:r>
            <a:r>
              <a:rPr lang="hr-HR" sz="2000"/>
              <a:t>sadrži </a:t>
            </a:r>
            <a:r>
              <a:rPr lang="en-GB" sz="2000"/>
              <a:t>2 </a:t>
            </a:r>
            <a:r>
              <a:rPr lang="hr-HR" sz="2000"/>
              <a:t>d</a:t>
            </a:r>
            <a:r>
              <a:rPr lang="en-GB" sz="2000"/>
              <a:t>o 3 % </a:t>
            </a:r>
            <a:r>
              <a:rPr lang="hr-HR" sz="2000"/>
              <a:t>proteina prirodnog latex-a</a:t>
            </a:r>
            <a:r>
              <a:rPr lang="en-GB" sz="2000"/>
              <a:t>.</a:t>
            </a:r>
          </a:p>
          <a:p>
            <a:pPr lvl="1"/>
            <a:r>
              <a:rPr lang="en-GB" sz="1800"/>
              <a:t>Prohevein, hevein, hevamin </a:t>
            </a:r>
          </a:p>
          <a:p>
            <a:pPr lvl="1">
              <a:buFont typeface="Monotype Sorts" pitchFamily="2" charset="2"/>
              <a:buNone/>
            </a:pPr>
            <a:r>
              <a:rPr lang="en-GB" sz="1800"/>
              <a:t>	</a:t>
            </a:r>
            <a:r>
              <a:rPr lang="hr-HR" sz="1800"/>
              <a:t>i faktor produljivanja gume</a:t>
            </a:r>
            <a:endParaRPr lang="en-GB" sz="1800"/>
          </a:p>
          <a:p>
            <a:pPr lvl="1"/>
            <a:endParaRPr lang="en-GB" sz="1800"/>
          </a:p>
          <a:p>
            <a:pPr marL="55563" indent="-3175">
              <a:buFontTx/>
              <a:buChar char="•"/>
            </a:pPr>
            <a:r>
              <a:rPr lang="en-GB" sz="2000"/>
              <a:t> </a:t>
            </a:r>
            <a:r>
              <a:rPr lang="hr-HR" sz="2000"/>
              <a:t>Kontakt sa proteinima prirodnog latex-a</a:t>
            </a:r>
            <a:r>
              <a:rPr lang="en-GB" sz="2000"/>
              <a:t> </a:t>
            </a:r>
            <a:r>
              <a:rPr lang="hr-HR" sz="2000"/>
              <a:t>izaziva senzitivaciju</a:t>
            </a:r>
            <a:endParaRPr lang="en-GB" sz="2000"/>
          </a:p>
          <a:p>
            <a:pPr marL="55563" indent="-3175">
              <a:buFontTx/>
              <a:buChar char="•"/>
            </a:pPr>
            <a:endParaRPr lang="en-GB" sz="1800"/>
          </a:p>
          <a:p>
            <a:pPr marL="55563" indent="-3175">
              <a:buFontTx/>
              <a:buChar char="•"/>
            </a:pPr>
            <a:r>
              <a:rPr lang="en-GB" sz="2000"/>
              <a:t>  Latex sen</a:t>
            </a:r>
            <a:r>
              <a:rPr lang="hr-HR" sz="2000"/>
              <a:t>zitivacija</a:t>
            </a:r>
            <a:r>
              <a:rPr lang="en-GB" sz="2000"/>
              <a:t> (1999)</a:t>
            </a:r>
          </a:p>
          <a:p>
            <a:pPr lvl="1"/>
            <a:r>
              <a:rPr lang="hr-HR" sz="1800"/>
              <a:t>Opća populacija</a:t>
            </a:r>
            <a:r>
              <a:rPr lang="en-GB" sz="1800"/>
              <a:t> : 1-6 %</a:t>
            </a:r>
          </a:p>
          <a:p>
            <a:pPr lvl="1"/>
            <a:r>
              <a:rPr lang="hr-HR" sz="1800"/>
              <a:t>Radnici u zdravstvu</a:t>
            </a:r>
            <a:r>
              <a:rPr lang="en-GB" sz="1800"/>
              <a:t> : 8-12 %</a:t>
            </a:r>
          </a:p>
          <a:p>
            <a:pPr lvl="1"/>
            <a:endParaRPr lang="en-GB" sz="1800"/>
          </a:p>
          <a:p>
            <a:pPr marL="55563" indent="-3175">
              <a:buFontTx/>
              <a:buChar char="•"/>
            </a:pPr>
            <a:r>
              <a:rPr lang="en-GB" sz="2000"/>
              <a:t> </a:t>
            </a:r>
            <a:r>
              <a:rPr lang="hr-HR" sz="2000"/>
              <a:t>Križana reaktivnost</a:t>
            </a:r>
            <a:endParaRPr lang="en-GB" sz="2000"/>
          </a:p>
          <a:p>
            <a:pPr lvl="1"/>
            <a:r>
              <a:rPr lang="hr-HR" sz="1800"/>
              <a:t>Alergije na hranu</a:t>
            </a:r>
            <a:r>
              <a:rPr lang="en-GB" sz="1800"/>
              <a:t> : avo</a:t>
            </a:r>
            <a:r>
              <a:rPr lang="hr-HR" sz="1800"/>
              <a:t>k</a:t>
            </a:r>
            <a:r>
              <a:rPr lang="en-GB" sz="1800"/>
              <a:t>ado, banana, </a:t>
            </a:r>
            <a:r>
              <a:rPr lang="hr-HR" sz="1800"/>
              <a:t>rajčica</a:t>
            </a:r>
            <a:r>
              <a:rPr lang="en-GB" sz="1800"/>
              <a:t>, </a:t>
            </a:r>
            <a:r>
              <a:rPr lang="hr-HR" sz="1800"/>
              <a:t>kesteni</a:t>
            </a:r>
            <a:r>
              <a:rPr lang="en-GB" sz="1800"/>
              <a:t>, ki</a:t>
            </a:r>
            <a:r>
              <a:rPr lang="hr-HR" sz="1800"/>
              <a:t>v</a:t>
            </a:r>
            <a:r>
              <a:rPr lang="en-GB" sz="1800"/>
              <a:t>i, papa</a:t>
            </a:r>
            <a:r>
              <a:rPr lang="hr-HR" sz="1800"/>
              <a:t>j</a:t>
            </a:r>
            <a:r>
              <a:rPr lang="en-GB" sz="1800"/>
              <a:t>a, ...</a:t>
            </a:r>
          </a:p>
          <a:p>
            <a:pPr lvl="1"/>
            <a:endParaRPr lang="en-GB" sz="1000"/>
          </a:p>
          <a:p>
            <a:pPr marL="55563" indent="-3175">
              <a:buFontTx/>
              <a:buChar char="•"/>
            </a:pPr>
            <a:endParaRPr lang="en-GB" sz="1600"/>
          </a:p>
          <a:p>
            <a:pPr marL="55563" indent="-3175" algn="just">
              <a:buFontTx/>
              <a:buChar char="•"/>
            </a:pPr>
            <a:endParaRPr lang="en-GB" sz="2000"/>
          </a:p>
        </p:txBody>
      </p:sp>
      <p:pic>
        <p:nvPicPr>
          <p:cNvPr id="291845" name="Picture 5" descr="C:\My Documents\Pictures\Dermatitis and skin diseases\Latex produc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609600"/>
            <a:ext cx="2441575" cy="1924050"/>
          </a:xfrm>
          <a:prstGeom prst="rect">
            <a:avLst/>
          </a:prstGeom>
          <a:noFill/>
          <a:extLst>
            <a:ext uri="{909E8E84-426E-40DD-AFC4-6F175D3DCCD1}">
              <a14:hiddenFill xmlns:a14="http://schemas.microsoft.com/office/drawing/2010/main">
                <a:solidFill>
                  <a:srgbClr val="FFFFFF"/>
                </a:solidFill>
              </a14:hiddenFill>
            </a:ext>
          </a:extLst>
        </p:spPr>
      </p:pic>
      <p:sp>
        <p:nvSpPr>
          <p:cNvPr id="291846" name="Line 6"/>
          <p:cNvSpPr>
            <a:spLocks noChangeShapeType="1"/>
          </p:cNvSpPr>
          <p:nvPr/>
        </p:nvSpPr>
        <p:spPr bwMode="auto">
          <a:xfrm>
            <a:off x="6172200" y="2514600"/>
            <a:ext cx="2438400" cy="0"/>
          </a:xfrm>
          <a:prstGeom prst="line">
            <a:avLst/>
          </a:prstGeom>
          <a:noFill/>
          <a:ln w="762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zervirano mjesto broja slajda 3"/>
          <p:cNvSpPr>
            <a:spLocks noGrp="1"/>
          </p:cNvSpPr>
          <p:nvPr>
            <p:ph type="sldNum" sz="quarter" idx="10"/>
          </p:nvPr>
        </p:nvSpPr>
        <p:spPr/>
        <p:txBody>
          <a:bodyPr/>
          <a:lstStyle/>
          <a:p>
            <a:fld id="{B9483E6F-75FA-4299-B116-ED79F3F0356E}" type="slidenum">
              <a:rPr lang="en-GB"/>
              <a:pPr/>
              <a:t>21</a:t>
            </a:fld>
            <a:endParaRPr lang="en-GB"/>
          </a:p>
        </p:txBody>
      </p:sp>
      <p:sp>
        <p:nvSpPr>
          <p:cNvPr id="295938" name="Rectangle 2"/>
          <p:cNvSpPr>
            <a:spLocks noGrp="1" noChangeArrowheads="1"/>
          </p:cNvSpPr>
          <p:nvPr>
            <p:ph type="title"/>
          </p:nvPr>
        </p:nvSpPr>
        <p:spPr>
          <a:xfrm>
            <a:off x="685800" y="609600"/>
            <a:ext cx="5715000" cy="1143000"/>
          </a:xfrm>
        </p:spPr>
        <p:txBody>
          <a:bodyPr/>
          <a:lstStyle/>
          <a:p>
            <a:r>
              <a:rPr lang="hr-HR"/>
              <a:t>Rukavice od prirodnog latex-a</a:t>
            </a:r>
            <a:endParaRPr lang="en-GB"/>
          </a:p>
        </p:txBody>
      </p:sp>
      <p:sp>
        <p:nvSpPr>
          <p:cNvPr id="295939" name="Rectangle 3"/>
          <p:cNvSpPr>
            <a:spLocks noGrp="1" noChangeArrowheads="1"/>
          </p:cNvSpPr>
          <p:nvPr>
            <p:ph type="body" idx="1"/>
          </p:nvPr>
        </p:nvSpPr>
        <p:spPr>
          <a:xfrm>
            <a:off x="685800" y="1752600"/>
            <a:ext cx="7772400" cy="4343400"/>
          </a:xfrm>
        </p:spPr>
        <p:txBody>
          <a:bodyPr/>
          <a:lstStyle/>
          <a:p>
            <a:pPr>
              <a:buFontTx/>
              <a:buChar char="•"/>
            </a:pPr>
            <a:r>
              <a:rPr lang="hr-HR" sz="2000" u="sng"/>
              <a:t>Zaraza</a:t>
            </a:r>
            <a:r>
              <a:rPr lang="en-GB" sz="2000"/>
              <a:t> : </a:t>
            </a:r>
            <a:r>
              <a:rPr lang="hr-HR" sz="2000"/>
              <a:t>diektni ili indirektni kontakt</a:t>
            </a:r>
            <a:endParaRPr lang="en-GB" sz="2000"/>
          </a:p>
          <a:p>
            <a:pPr>
              <a:buFontTx/>
              <a:buChar char="•"/>
            </a:pPr>
            <a:endParaRPr lang="en-GB" sz="1200"/>
          </a:p>
          <a:p>
            <a:pPr>
              <a:buFontTx/>
              <a:buChar char="•"/>
            </a:pPr>
            <a:r>
              <a:rPr lang="en-GB" sz="2000" u="sng"/>
              <a:t>S</a:t>
            </a:r>
            <a:r>
              <a:rPr lang="hr-HR" sz="2000" u="sng"/>
              <a:t>imptomi</a:t>
            </a:r>
            <a:r>
              <a:rPr lang="en-GB" sz="2000"/>
              <a:t> (</a:t>
            </a:r>
            <a:r>
              <a:rPr lang="hr-HR" sz="2000"/>
              <a:t>lokalizirani ili generalizirani</a:t>
            </a:r>
            <a:r>
              <a:rPr lang="en-GB" sz="2000"/>
              <a:t>) : </a:t>
            </a:r>
            <a:r>
              <a:rPr lang="hr-HR" sz="2000"/>
              <a:t>koža</a:t>
            </a:r>
            <a:r>
              <a:rPr lang="en-GB" sz="2000"/>
              <a:t>, </a:t>
            </a:r>
            <a:r>
              <a:rPr lang="hr-HR" sz="2000"/>
              <a:t>oči</a:t>
            </a:r>
            <a:r>
              <a:rPr lang="en-GB" sz="2000"/>
              <a:t>, </a:t>
            </a:r>
            <a:r>
              <a:rPr lang="hr-HR" sz="2000"/>
              <a:t>pluća</a:t>
            </a:r>
            <a:r>
              <a:rPr lang="en-GB" sz="2000"/>
              <a:t>, </a:t>
            </a:r>
            <a:r>
              <a:rPr lang="hr-HR" sz="2000"/>
              <a:t>usta</a:t>
            </a:r>
            <a:r>
              <a:rPr lang="en-GB" sz="2000"/>
              <a:t> </a:t>
            </a:r>
            <a:r>
              <a:rPr lang="hr-HR" sz="2000"/>
              <a:t>i</a:t>
            </a:r>
            <a:r>
              <a:rPr lang="en-GB" sz="2000"/>
              <a:t> </a:t>
            </a:r>
            <a:r>
              <a:rPr lang="hr-HR" sz="2000"/>
              <a:t>probavni sistem</a:t>
            </a:r>
            <a:r>
              <a:rPr lang="en-GB" sz="2000"/>
              <a:t>, </a:t>
            </a:r>
            <a:r>
              <a:rPr lang="hr-HR" sz="2000"/>
              <a:t>tijelo</a:t>
            </a:r>
            <a:endParaRPr lang="en-GB" sz="2000"/>
          </a:p>
          <a:p>
            <a:pPr>
              <a:buFontTx/>
              <a:buChar char="•"/>
            </a:pPr>
            <a:endParaRPr lang="en-GB" sz="1200"/>
          </a:p>
          <a:p>
            <a:pPr>
              <a:buFontTx/>
              <a:buChar char="•"/>
            </a:pPr>
            <a:r>
              <a:rPr lang="hr-HR" sz="2000" u="sng"/>
              <a:t>Nadražujući faktor</a:t>
            </a:r>
            <a:r>
              <a:rPr lang="en-GB" sz="2000"/>
              <a:t> : </a:t>
            </a:r>
            <a:r>
              <a:rPr lang="hr-HR" sz="2000"/>
              <a:t>znojenje</a:t>
            </a:r>
            <a:r>
              <a:rPr lang="en-GB" sz="2000"/>
              <a:t>, atopi</a:t>
            </a:r>
            <a:r>
              <a:rPr lang="hr-HR" sz="2000"/>
              <a:t>čni</a:t>
            </a:r>
            <a:r>
              <a:rPr lang="en-GB" sz="2000"/>
              <a:t> profil</a:t>
            </a:r>
          </a:p>
          <a:p>
            <a:pPr>
              <a:buFontTx/>
              <a:buChar char="•"/>
            </a:pPr>
            <a:endParaRPr lang="en-GB" sz="1200"/>
          </a:p>
          <a:p>
            <a:pPr>
              <a:buFontTx/>
              <a:buChar char="•"/>
            </a:pPr>
            <a:r>
              <a:rPr lang="hr-HR" sz="2000" u="sng"/>
              <a:t>Određivanje udjela alergensa u sastavu rukavica</a:t>
            </a:r>
            <a:endParaRPr lang="en-GB" sz="2000"/>
          </a:p>
          <a:p>
            <a:r>
              <a:rPr lang="en-GB" sz="2000"/>
              <a:t>	</a:t>
            </a:r>
            <a:r>
              <a:rPr lang="hr-HR" sz="2000"/>
              <a:t>Ne postoji standardizirana metoda</a:t>
            </a:r>
            <a:r>
              <a:rPr lang="en-GB" sz="2000"/>
              <a:t> </a:t>
            </a:r>
            <a:r>
              <a:rPr lang="hr-HR" sz="2000"/>
              <a:t>za određivanje alergenskog</a:t>
            </a:r>
            <a:r>
              <a:rPr lang="en-GB" sz="2000"/>
              <a:t> poten</a:t>
            </a:r>
            <a:r>
              <a:rPr lang="hr-HR" sz="2000"/>
              <a:t>cijala latex materijala</a:t>
            </a:r>
            <a:r>
              <a:rPr lang="en-GB" sz="2000"/>
              <a:t>, </a:t>
            </a:r>
            <a:r>
              <a:rPr lang="hr-HR" sz="2000"/>
              <a:t>većinom zato što relevantni latex alergensi nisu precizno identificirani.</a:t>
            </a:r>
            <a:r>
              <a:rPr lang="en-GB" sz="2000"/>
              <a:t> </a:t>
            </a:r>
          </a:p>
          <a:p>
            <a:endParaRPr lang="en-GB" sz="1200"/>
          </a:p>
          <a:p>
            <a:r>
              <a:rPr lang="en-GB" sz="2000"/>
              <a:t>	</a:t>
            </a:r>
            <a:r>
              <a:rPr lang="hr-HR" sz="2000"/>
              <a:t>Postoji razlika između</a:t>
            </a:r>
            <a:r>
              <a:rPr lang="en-GB" sz="2000"/>
              <a:t> </a:t>
            </a:r>
            <a:r>
              <a:rPr lang="hr-HR" sz="2000"/>
              <a:t>“</a:t>
            </a:r>
            <a:r>
              <a:rPr lang="en-GB" sz="2000"/>
              <a:t>in vitro</a:t>
            </a:r>
            <a:r>
              <a:rPr lang="hr-HR" sz="2000"/>
              <a:t>”</a:t>
            </a:r>
            <a:r>
              <a:rPr lang="en-GB" sz="2000"/>
              <a:t> </a:t>
            </a:r>
            <a:r>
              <a:rPr lang="hr-HR" sz="2000"/>
              <a:t>i</a:t>
            </a:r>
            <a:r>
              <a:rPr lang="en-GB" sz="2000"/>
              <a:t> </a:t>
            </a:r>
            <a:r>
              <a:rPr lang="hr-HR" sz="2000"/>
              <a:t>“</a:t>
            </a:r>
            <a:r>
              <a:rPr lang="en-GB" sz="2000"/>
              <a:t>in vivo</a:t>
            </a:r>
            <a:r>
              <a:rPr lang="hr-HR" sz="2000"/>
              <a:t>”</a:t>
            </a:r>
            <a:r>
              <a:rPr lang="en-GB" sz="2000"/>
              <a:t> rea</a:t>
            </a:r>
            <a:r>
              <a:rPr lang="hr-HR" sz="2000"/>
              <a:t>kc</a:t>
            </a:r>
            <a:r>
              <a:rPr lang="en-GB" sz="2000"/>
              <a:t>i</a:t>
            </a:r>
            <a:r>
              <a:rPr lang="hr-HR" sz="2000"/>
              <a:t>ja</a:t>
            </a:r>
            <a:r>
              <a:rPr lang="en-GB" sz="2000"/>
              <a:t>. </a:t>
            </a:r>
            <a:r>
              <a:rPr lang="hr-HR" sz="2000"/>
              <a:t>Ukupni proteini</a:t>
            </a:r>
            <a:r>
              <a:rPr lang="en-GB" sz="2000"/>
              <a:t> </a:t>
            </a:r>
            <a:r>
              <a:rPr lang="hr-HR" sz="2000"/>
              <a:t>ne pokazuju točno</a:t>
            </a:r>
            <a:r>
              <a:rPr lang="en-GB" sz="2000"/>
              <a:t> </a:t>
            </a:r>
            <a:r>
              <a:rPr lang="hr-HR" sz="2000"/>
              <a:t>alergenski sastav</a:t>
            </a:r>
            <a:r>
              <a:rPr lang="en-GB" sz="2000"/>
              <a:t> </a:t>
            </a:r>
            <a:r>
              <a:rPr lang="hr-HR" sz="2000"/>
              <a:t>rukavica</a:t>
            </a:r>
            <a:r>
              <a:rPr lang="en-GB" sz="2000"/>
              <a:t>.</a:t>
            </a:r>
            <a:endParaRPr lang="en-GB"/>
          </a:p>
          <a:p>
            <a:pPr>
              <a:buFontTx/>
              <a:buChar char="•"/>
            </a:pPr>
            <a:endParaRPr lang="en-GB"/>
          </a:p>
          <a:p>
            <a:pPr>
              <a:buFontTx/>
              <a:buChar char="•"/>
            </a:pPr>
            <a:endParaRPr lang="en-GB" sz="2000"/>
          </a:p>
        </p:txBody>
      </p:sp>
      <p:pic>
        <p:nvPicPr>
          <p:cNvPr id="295941" name="Picture 5" descr="C:\My Documents\Pictures\Dermatitis and skin diseases\Face Dermatit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609600"/>
            <a:ext cx="1993900" cy="1563688"/>
          </a:xfrm>
          <a:prstGeom prst="rect">
            <a:avLst/>
          </a:prstGeom>
          <a:noFill/>
          <a:extLst>
            <a:ext uri="{909E8E84-426E-40DD-AFC4-6F175D3DCCD1}">
              <a14:hiddenFill xmlns:a14="http://schemas.microsoft.com/office/drawing/2010/main">
                <a:solidFill>
                  <a:srgbClr val="FFFFFF"/>
                </a:solidFill>
              </a14:hiddenFill>
            </a:ext>
          </a:extLst>
        </p:spPr>
      </p:pic>
      <p:sp>
        <p:nvSpPr>
          <p:cNvPr id="295942" name="Line 6"/>
          <p:cNvSpPr>
            <a:spLocks noChangeShapeType="1"/>
          </p:cNvSpPr>
          <p:nvPr/>
        </p:nvSpPr>
        <p:spPr bwMode="auto">
          <a:xfrm>
            <a:off x="6553200" y="2133600"/>
            <a:ext cx="2057400" cy="0"/>
          </a:xfrm>
          <a:prstGeom prst="line">
            <a:avLst/>
          </a:prstGeom>
          <a:noFill/>
          <a:ln w="762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zervirano mjesto broja slajda 3"/>
          <p:cNvSpPr>
            <a:spLocks noGrp="1"/>
          </p:cNvSpPr>
          <p:nvPr>
            <p:ph type="sldNum" sz="quarter" idx="10"/>
          </p:nvPr>
        </p:nvSpPr>
        <p:spPr/>
        <p:txBody>
          <a:bodyPr/>
          <a:lstStyle/>
          <a:p>
            <a:fld id="{B5E33ACC-57F9-4BA1-99B7-9F9FA2832323}" type="slidenum">
              <a:rPr lang="en-GB"/>
              <a:pPr/>
              <a:t>22</a:t>
            </a:fld>
            <a:endParaRPr lang="en-GB"/>
          </a:p>
        </p:txBody>
      </p:sp>
      <p:sp>
        <p:nvSpPr>
          <p:cNvPr id="315394" name="Rectangle 2"/>
          <p:cNvSpPr>
            <a:spLocks noGrp="1" noChangeArrowheads="1"/>
          </p:cNvSpPr>
          <p:nvPr>
            <p:ph type="title"/>
          </p:nvPr>
        </p:nvSpPr>
        <p:spPr>
          <a:xfrm>
            <a:off x="685800" y="838200"/>
            <a:ext cx="5486400" cy="1143000"/>
          </a:xfrm>
        </p:spPr>
        <p:txBody>
          <a:bodyPr/>
          <a:lstStyle/>
          <a:p>
            <a:pPr>
              <a:lnSpc>
                <a:spcPct val="120000"/>
              </a:lnSpc>
            </a:pPr>
            <a:r>
              <a:rPr lang="hr-HR"/>
              <a:t>Metode testiranja za procjenu</a:t>
            </a:r>
            <a:r>
              <a:rPr lang="en-GB" sz="2800"/>
              <a:t> </a:t>
            </a:r>
          </a:p>
        </p:txBody>
      </p:sp>
      <p:sp>
        <p:nvSpPr>
          <p:cNvPr id="315395" name="Rectangle 3"/>
          <p:cNvSpPr>
            <a:spLocks noGrp="1" noChangeArrowheads="1"/>
          </p:cNvSpPr>
          <p:nvPr>
            <p:ph type="body" idx="1"/>
          </p:nvPr>
        </p:nvSpPr>
        <p:spPr>
          <a:xfrm>
            <a:off x="838200" y="1828800"/>
            <a:ext cx="7924800" cy="4419600"/>
          </a:xfrm>
        </p:spPr>
        <p:txBody>
          <a:bodyPr/>
          <a:lstStyle/>
          <a:p>
            <a:pPr marL="3175" indent="-3175"/>
            <a:endParaRPr lang="en-GB" sz="1000" u="sng"/>
          </a:p>
          <a:p>
            <a:pPr marL="3175" indent="-3175">
              <a:lnSpc>
                <a:spcPct val="120000"/>
              </a:lnSpc>
              <a:buFontTx/>
              <a:buChar char="•"/>
            </a:pPr>
            <a:r>
              <a:rPr lang="hr-HR" sz="2000" b="1"/>
              <a:t> ukupan nivo proteina koji se mogu izvući</a:t>
            </a:r>
            <a:r>
              <a:rPr lang="en-GB" sz="2000"/>
              <a:t> </a:t>
            </a:r>
            <a:r>
              <a:rPr lang="hr-HR" sz="2000"/>
              <a:t>iz proizvoda prirodnog latex-a gume</a:t>
            </a:r>
            <a:r>
              <a:rPr lang="en-GB" sz="2000"/>
              <a:t> :</a:t>
            </a:r>
            <a:endParaRPr lang="en-GB"/>
          </a:p>
          <a:p>
            <a:pPr marL="234950" lvl="1" indent="0">
              <a:lnSpc>
                <a:spcPct val="120000"/>
              </a:lnSpc>
              <a:buFont typeface="Monotype Sorts" pitchFamily="2" charset="2"/>
              <a:buNone/>
            </a:pPr>
            <a:r>
              <a:rPr lang="hr-HR" sz="1800" u="sng"/>
              <a:t>Svi proteini</a:t>
            </a:r>
            <a:r>
              <a:rPr lang="en-GB" sz="1800"/>
              <a:t>					</a:t>
            </a:r>
            <a:r>
              <a:rPr lang="hr-HR" sz="1800" u="sng"/>
              <a:t>Alergenski proteini</a:t>
            </a:r>
            <a:endParaRPr lang="en-GB" sz="1800"/>
          </a:p>
          <a:p>
            <a:pPr marL="452438" lvl="2" indent="4763">
              <a:lnSpc>
                <a:spcPct val="120000"/>
              </a:lnSpc>
              <a:buFont typeface="Monotype Sorts" pitchFamily="2" charset="2"/>
              <a:buNone/>
            </a:pPr>
            <a:r>
              <a:rPr lang="en-GB" sz="1600"/>
              <a:t>- </a:t>
            </a:r>
            <a:r>
              <a:rPr lang="hr-HR" sz="1600"/>
              <a:t>promijenjena dubina</a:t>
            </a:r>
            <a:r>
              <a:rPr lang="en-GB" sz="1600"/>
              <a:t> (EN 455-3), 			- </a:t>
            </a:r>
            <a:r>
              <a:rPr lang="hr-HR" sz="1600"/>
              <a:t>test “skakanja”</a:t>
            </a:r>
            <a:endParaRPr lang="en-GB" sz="1600"/>
          </a:p>
          <a:p>
            <a:pPr marL="452438" lvl="2" indent="4763">
              <a:lnSpc>
                <a:spcPct val="120000"/>
              </a:lnSpc>
              <a:buFont typeface="Monotype Sorts" pitchFamily="2" charset="2"/>
              <a:buNone/>
            </a:pPr>
            <a:r>
              <a:rPr lang="en-GB" sz="1600"/>
              <a:t>- </a:t>
            </a:r>
            <a:r>
              <a:rPr lang="hr-HR" sz="1600"/>
              <a:t>metoda kromatografije tekućinapod visokim pritiskom</a:t>
            </a:r>
            <a:r>
              <a:rPr lang="en-GB" sz="1600"/>
              <a:t> 	-  RAST </a:t>
            </a:r>
            <a:r>
              <a:rPr lang="hr-HR" sz="1600"/>
              <a:t>inhibicija</a:t>
            </a:r>
            <a:endParaRPr lang="en-GB" sz="1600"/>
          </a:p>
          <a:p>
            <a:pPr marL="452438" lvl="2" indent="4763">
              <a:lnSpc>
                <a:spcPct val="120000"/>
              </a:lnSpc>
            </a:pPr>
            <a:endParaRPr lang="hr-HR" sz="500"/>
          </a:p>
          <a:p>
            <a:pPr marL="452438" lvl="2" indent="4763">
              <a:lnSpc>
                <a:spcPct val="120000"/>
              </a:lnSpc>
            </a:pPr>
            <a:endParaRPr lang="hr-HR" sz="500"/>
          </a:p>
          <a:p>
            <a:pPr marL="452438" lvl="2" indent="4763">
              <a:lnSpc>
                <a:spcPct val="120000"/>
              </a:lnSpc>
            </a:pPr>
            <a:endParaRPr lang="en-GB" sz="500"/>
          </a:p>
          <a:p>
            <a:pPr marL="3175" indent="-3175">
              <a:lnSpc>
                <a:spcPct val="120000"/>
              </a:lnSpc>
              <a:buFontTx/>
              <a:buChar char="•"/>
            </a:pPr>
            <a:r>
              <a:rPr lang="en-GB" sz="2000"/>
              <a:t> </a:t>
            </a:r>
            <a:r>
              <a:rPr lang="hr-HR" sz="2000"/>
              <a:t>nivo</a:t>
            </a:r>
            <a:r>
              <a:rPr lang="en-GB" sz="2000"/>
              <a:t> </a:t>
            </a:r>
            <a:r>
              <a:rPr lang="en-GB" sz="2000" b="1"/>
              <a:t>sen</a:t>
            </a:r>
            <a:r>
              <a:rPr lang="hr-HR" sz="2000" b="1"/>
              <a:t>z</a:t>
            </a:r>
            <a:r>
              <a:rPr lang="en-GB" sz="2000" b="1"/>
              <a:t>iti</a:t>
            </a:r>
            <a:r>
              <a:rPr lang="hr-HR" sz="2000" b="1"/>
              <a:t>v</a:t>
            </a:r>
            <a:r>
              <a:rPr lang="en-GB" sz="2000" b="1"/>
              <a:t>a</a:t>
            </a:r>
            <a:r>
              <a:rPr lang="hr-HR" sz="2000" b="1"/>
              <a:t>cije</a:t>
            </a:r>
            <a:r>
              <a:rPr lang="en-GB" sz="2000"/>
              <a:t> </a:t>
            </a:r>
            <a:r>
              <a:rPr lang="hr-HR" sz="2000"/>
              <a:t>proizvode od prirodnog latexa gume</a:t>
            </a:r>
            <a:r>
              <a:rPr lang="en-GB" sz="2000"/>
              <a:t> </a:t>
            </a:r>
            <a:r>
              <a:rPr lang="hr-HR" sz="2000" b="1"/>
              <a:t>kod osoba</a:t>
            </a:r>
            <a:r>
              <a:rPr lang="en-GB" sz="2000"/>
              <a:t>:</a:t>
            </a:r>
          </a:p>
          <a:p>
            <a:pPr marL="234950" lvl="1" indent="0">
              <a:lnSpc>
                <a:spcPct val="120000"/>
              </a:lnSpc>
              <a:buFont typeface="Monotype Sorts" pitchFamily="2" charset="2"/>
              <a:buNone/>
            </a:pPr>
            <a:r>
              <a:rPr lang="en-GB" sz="1600"/>
              <a:t>   - </a:t>
            </a:r>
            <a:r>
              <a:rPr lang="hr-HR" sz="1600"/>
              <a:t>test probadanja kože</a:t>
            </a:r>
            <a:r>
              <a:rPr lang="en-GB" sz="1600"/>
              <a:t> (SPT), </a:t>
            </a:r>
          </a:p>
          <a:p>
            <a:pPr marL="234950" lvl="1" indent="0">
              <a:lnSpc>
                <a:spcPct val="120000"/>
              </a:lnSpc>
              <a:buFont typeface="Monotype Sorts" pitchFamily="2" charset="2"/>
              <a:buNone/>
            </a:pPr>
            <a:r>
              <a:rPr lang="en-GB" sz="1600"/>
              <a:t>   - </a:t>
            </a:r>
            <a:r>
              <a:rPr lang="hr-HR" sz="1600"/>
              <a:t>test “skakanja”</a:t>
            </a:r>
            <a:r>
              <a:rPr lang="en-GB" sz="1600"/>
              <a:t>, 				  - RAST </a:t>
            </a:r>
            <a:r>
              <a:rPr lang="hr-HR" sz="1600"/>
              <a:t>inhibicija</a:t>
            </a:r>
            <a:r>
              <a:rPr lang="en-GB" sz="1600"/>
              <a:t>.</a:t>
            </a:r>
            <a:endParaRPr lang="en-GB" sz="1800"/>
          </a:p>
        </p:txBody>
      </p:sp>
      <p:pic>
        <p:nvPicPr>
          <p:cNvPr id="315397" name="Picture 5" descr="C:\My Documents\Pictures\Dermatitis and skin diseases\Hand - Dermatitis ....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609600"/>
            <a:ext cx="1984375" cy="1527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broja slajda 3"/>
          <p:cNvSpPr>
            <a:spLocks noGrp="1"/>
          </p:cNvSpPr>
          <p:nvPr>
            <p:ph type="sldNum" sz="quarter" idx="10"/>
          </p:nvPr>
        </p:nvSpPr>
        <p:spPr/>
        <p:txBody>
          <a:bodyPr/>
          <a:lstStyle/>
          <a:p>
            <a:fld id="{C8EC1716-04DA-4790-8E04-17863698F456}" type="slidenum">
              <a:rPr lang="en-GB"/>
              <a:pPr/>
              <a:t>23</a:t>
            </a:fld>
            <a:endParaRPr lang="en-GB"/>
          </a:p>
        </p:txBody>
      </p:sp>
      <p:sp>
        <p:nvSpPr>
          <p:cNvPr id="326658" name="Rectangle 2"/>
          <p:cNvSpPr>
            <a:spLocks noGrp="1" noChangeArrowheads="1"/>
          </p:cNvSpPr>
          <p:nvPr>
            <p:ph type="title"/>
          </p:nvPr>
        </p:nvSpPr>
        <p:spPr/>
        <p:txBody>
          <a:bodyPr/>
          <a:lstStyle/>
          <a:p>
            <a:r>
              <a:rPr lang="hr-HR"/>
              <a:t>“</a:t>
            </a:r>
            <a:r>
              <a:rPr lang="en-GB"/>
              <a:t>In vitro</a:t>
            </a:r>
            <a:r>
              <a:rPr lang="hr-HR"/>
              <a:t>”</a:t>
            </a:r>
            <a:r>
              <a:rPr lang="en-GB"/>
              <a:t> </a:t>
            </a:r>
            <a:r>
              <a:rPr lang="hr-HR"/>
              <a:t>testovi</a:t>
            </a:r>
            <a:r>
              <a:rPr lang="en-GB"/>
              <a:t> … </a:t>
            </a:r>
            <a:r>
              <a:rPr lang="hr-HR"/>
              <a:t>test promijenjene dubine</a:t>
            </a:r>
            <a:endParaRPr lang="en-GB"/>
          </a:p>
        </p:txBody>
      </p:sp>
      <p:sp>
        <p:nvSpPr>
          <p:cNvPr id="326659" name="Rectangle 3"/>
          <p:cNvSpPr>
            <a:spLocks noGrp="1" noChangeArrowheads="1"/>
          </p:cNvSpPr>
          <p:nvPr>
            <p:ph type="body" idx="1"/>
          </p:nvPr>
        </p:nvSpPr>
        <p:spPr>
          <a:xfrm>
            <a:off x="457200" y="1981200"/>
            <a:ext cx="8305800" cy="4114800"/>
          </a:xfrm>
        </p:spPr>
        <p:txBody>
          <a:bodyPr/>
          <a:lstStyle/>
          <a:p>
            <a:pPr>
              <a:lnSpc>
                <a:spcPct val="140000"/>
              </a:lnSpc>
              <a:buFontTx/>
              <a:buChar char="•"/>
            </a:pPr>
            <a:r>
              <a:rPr lang="hr-HR"/>
              <a:t>Vodeno razgradiva</a:t>
            </a:r>
            <a:r>
              <a:rPr lang="en-GB"/>
              <a:t> Buffer </a:t>
            </a:r>
            <a:r>
              <a:rPr lang="hr-HR"/>
              <a:t>otopina</a:t>
            </a:r>
            <a:r>
              <a:rPr lang="en-GB"/>
              <a:t> </a:t>
            </a:r>
            <a:r>
              <a:rPr lang="hr-HR"/>
              <a:t>se nalijeva u rukavicu</a:t>
            </a:r>
            <a:r>
              <a:rPr lang="en-GB"/>
              <a:t> (</a:t>
            </a:r>
            <a:r>
              <a:rPr lang="hr-HR"/>
              <a:t>unutar proteina</a:t>
            </a:r>
            <a:r>
              <a:rPr lang="en-GB"/>
              <a:t>).</a:t>
            </a:r>
          </a:p>
          <a:p>
            <a:pPr>
              <a:lnSpc>
                <a:spcPct val="140000"/>
              </a:lnSpc>
              <a:buFontTx/>
              <a:buChar char="•"/>
            </a:pPr>
            <a:r>
              <a:rPr lang="hr-HR"/>
              <a:t>Razgradivi proteini se izvlače pomoću otopine.</a:t>
            </a:r>
            <a:endParaRPr lang="en-GB"/>
          </a:p>
          <a:p>
            <a:pPr>
              <a:lnSpc>
                <a:spcPct val="140000"/>
              </a:lnSpc>
              <a:buFontTx/>
              <a:buChar char="•"/>
            </a:pPr>
            <a:r>
              <a:rPr lang="hr-HR"/>
              <a:t>Nakon raznih kemijskih reakcija</a:t>
            </a:r>
            <a:r>
              <a:rPr lang="en-GB"/>
              <a:t>, </a:t>
            </a:r>
            <a:r>
              <a:rPr lang="hr-HR"/>
              <a:t>proteini se pobojaju sa</a:t>
            </a:r>
            <a:r>
              <a:rPr lang="en-GB"/>
              <a:t> </a:t>
            </a:r>
            <a:r>
              <a:rPr lang="hr-HR"/>
              <a:t>bakrenim reagentom,a tada se mjeri njihova koncentracija metodom</a:t>
            </a:r>
            <a:r>
              <a:rPr lang="en-GB"/>
              <a:t> spe</a:t>
            </a:r>
            <a:r>
              <a:rPr lang="hr-HR"/>
              <a:t>k</a:t>
            </a:r>
            <a:r>
              <a:rPr lang="en-GB"/>
              <a:t>tro</a:t>
            </a:r>
            <a:r>
              <a:rPr lang="hr-HR"/>
              <a:t>f</a:t>
            </a:r>
            <a:r>
              <a:rPr lang="en-GB"/>
              <a:t>otomet</a:t>
            </a:r>
            <a:r>
              <a:rPr lang="hr-HR"/>
              <a:t>rije</a:t>
            </a:r>
            <a:r>
              <a:rPr lang="en-GB"/>
              <a:t>.</a:t>
            </a:r>
          </a:p>
          <a:p>
            <a:pPr>
              <a:lnSpc>
                <a:spcPct val="140000"/>
              </a:lnSpc>
              <a:buSzPct val="60000"/>
              <a:buFont typeface="Marlett" pitchFamily="2" charset="2"/>
              <a:buChar char="i"/>
            </a:pPr>
            <a:r>
              <a:rPr lang="en-GB">
                <a:latin typeface="Symbol" panose="05050102010706020507" pitchFamily="18" charset="2"/>
              </a:rPr>
              <a:t>m</a:t>
            </a:r>
            <a:r>
              <a:rPr lang="en-GB"/>
              <a:t>g/ml </a:t>
            </a:r>
            <a:r>
              <a:rPr lang="hr-HR"/>
              <a:t>otopine</a:t>
            </a:r>
            <a:r>
              <a:rPr lang="en-GB"/>
              <a:t> --&gt; </a:t>
            </a:r>
            <a:r>
              <a:rPr lang="en-GB">
                <a:latin typeface="Symbol" panose="05050102010706020507" pitchFamily="18" charset="2"/>
              </a:rPr>
              <a:t>m</a:t>
            </a:r>
            <a:r>
              <a:rPr lang="en-GB"/>
              <a:t>g/g </a:t>
            </a:r>
            <a:r>
              <a:rPr lang="hr-HR"/>
              <a:t>rukavice</a:t>
            </a:r>
            <a:endParaRPr lang="en-GB"/>
          </a:p>
          <a:p>
            <a:pPr>
              <a:lnSpc>
                <a:spcPct val="140000"/>
              </a:lnSpc>
              <a:buFontTx/>
              <a:buChar char="•"/>
            </a:pPr>
            <a:endParaRPr lang="en-GB"/>
          </a:p>
          <a:p>
            <a:endParaRPr lang="en-GB"/>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zervirano mjesto broja slajda 3"/>
          <p:cNvSpPr>
            <a:spLocks noGrp="1"/>
          </p:cNvSpPr>
          <p:nvPr>
            <p:ph type="sldNum" sz="quarter" idx="10"/>
          </p:nvPr>
        </p:nvSpPr>
        <p:spPr/>
        <p:txBody>
          <a:bodyPr/>
          <a:lstStyle/>
          <a:p>
            <a:fld id="{36DE9700-8782-4081-90EE-2051E9FF0630}" type="slidenum">
              <a:rPr lang="en-GB"/>
              <a:pPr/>
              <a:t>24</a:t>
            </a:fld>
            <a:endParaRPr lang="en-GB"/>
          </a:p>
        </p:txBody>
      </p:sp>
      <p:sp>
        <p:nvSpPr>
          <p:cNvPr id="320539" name="Rectangle 27"/>
          <p:cNvSpPr>
            <a:spLocks noChangeArrowheads="1"/>
          </p:cNvSpPr>
          <p:nvPr/>
        </p:nvSpPr>
        <p:spPr bwMode="auto">
          <a:xfrm>
            <a:off x="1371600" y="4800600"/>
            <a:ext cx="1447800" cy="1371600"/>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320548" name="Oval 36"/>
          <p:cNvSpPr>
            <a:spLocks noChangeArrowheads="1"/>
          </p:cNvSpPr>
          <p:nvPr/>
        </p:nvSpPr>
        <p:spPr bwMode="auto">
          <a:xfrm>
            <a:off x="2133600" y="5257800"/>
            <a:ext cx="609600" cy="914400"/>
          </a:xfrm>
          <a:prstGeom prst="ellipse">
            <a:avLst/>
          </a:prstGeom>
          <a:solidFill>
            <a:srgbClr val="000000"/>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320528" name="Rectangle 16"/>
          <p:cNvSpPr>
            <a:spLocks noChangeArrowheads="1"/>
          </p:cNvSpPr>
          <p:nvPr/>
        </p:nvSpPr>
        <p:spPr bwMode="auto">
          <a:xfrm>
            <a:off x="5791200" y="2362200"/>
            <a:ext cx="1447800" cy="1295400"/>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320535" name="AutoShape 23"/>
          <p:cNvSpPr>
            <a:spLocks noChangeArrowheads="1"/>
          </p:cNvSpPr>
          <p:nvPr/>
        </p:nvSpPr>
        <p:spPr bwMode="auto">
          <a:xfrm>
            <a:off x="6629400" y="2819400"/>
            <a:ext cx="457200" cy="609600"/>
          </a:xfrm>
          <a:prstGeom prst="triangle">
            <a:avLst>
              <a:gd name="adj" fmla="val 50000"/>
            </a:avLst>
          </a:prstGeom>
          <a:solidFill>
            <a:schemeClr val="fo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320527" name="Rectangle 15"/>
          <p:cNvSpPr>
            <a:spLocks noChangeArrowheads="1"/>
          </p:cNvSpPr>
          <p:nvPr/>
        </p:nvSpPr>
        <p:spPr bwMode="auto">
          <a:xfrm>
            <a:off x="1371600" y="2362200"/>
            <a:ext cx="1447800" cy="1295400"/>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320514" name="Rectangle 2"/>
          <p:cNvSpPr>
            <a:spLocks noGrp="1" noChangeArrowheads="1"/>
          </p:cNvSpPr>
          <p:nvPr>
            <p:ph type="title"/>
          </p:nvPr>
        </p:nvSpPr>
        <p:spPr>
          <a:xfrm>
            <a:off x="685800" y="457200"/>
            <a:ext cx="7772400" cy="838200"/>
          </a:xfrm>
        </p:spPr>
        <p:txBody>
          <a:bodyPr/>
          <a:lstStyle/>
          <a:p>
            <a:r>
              <a:rPr lang="hr-HR"/>
              <a:t>“</a:t>
            </a:r>
            <a:r>
              <a:rPr lang="en-GB"/>
              <a:t>In vitro</a:t>
            </a:r>
            <a:r>
              <a:rPr lang="hr-HR"/>
              <a:t>”</a:t>
            </a:r>
            <a:r>
              <a:rPr lang="en-GB"/>
              <a:t> </a:t>
            </a:r>
            <a:r>
              <a:rPr lang="hr-HR"/>
              <a:t>testovi</a:t>
            </a:r>
            <a:r>
              <a:rPr lang="en-GB"/>
              <a:t> … </a:t>
            </a:r>
            <a:r>
              <a:rPr lang="hr-HR"/>
              <a:t>test “skakanja”</a:t>
            </a:r>
            <a:endParaRPr lang="en-GB"/>
          </a:p>
        </p:txBody>
      </p:sp>
      <p:sp>
        <p:nvSpPr>
          <p:cNvPr id="320515" name="Rectangle 3"/>
          <p:cNvSpPr>
            <a:spLocks noGrp="1" noChangeArrowheads="1"/>
          </p:cNvSpPr>
          <p:nvPr>
            <p:ph type="body" idx="1"/>
          </p:nvPr>
        </p:nvSpPr>
        <p:spPr>
          <a:xfrm>
            <a:off x="609600" y="1447800"/>
            <a:ext cx="3886200" cy="381000"/>
          </a:xfrm>
        </p:spPr>
        <p:txBody>
          <a:bodyPr/>
          <a:lstStyle/>
          <a:p>
            <a:r>
              <a:rPr lang="hr-HR" sz="1800"/>
              <a:t>Dobro presvući u latex proteine</a:t>
            </a:r>
            <a:r>
              <a:rPr lang="en-GB" sz="1800"/>
              <a:t> (4 </a:t>
            </a:r>
            <a:r>
              <a:rPr lang="hr-HR" sz="1800"/>
              <a:t>sata</a:t>
            </a:r>
            <a:r>
              <a:rPr lang="en-GB" sz="1800"/>
              <a:t>)</a:t>
            </a:r>
            <a:endParaRPr lang="en-GB"/>
          </a:p>
        </p:txBody>
      </p:sp>
      <p:sp>
        <p:nvSpPr>
          <p:cNvPr id="320516" name="Line 4"/>
          <p:cNvSpPr>
            <a:spLocks noChangeShapeType="1"/>
          </p:cNvSpPr>
          <p:nvPr/>
        </p:nvSpPr>
        <p:spPr bwMode="auto">
          <a:xfrm>
            <a:off x="1371600" y="2133600"/>
            <a:ext cx="0" cy="152400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320517" name="Rectangle 5"/>
          <p:cNvSpPr>
            <a:spLocks noChangeArrowheads="1"/>
          </p:cNvSpPr>
          <p:nvPr/>
        </p:nvSpPr>
        <p:spPr bwMode="auto">
          <a:xfrm>
            <a:off x="4572000" y="1447800"/>
            <a:ext cx="426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2400">
                <a:solidFill>
                  <a:schemeClr val="bg1"/>
                </a:solidFill>
                <a:latin typeface="Times New Roman" panose="02020603050405020304" pitchFamily="18" charset="0"/>
              </a:defRPr>
            </a:lvl1pPr>
            <a:lvl2pPr marL="742950" indent="-285750">
              <a:spcBef>
                <a:spcPct val="20000"/>
              </a:spcBef>
              <a:buClr>
                <a:schemeClr val="bg1"/>
              </a:buClr>
              <a:buSzPct val="60000"/>
              <a:buFont typeface="Monotype Sorts" pitchFamily="2" charset="2"/>
              <a:buChar char="è"/>
              <a:defRPr sz="2000">
                <a:solidFill>
                  <a:schemeClr val="bg1"/>
                </a:solidFill>
                <a:latin typeface="Times New Roman" panose="02020603050405020304" pitchFamily="18" charset="0"/>
              </a:defRPr>
            </a:lvl2pPr>
            <a:lvl3pPr marL="1143000" indent="-228600">
              <a:spcBef>
                <a:spcPct val="20000"/>
              </a:spcBef>
              <a:buClr>
                <a:schemeClr val="bg1"/>
              </a:buClr>
              <a:buSzPct val="60000"/>
              <a:buFont typeface="Monotype Sorts" pitchFamily="2" charset="2"/>
              <a:buChar char="ç"/>
              <a:defRPr>
                <a:solidFill>
                  <a:schemeClr val="bg1"/>
                </a:solidFill>
                <a:latin typeface="Times New Roman" panose="02020603050405020304" pitchFamily="18" charset="0"/>
              </a:defRPr>
            </a:lvl3pPr>
            <a:lvl4pPr marL="1600200" indent="-228600">
              <a:spcBef>
                <a:spcPct val="20000"/>
              </a:spcBef>
              <a:buClr>
                <a:schemeClr val="bg1"/>
              </a:buClr>
              <a:buSzPct val="60000"/>
              <a:buFont typeface="Marlett" pitchFamily="2" charset="2"/>
              <a:buChar char="i"/>
              <a:defRPr sz="1600">
                <a:solidFill>
                  <a:schemeClr val="bg1"/>
                </a:solidFill>
                <a:latin typeface="Times New Roman" panose="02020603050405020304" pitchFamily="18"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r>
              <a:rPr lang="hr-HR" sz="1800"/>
              <a:t>Inkubirati sa ljudskim</a:t>
            </a:r>
            <a:r>
              <a:rPr lang="en-GB" sz="1800"/>
              <a:t> sera anti</a:t>
            </a:r>
            <a:r>
              <a:rPr lang="hr-HR" sz="1800"/>
              <a:t>tijelima</a:t>
            </a:r>
            <a:r>
              <a:rPr lang="en-GB" sz="1800"/>
              <a:t> (IgE)</a:t>
            </a:r>
            <a:endParaRPr lang="en-GB" i="1"/>
          </a:p>
        </p:txBody>
      </p:sp>
      <p:sp>
        <p:nvSpPr>
          <p:cNvPr id="320518" name="Rectangle 6"/>
          <p:cNvSpPr>
            <a:spLocks noChangeArrowheads="1"/>
          </p:cNvSpPr>
          <p:nvPr/>
        </p:nvSpPr>
        <p:spPr bwMode="auto">
          <a:xfrm>
            <a:off x="304800" y="3962400"/>
            <a:ext cx="4419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2400">
                <a:solidFill>
                  <a:schemeClr val="bg1"/>
                </a:solidFill>
                <a:latin typeface="Times New Roman" panose="02020603050405020304" pitchFamily="18" charset="0"/>
              </a:defRPr>
            </a:lvl1pPr>
            <a:lvl2pPr marL="742950" indent="-285750">
              <a:spcBef>
                <a:spcPct val="20000"/>
              </a:spcBef>
              <a:buClr>
                <a:schemeClr val="bg1"/>
              </a:buClr>
              <a:buSzPct val="60000"/>
              <a:buFont typeface="Monotype Sorts" pitchFamily="2" charset="2"/>
              <a:buChar char="è"/>
              <a:defRPr sz="2000">
                <a:solidFill>
                  <a:schemeClr val="bg1"/>
                </a:solidFill>
                <a:latin typeface="Times New Roman" panose="02020603050405020304" pitchFamily="18" charset="0"/>
              </a:defRPr>
            </a:lvl2pPr>
            <a:lvl3pPr marL="1143000" indent="-228600">
              <a:spcBef>
                <a:spcPct val="20000"/>
              </a:spcBef>
              <a:buClr>
                <a:schemeClr val="bg1"/>
              </a:buClr>
              <a:buSzPct val="60000"/>
              <a:buFont typeface="Monotype Sorts" pitchFamily="2" charset="2"/>
              <a:buChar char="ç"/>
              <a:defRPr>
                <a:solidFill>
                  <a:schemeClr val="bg1"/>
                </a:solidFill>
                <a:latin typeface="Times New Roman" panose="02020603050405020304" pitchFamily="18" charset="0"/>
              </a:defRPr>
            </a:lvl3pPr>
            <a:lvl4pPr marL="1600200" indent="-228600">
              <a:spcBef>
                <a:spcPct val="20000"/>
              </a:spcBef>
              <a:buClr>
                <a:schemeClr val="bg1"/>
              </a:buClr>
              <a:buSzPct val="60000"/>
              <a:buFont typeface="Marlett" pitchFamily="2" charset="2"/>
              <a:buChar char="i"/>
              <a:defRPr sz="1600">
                <a:solidFill>
                  <a:schemeClr val="bg1"/>
                </a:solidFill>
                <a:latin typeface="Times New Roman" panose="02020603050405020304" pitchFamily="18"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a:r>
              <a:rPr lang="hr-HR" sz="1800"/>
              <a:t>Presvući dobro sa</a:t>
            </a:r>
            <a:r>
              <a:rPr lang="en-GB" sz="1800"/>
              <a:t> </a:t>
            </a:r>
            <a:endParaRPr lang="hr-HR" sz="1800"/>
          </a:p>
          <a:p>
            <a:pPr algn="ctr"/>
            <a:r>
              <a:rPr lang="hr-HR" sz="1800"/>
              <a:t>zečjim</a:t>
            </a:r>
            <a:r>
              <a:rPr lang="en-GB" sz="1800"/>
              <a:t> sera ant</a:t>
            </a:r>
            <a:r>
              <a:rPr lang="hr-HR" sz="1800"/>
              <a:t>itijelima</a:t>
            </a:r>
            <a:r>
              <a:rPr lang="en-GB" sz="1800"/>
              <a:t> IgE</a:t>
            </a:r>
            <a:endParaRPr lang="en-GB"/>
          </a:p>
        </p:txBody>
      </p:sp>
      <p:sp>
        <p:nvSpPr>
          <p:cNvPr id="320519" name="Rectangle 7"/>
          <p:cNvSpPr>
            <a:spLocks noChangeArrowheads="1"/>
          </p:cNvSpPr>
          <p:nvPr/>
        </p:nvSpPr>
        <p:spPr bwMode="auto">
          <a:xfrm>
            <a:off x="4724400" y="3886200"/>
            <a:ext cx="4038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2400">
                <a:solidFill>
                  <a:schemeClr val="bg1"/>
                </a:solidFill>
                <a:latin typeface="Times New Roman" panose="02020603050405020304" pitchFamily="18" charset="0"/>
              </a:defRPr>
            </a:lvl1pPr>
            <a:lvl2pPr marL="742950" indent="-285750">
              <a:spcBef>
                <a:spcPct val="20000"/>
              </a:spcBef>
              <a:buClr>
                <a:schemeClr val="bg1"/>
              </a:buClr>
              <a:buSzPct val="60000"/>
              <a:buFont typeface="Monotype Sorts" pitchFamily="2" charset="2"/>
              <a:buChar char="è"/>
              <a:defRPr sz="2000">
                <a:solidFill>
                  <a:schemeClr val="bg1"/>
                </a:solidFill>
                <a:latin typeface="Times New Roman" panose="02020603050405020304" pitchFamily="18" charset="0"/>
              </a:defRPr>
            </a:lvl2pPr>
            <a:lvl3pPr marL="1143000" indent="-228600">
              <a:spcBef>
                <a:spcPct val="20000"/>
              </a:spcBef>
              <a:buClr>
                <a:schemeClr val="bg1"/>
              </a:buClr>
              <a:buSzPct val="60000"/>
              <a:buFont typeface="Monotype Sorts" pitchFamily="2" charset="2"/>
              <a:buChar char="ç"/>
              <a:defRPr>
                <a:solidFill>
                  <a:schemeClr val="bg1"/>
                </a:solidFill>
                <a:latin typeface="Times New Roman" panose="02020603050405020304" pitchFamily="18" charset="0"/>
              </a:defRPr>
            </a:lvl3pPr>
            <a:lvl4pPr marL="1600200" indent="-228600">
              <a:spcBef>
                <a:spcPct val="20000"/>
              </a:spcBef>
              <a:buClr>
                <a:schemeClr val="bg1"/>
              </a:buClr>
              <a:buSzPct val="60000"/>
              <a:buFont typeface="Marlett" pitchFamily="2" charset="2"/>
              <a:buChar char="i"/>
              <a:defRPr sz="1600">
                <a:solidFill>
                  <a:schemeClr val="bg1"/>
                </a:solidFill>
                <a:latin typeface="Times New Roman" panose="02020603050405020304" pitchFamily="18"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r>
              <a:rPr lang="hr-HR" sz="1800"/>
              <a:t>Dodati</a:t>
            </a:r>
            <a:r>
              <a:rPr lang="en-GB" sz="1800"/>
              <a:t> </a:t>
            </a:r>
            <a:r>
              <a:rPr lang="hr-HR" sz="1800"/>
              <a:t>o</a:t>
            </a:r>
            <a:r>
              <a:rPr lang="en-GB" sz="1800"/>
              <a:t>rto</a:t>
            </a:r>
            <a:r>
              <a:rPr lang="hr-HR" sz="1800"/>
              <a:t>f</a:t>
            </a:r>
            <a:r>
              <a:rPr lang="en-GB" sz="1800"/>
              <a:t>en</a:t>
            </a:r>
            <a:r>
              <a:rPr lang="hr-HR" sz="1800"/>
              <a:t>i</a:t>
            </a:r>
            <a:r>
              <a:rPr lang="en-GB" sz="1800"/>
              <a:t>lenediamin sub</a:t>
            </a:r>
            <a:r>
              <a:rPr lang="hr-HR" sz="1800"/>
              <a:t>strat</a:t>
            </a:r>
            <a:r>
              <a:rPr lang="en-GB" sz="1800"/>
              <a:t> </a:t>
            </a:r>
            <a:r>
              <a:rPr lang="hr-HR" sz="1800"/>
              <a:t>i promatrati promjenu boje</a:t>
            </a:r>
            <a:endParaRPr lang="en-GB"/>
          </a:p>
        </p:txBody>
      </p:sp>
      <p:sp>
        <p:nvSpPr>
          <p:cNvPr id="320520" name="Line 8"/>
          <p:cNvSpPr>
            <a:spLocks noChangeShapeType="1"/>
          </p:cNvSpPr>
          <p:nvPr/>
        </p:nvSpPr>
        <p:spPr bwMode="auto">
          <a:xfrm>
            <a:off x="2819400" y="2133600"/>
            <a:ext cx="0" cy="152400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320521" name="Line 9"/>
          <p:cNvSpPr>
            <a:spLocks noChangeShapeType="1"/>
          </p:cNvSpPr>
          <p:nvPr/>
        </p:nvSpPr>
        <p:spPr bwMode="auto">
          <a:xfrm>
            <a:off x="1371600" y="3657600"/>
            <a:ext cx="1447800"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320523" name="AutoShape 11"/>
          <p:cNvSpPr>
            <a:spLocks noChangeArrowheads="1"/>
          </p:cNvSpPr>
          <p:nvPr/>
        </p:nvSpPr>
        <p:spPr bwMode="auto">
          <a:xfrm>
            <a:off x="1524000" y="3276600"/>
            <a:ext cx="457200" cy="381000"/>
          </a:xfrm>
          <a:prstGeom prst="hexagon">
            <a:avLst>
              <a:gd name="adj" fmla="val 30000"/>
              <a:gd name="vf" fmla="val 115470"/>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320524" name="AutoShape 12"/>
          <p:cNvSpPr>
            <a:spLocks noChangeArrowheads="1"/>
          </p:cNvSpPr>
          <p:nvPr/>
        </p:nvSpPr>
        <p:spPr bwMode="auto">
          <a:xfrm>
            <a:off x="2209800" y="3276600"/>
            <a:ext cx="457200" cy="381000"/>
          </a:xfrm>
          <a:prstGeom prst="hexagon">
            <a:avLst>
              <a:gd name="adj" fmla="val 30000"/>
              <a:gd name="vf" fmla="val 115470"/>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320526" name="Line 14"/>
          <p:cNvSpPr>
            <a:spLocks noChangeShapeType="1"/>
          </p:cNvSpPr>
          <p:nvPr/>
        </p:nvSpPr>
        <p:spPr bwMode="auto">
          <a:xfrm>
            <a:off x="1371600" y="2362200"/>
            <a:ext cx="1447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320529" name="Line 17"/>
          <p:cNvSpPr>
            <a:spLocks noChangeShapeType="1"/>
          </p:cNvSpPr>
          <p:nvPr/>
        </p:nvSpPr>
        <p:spPr bwMode="auto">
          <a:xfrm>
            <a:off x="5791200" y="2133600"/>
            <a:ext cx="0" cy="152400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320530" name="Line 18"/>
          <p:cNvSpPr>
            <a:spLocks noChangeShapeType="1"/>
          </p:cNvSpPr>
          <p:nvPr/>
        </p:nvSpPr>
        <p:spPr bwMode="auto">
          <a:xfrm>
            <a:off x="7239000" y="2133600"/>
            <a:ext cx="0" cy="152400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320531" name="Line 19"/>
          <p:cNvSpPr>
            <a:spLocks noChangeShapeType="1"/>
          </p:cNvSpPr>
          <p:nvPr/>
        </p:nvSpPr>
        <p:spPr bwMode="auto">
          <a:xfrm>
            <a:off x="5791200" y="3657600"/>
            <a:ext cx="1447800"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320533" name="AutoShape 21"/>
          <p:cNvSpPr>
            <a:spLocks noChangeArrowheads="1"/>
          </p:cNvSpPr>
          <p:nvPr/>
        </p:nvSpPr>
        <p:spPr bwMode="auto">
          <a:xfrm>
            <a:off x="6629400" y="3276600"/>
            <a:ext cx="457200" cy="381000"/>
          </a:xfrm>
          <a:prstGeom prst="hexagon">
            <a:avLst>
              <a:gd name="adj" fmla="val 30000"/>
              <a:gd name="vf" fmla="val 115470"/>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320534" name="Line 22"/>
          <p:cNvSpPr>
            <a:spLocks noChangeShapeType="1"/>
          </p:cNvSpPr>
          <p:nvPr/>
        </p:nvSpPr>
        <p:spPr bwMode="auto">
          <a:xfrm>
            <a:off x="5791200" y="2362200"/>
            <a:ext cx="1447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320537" name="AutoShape 25"/>
          <p:cNvSpPr>
            <a:spLocks noChangeArrowheads="1"/>
          </p:cNvSpPr>
          <p:nvPr/>
        </p:nvSpPr>
        <p:spPr bwMode="auto">
          <a:xfrm>
            <a:off x="5943600" y="2819400"/>
            <a:ext cx="457200" cy="609600"/>
          </a:xfrm>
          <a:prstGeom prst="triangle">
            <a:avLst>
              <a:gd name="adj" fmla="val 50000"/>
            </a:avLst>
          </a:prstGeom>
          <a:solidFill>
            <a:schemeClr val="fo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320538" name="AutoShape 26"/>
          <p:cNvSpPr>
            <a:spLocks noChangeArrowheads="1"/>
          </p:cNvSpPr>
          <p:nvPr/>
        </p:nvSpPr>
        <p:spPr bwMode="auto">
          <a:xfrm>
            <a:off x="5943600" y="3276600"/>
            <a:ext cx="457200" cy="381000"/>
          </a:xfrm>
          <a:prstGeom prst="hexagon">
            <a:avLst>
              <a:gd name="adj" fmla="val 30000"/>
              <a:gd name="vf" fmla="val 115470"/>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320540" name="AutoShape 28"/>
          <p:cNvSpPr>
            <a:spLocks noChangeArrowheads="1"/>
          </p:cNvSpPr>
          <p:nvPr/>
        </p:nvSpPr>
        <p:spPr bwMode="auto">
          <a:xfrm>
            <a:off x="2209800" y="5334000"/>
            <a:ext cx="457200" cy="609600"/>
          </a:xfrm>
          <a:prstGeom prst="triangle">
            <a:avLst>
              <a:gd name="adj" fmla="val 50000"/>
            </a:avLst>
          </a:prstGeom>
          <a:solidFill>
            <a:schemeClr val="fo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320541" name="Line 29"/>
          <p:cNvSpPr>
            <a:spLocks noChangeShapeType="1"/>
          </p:cNvSpPr>
          <p:nvPr/>
        </p:nvSpPr>
        <p:spPr bwMode="auto">
          <a:xfrm>
            <a:off x="1371600" y="4648200"/>
            <a:ext cx="0" cy="152400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320542" name="Line 30"/>
          <p:cNvSpPr>
            <a:spLocks noChangeShapeType="1"/>
          </p:cNvSpPr>
          <p:nvPr/>
        </p:nvSpPr>
        <p:spPr bwMode="auto">
          <a:xfrm>
            <a:off x="2819400" y="4648200"/>
            <a:ext cx="0" cy="152400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320543" name="Line 31"/>
          <p:cNvSpPr>
            <a:spLocks noChangeShapeType="1"/>
          </p:cNvSpPr>
          <p:nvPr/>
        </p:nvSpPr>
        <p:spPr bwMode="auto">
          <a:xfrm>
            <a:off x="1371600" y="6172200"/>
            <a:ext cx="1447800"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320544" name="AutoShape 32"/>
          <p:cNvSpPr>
            <a:spLocks noChangeArrowheads="1"/>
          </p:cNvSpPr>
          <p:nvPr/>
        </p:nvSpPr>
        <p:spPr bwMode="auto">
          <a:xfrm>
            <a:off x="2209800" y="5791200"/>
            <a:ext cx="457200" cy="381000"/>
          </a:xfrm>
          <a:prstGeom prst="hexagon">
            <a:avLst>
              <a:gd name="adj" fmla="val 30000"/>
              <a:gd name="vf" fmla="val 115470"/>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320545" name="Line 33"/>
          <p:cNvSpPr>
            <a:spLocks noChangeShapeType="1"/>
          </p:cNvSpPr>
          <p:nvPr/>
        </p:nvSpPr>
        <p:spPr bwMode="auto">
          <a:xfrm>
            <a:off x="1371600" y="4800600"/>
            <a:ext cx="1447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320549" name="Oval 37"/>
          <p:cNvSpPr>
            <a:spLocks noChangeArrowheads="1"/>
          </p:cNvSpPr>
          <p:nvPr/>
        </p:nvSpPr>
        <p:spPr bwMode="auto">
          <a:xfrm>
            <a:off x="2286000" y="4876800"/>
            <a:ext cx="304800" cy="304800"/>
          </a:xfrm>
          <a:prstGeom prst="ellipse">
            <a:avLst/>
          </a:prstGeom>
          <a:solidFill>
            <a:srgbClr val="FF0000"/>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320551" name="Line 39"/>
          <p:cNvSpPr>
            <a:spLocks noChangeShapeType="1"/>
          </p:cNvSpPr>
          <p:nvPr/>
        </p:nvSpPr>
        <p:spPr bwMode="auto">
          <a:xfrm>
            <a:off x="2438400" y="5181600"/>
            <a:ext cx="0" cy="76200"/>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320552" name="Oval 40"/>
          <p:cNvSpPr>
            <a:spLocks noChangeArrowheads="1"/>
          </p:cNvSpPr>
          <p:nvPr/>
        </p:nvSpPr>
        <p:spPr bwMode="auto">
          <a:xfrm>
            <a:off x="1447800" y="5257800"/>
            <a:ext cx="609600" cy="914400"/>
          </a:xfrm>
          <a:prstGeom prst="ellipse">
            <a:avLst/>
          </a:prstGeom>
          <a:solidFill>
            <a:srgbClr val="000000"/>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320553" name="AutoShape 41"/>
          <p:cNvSpPr>
            <a:spLocks noChangeArrowheads="1"/>
          </p:cNvSpPr>
          <p:nvPr/>
        </p:nvSpPr>
        <p:spPr bwMode="auto">
          <a:xfrm>
            <a:off x="1524000" y="5334000"/>
            <a:ext cx="457200" cy="609600"/>
          </a:xfrm>
          <a:prstGeom prst="triangle">
            <a:avLst>
              <a:gd name="adj" fmla="val 50000"/>
            </a:avLst>
          </a:prstGeom>
          <a:solidFill>
            <a:schemeClr val="fo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320554" name="AutoShape 42"/>
          <p:cNvSpPr>
            <a:spLocks noChangeArrowheads="1"/>
          </p:cNvSpPr>
          <p:nvPr/>
        </p:nvSpPr>
        <p:spPr bwMode="auto">
          <a:xfrm>
            <a:off x="1524000" y="5791200"/>
            <a:ext cx="457200" cy="381000"/>
          </a:xfrm>
          <a:prstGeom prst="hexagon">
            <a:avLst>
              <a:gd name="adj" fmla="val 30000"/>
              <a:gd name="vf" fmla="val 115470"/>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320555" name="Oval 43"/>
          <p:cNvSpPr>
            <a:spLocks noChangeArrowheads="1"/>
          </p:cNvSpPr>
          <p:nvPr/>
        </p:nvSpPr>
        <p:spPr bwMode="auto">
          <a:xfrm>
            <a:off x="1600200" y="4876800"/>
            <a:ext cx="304800" cy="304800"/>
          </a:xfrm>
          <a:prstGeom prst="ellipse">
            <a:avLst/>
          </a:prstGeom>
          <a:solidFill>
            <a:srgbClr val="FF0000"/>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320556" name="Line 44"/>
          <p:cNvSpPr>
            <a:spLocks noChangeShapeType="1"/>
          </p:cNvSpPr>
          <p:nvPr/>
        </p:nvSpPr>
        <p:spPr bwMode="auto">
          <a:xfrm>
            <a:off x="1752600" y="5181600"/>
            <a:ext cx="0" cy="76200"/>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320557" name="Line 45"/>
          <p:cNvSpPr>
            <a:spLocks noChangeShapeType="1"/>
          </p:cNvSpPr>
          <p:nvPr/>
        </p:nvSpPr>
        <p:spPr bwMode="auto">
          <a:xfrm>
            <a:off x="3581400" y="3048000"/>
            <a:ext cx="1676400" cy="0"/>
          </a:xfrm>
          <a:prstGeom prst="line">
            <a:avLst/>
          </a:prstGeom>
          <a:noFill/>
          <a:ln w="28575">
            <a:solidFill>
              <a:schemeClr val="bg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320558" name="Text Box 46"/>
          <p:cNvSpPr txBox="1">
            <a:spLocks noChangeArrowheads="1"/>
          </p:cNvSpPr>
          <p:nvPr/>
        </p:nvSpPr>
        <p:spPr bwMode="auto">
          <a:xfrm>
            <a:off x="3581400" y="2590800"/>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hr-HR" sz="1800">
                <a:solidFill>
                  <a:schemeClr val="bg1"/>
                </a:solidFill>
              </a:rPr>
              <a:t>Blokirati </a:t>
            </a:r>
            <a:endParaRPr lang="en-GB"/>
          </a:p>
        </p:txBody>
      </p:sp>
      <p:sp>
        <p:nvSpPr>
          <p:cNvPr id="320559" name="Line 47"/>
          <p:cNvSpPr>
            <a:spLocks noChangeShapeType="1"/>
          </p:cNvSpPr>
          <p:nvPr/>
        </p:nvSpPr>
        <p:spPr bwMode="auto">
          <a:xfrm>
            <a:off x="7391400" y="3124200"/>
            <a:ext cx="1219200" cy="0"/>
          </a:xfrm>
          <a:prstGeom prst="line">
            <a:avLst/>
          </a:prstGeom>
          <a:noFill/>
          <a:ln w="28575">
            <a:solidFill>
              <a:schemeClr val="bg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320560" name="Text Box 48"/>
          <p:cNvSpPr txBox="1">
            <a:spLocks noChangeArrowheads="1"/>
          </p:cNvSpPr>
          <p:nvPr/>
        </p:nvSpPr>
        <p:spPr bwMode="auto">
          <a:xfrm>
            <a:off x="7543800" y="26670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hr-HR" sz="1800">
                <a:solidFill>
                  <a:schemeClr val="bg1"/>
                </a:solidFill>
              </a:rPr>
              <a:t>Oprati </a:t>
            </a:r>
            <a:endParaRPr lang="en-GB"/>
          </a:p>
        </p:txBody>
      </p:sp>
      <p:sp>
        <p:nvSpPr>
          <p:cNvPr id="320561" name="Line 49"/>
          <p:cNvSpPr>
            <a:spLocks noChangeShapeType="1"/>
          </p:cNvSpPr>
          <p:nvPr/>
        </p:nvSpPr>
        <p:spPr bwMode="auto">
          <a:xfrm>
            <a:off x="3505200" y="5486400"/>
            <a:ext cx="1752600" cy="0"/>
          </a:xfrm>
          <a:prstGeom prst="line">
            <a:avLst/>
          </a:prstGeom>
          <a:noFill/>
          <a:ln w="28575">
            <a:solidFill>
              <a:schemeClr val="bg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320562" name="Text Box 50"/>
          <p:cNvSpPr txBox="1">
            <a:spLocks noChangeArrowheads="1"/>
          </p:cNvSpPr>
          <p:nvPr/>
        </p:nvSpPr>
        <p:spPr bwMode="auto">
          <a:xfrm>
            <a:off x="3657600" y="5029200"/>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hr-HR" sz="1800">
                <a:solidFill>
                  <a:schemeClr val="bg1"/>
                </a:solidFill>
              </a:rPr>
              <a:t>Oprati </a:t>
            </a:r>
            <a:endParaRPr lang="en-GB"/>
          </a:p>
        </p:txBody>
      </p:sp>
      <p:sp>
        <p:nvSpPr>
          <p:cNvPr id="320563" name="Rectangle 51"/>
          <p:cNvSpPr>
            <a:spLocks noChangeArrowheads="1"/>
          </p:cNvSpPr>
          <p:nvPr/>
        </p:nvSpPr>
        <p:spPr bwMode="auto">
          <a:xfrm>
            <a:off x="5791200" y="4800600"/>
            <a:ext cx="1447800" cy="1371600"/>
          </a:xfrm>
          <a:prstGeom prst="rect">
            <a:avLst/>
          </a:prstGeom>
          <a:solidFill>
            <a:srgbClr val="FF505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320564" name="Oval 52"/>
          <p:cNvSpPr>
            <a:spLocks noChangeArrowheads="1"/>
          </p:cNvSpPr>
          <p:nvPr/>
        </p:nvSpPr>
        <p:spPr bwMode="auto">
          <a:xfrm>
            <a:off x="6553200" y="5257800"/>
            <a:ext cx="609600" cy="914400"/>
          </a:xfrm>
          <a:prstGeom prst="ellipse">
            <a:avLst/>
          </a:prstGeom>
          <a:solidFill>
            <a:srgbClr val="000000"/>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320565" name="AutoShape 53"/>
          <p:cNvSpPr>
            <a:spLocks noChangeArrowheads="1"/>
          </p:cNvSpPr>
          <p:nvPr/>
        </p:nvSpPr>
        <p:spPr bwMode="auto">
          <a:xfrm>
            <a:off x="6629400" y="5334000"/>
            <a:ext cx="457200" cy="609600"/>
          </a:xfrm>
          <a:prstGeom prst="triangle">
            <a:avLst>
              <a:gd name="adj" fmla="val 50000"/>
            </a:avLst>
          </a:prstGeom>
          <a:solidFill>
            <a:schemeClr val="fo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320566" name="Line 54"/>
          <p:cNvSpPr>
            <a:spLocks noChangeShapeType="1"/>
          </p:cNvSpPr>
          <p:nvPr/>
        </p:nvSpPr>
        <p:spPr bwMode="auto">
          <a:xfrm>
            <a:off x="5791200" y="4648200"/>
            <a:ext cx="0" cy="152400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320567" name="Line 55"/>
          <p:cNvSpPr>
            <a:spLocks noChangeShapeType="1"/>
          </p:cNvSpPr>
          <p:nvPr/>
        </p:nvSpPr>
        <p:spPr bwMode="auto">
          <a:xfrm>
            <a:off x="7239000" y="4648200"/>
            <a:ext cx="0" cy="152400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320568" name="Line 56"/>
          <p:cNvSpPr>
            <a:spLocks noChangeShapeType="1"/>
          </p:cNvSpPr>
          <p:nvPr/>
        </p:nvSpPr>
        <p:spPr bwMode="auto">
          <a:xfrm>
            <a:off x="5791200" y="6172200"/>
            <a:ext cx="1447800"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320569" name="AutoShape 57"/>
          <p:cNvSpPr>
            <a:spLocks noChangeArrowheads="1"/>
          </p:cNvSpPr>
          <p:nvPr/>
        </p:nvSpPr>
        <p:spPr bwMode="auto">
          <a:xfrm>
            <a:off x="6629400" y="5791200"/>
            <a:ext cx="457200" cy="381000"/>
          </a:xfrm>
          <a:prstGeom prst="hexagon">
            <a:avLst>
              <a:gd name="adj" fmla="val 30000"/>
              <a:gd name="vf" fmla="val 115470"/>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320570" name="Line 58"/>
          <p:cNvSpPr>
            <a:spLocks noChangeShapeType="1"/>
          </p:cNvSpPr>
          <p:nvPr/>
        </p:nvSpPr>
        <p:spPr bwMode="auto">
          <a:xfrm>
            <a:off x="5791200" y="4800600"/>
            <a:ext cx="1447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320571" name="Oval 59"/>
          <p:cNvSpPr>
            <a:spLocks noChangeArrowheads="1"/>
          </p:cNvSpPr>
          <p:nvPr/>
        </p:nvSpPr>
        <p:spPr bwMode="auto">
          <a:xfrm>
            <a:off x="6705600" y="4876800"/>
            <a:ext cx="304800" cy="304800"/>
          </a:xfrm>
          <a:prstGeom prst="ellipse">
            <a:avLst/>
          </a:prstGeom>
          <a:solidFill>
            <a:srgbClr val="FF0000"/>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320572" name="Line 60"/>
          <p:cNvSpPr>
            <a:spLocks noChangeShapeType="1"/>
          </p:cNvSpPr>
          <p:nvPr/>
        </p:nvSpPr>
        <p:spPr bwMode="auto">
          <a:xfrm>
            <a:off x="6858000" y="5181600"/>
            <a:ext cx="0" cy="76200"/>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320573" name="Oval 61"/>
          <p:cNvSpPr>
            <a:spLocks noChangeArrowheads="1"/>
          </p:cNvSpPr>
          <p:nvPr/>
        </p:nvSpPr>
        <p:spPr bwMode="auto">
          <a:xfrm>
            <a:off x="5867400" y="5257800"/>
            <a:ext cx="609600" cy="914400"/>
          </a:xfrm>
          <a:prstGeom prst="ellipse">
            <a:avLst/>
          </a:prstGeom>
          <a:solidFill>
            <a:srgbClr val="000000"/>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320574" name="AutoShape 62"/>
          <p:cNvSpPr>
            <a:spLocks noChangeArrowheads="1"/>
          </p:cNvSpPr>
          <p:nvPr/>
        </p:nvSpPr>
        <p:spPr bwMode="auto">
          <a:xfrm>
            <a:off x="5943600" y="5334000"/>
            <a:ext cx="457200" cy="609600"/>
          </a:xfrm>
          <a:prstGeom prst="triangle">
            <a:avLst>
              <a:gd name="adj" fmla="val 50000"/>
            </a:avLst>
          </a:prstGeom>
          <a:solidFill>
            <a:schemeClr val="fo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320575" name="AutoShape 63"/>
          <p:cNvSpPr>
            <a:spLocks noChangeArrowheads="1"/>
          </p:cNvSpPr>
          <p:nvPr/>
        </p:nvSpPr>
        <p:spPr bwMode="auto">
          <a:xfrm>
            <a:off x="5943600" y="5791200"/>
            <a:ext cx="457200" cy="381000"/>
          </a:xfrm>
          <a:prstGeom prst="hexagon">
            <a:avLst>
              <a:gd name="adj" fmla="val 30000"/>
              <a:gd name="vf" fmla="val 115470"/>
            </a:avLst>
          </a:prstGeom>
          <a:solidFill>
            <a:schemeClr val="accent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320576" name="Oval 64"/>
          <p:cNvSpPr>
            <a:spLocks noChangeArrowheads="1"/>
          </p:cNvSpPr>
          <p:nvPr/>
        </p:nvSpPr>
        <p:spPr bwMode="auto">
          <a:xfrm>
            <a:off x="6019800" y="4876800"/>
            <a:ext cx="304800" cy="304800"/>
          </a:xfrm>
          <a:prstGeom prst="ellipse">
            <a:avLst/>
          </a:prstGeom>
          <a:solidFill>
            <a:srgbClr val="FF0000"/>
          </a:solidFill>
          <a:ln w="12700">
            <a:solidFill>
              <a:srgbClr val="0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320577" name="Line 65"/>
          <p:cNvSpPr>
            <a:spLocks noChangeShapeType="1"/>
          </p:cNvSpPr>
          <p:nvPr/>
        </p:nvSpPr>
        <p:spPr bwMode="auto">
          <a:xfrm>
            <a:off x="6172200" y="5181600"/>
            <a:ext cx="0" cy="76200"/>
          </a:xfrm>
          <a:prstGeom prst="line">
            <a:avLst/>
          </a:prstGeom>
          <a:noFill/>
          <a:ln w="28575">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zervirano mjesto broja slajda 3"/>
          <p:cNvSpPr>
            <a:spLocks noGrp="1"/>
          </p:cNvSpPr>
          <p:nvPr>
            <p:ph type="sldNum" sz="quarter" idx="10"/>
          </p:nvPr>
        </p:nvSpPr>
        <p:spPr/>
        <p:txBody>
          <a:bodyPr/>
          <a:lstStyle/>
          <a:p>
            <a:fld id="{6AFF8174-D0A8-46D9-B51D-2A2464A52D23}" type="slidenum">
              <a:rPr lang="en-GB"/>
              <a:pPr/>
              <a:t>25</a:t>
            </a:fld>
            <a:endParaRPr lang="en-GB"/>
          </a:p>
        </p:txBody>
      </p:sp>
      <p:sp>
        <p:nvSpPr>
          <p:cNvPr id="321538" name="Rectangle 2"/>
          <p:cNvSpPr>
            <a:spLocks noGrp="1" noChangeArrowheads="1"/>
          </p:cNvSpPr>
          <p:nvPr>
            <p:ph type="title"/>
          </p:nvPr>
        </p:nvSpPr>
        <p:spPr>
          <a:xfrm>
            <a:off x="685800" y="533400"/>
            <a:ext cx="7772400" cy="685800"/>
          </a:xfrm>
        </p:spPr>
        <p:txBody>
          <a:bodyPr/>
          <a:lstStyle/>
          <a:p>
            <a:r>
              <a:rPr lang="hr-HR"/>
              <a:t>“</a:t>
            </a:r>
            <a:r>
              <a:rPr lang="en-GB"/>
              <a:t>In vitro</a:t>
            </a:r>
            <a:r>
              <a:rPr lang="hr-HR"/>
              <a:t>”</a:t>
            </a:r>
            <a:r>
              <a:rPr lang="en-GB"/>
              <a:t> </a:t>
            </a:r>
            <a:r>
              <a:rPr lang="hr-HR"/>
              <a:t>t</a:t>
            </a:r>
            <a:r>
              <a:rPr lang="en-GB"/>
              <a:t>est</a:t>
            </a:r>
            <a:r>
              <a:rPr lang="hr-HR"/>
              <a:t>ovi</a:t>
            </a:r>
            <a:r>
              <a:rPr lang="en-GB"/>
              <a:t> … RAST </a:t>
            </a:r>
            <a:r>
              <a:rPr lang="hr-HR"/>
              <a:t>testiranje</a:t>
            </a:r>
            <a:endParaRPr lang="en-GB"/>
          </a:p>
        </p:txBody>
      </p:sp>
      <p:sp>
        <p:nvSpPr>
          <p:cNvPr id="321540" name="Rectangle 4"/>
          <p:cNvSpPr>
            <a:spLocks noGrp="1" noChangeArrowheads="1"/>
          </p:cNvSpPr>
          <p:nvPr>
            <p:ph type="body" idx="1"/>
          </p:nvPr>
        </p:nvSpPr>
        <p:spPr>
          <a:xfrm>
            <a:off x="457200" y="1447800"/>
            <a:ext cx="4114800" cy="381000"/>
          </a:xfrm>
          <a:noFill/>
          <a:ln/>
        </p:spPr>
        <p:txBody>
          <a:bodyPr/>
          <a:lstStyle/>
          <a:p>
            <a:pPr marL="3175" indent="-3175" algn="ctr">
              <a:lnSpc>
                <a:spcPct val="90000"/>
              </a:lnSpc>
            </a:pPr>
            <a:r>
              <a:rPr lang="hr-HR" sz="1800"/>
              <a:t>Disk za testiranje</a:t>
            </a:r>
            <a:r>
              <a:rPr lang="en-GB" sz="1800"/>
              <a:t> </a:t>
            </a:r>
            <a:r>
              <a:rPr lang="hr-HR" sz="1800"/>
              <a:t>sa</a:t>
            </a:r>
            <a:r>
              <a:rPr lang="en-GB" sz="1800"/>
              <a:t> </a:t>
            </a:r>
            <a:r>
              <a:rPr lang="hr-HR" sz="1800" i="1"/>
              <a:t>Nerazgradivim antigenom latex-a</a:t>
            </a:r>
            <a:endParaRPr lang="en-GB"/>
          </a:p>
        </p:txBody>
      </p:sp>
      <p:sp>
        <p:nvSpPr>
          <p:cNvPr id="321541" name="Oval 5"/>
          <p:cNvSpPr>
            <a:spLocks noChangeArrowheads="1"/>
          </p:cNvSpPr>
          <p:nvPr/>
        </p:nvSpPr>
        <p:spPr bwMode="auto">
          <a:xfrm>
            <a:off x="1066800" y="2819400"/>
            <a:ext cx="3048000" cy="838200"/>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321542" name="Oval 6"/>
          <p:cNvSpPr>
            <a:spLocks noChangeArrowheads="1"/>
          </p:cNvSpPr>
          <p:nvPr/>
        </p:nvSpPr>
        <p:spPr bwMode="auto">
          <a:xfrm>
            <a:off x="5105400" y="2895600"/>
            <a:ext cx="3048000" cy="838200"/>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321544" name="Oval 8"/>
          <p:cNvSpPr>
            <a:spLocks noChangeArrowheads="1"/>
          </p:cNvSpPr>
          <p:nvPr/>
        </p:nvSpPr>
        <p:spPr bwMode="auto">
          <a:xfrm>
            <a:off x="6019800" y="3200400"/>
            <a:ext cx="1295400" cy="228600"/>
          </a:xfrm>
          <a:prstGeom prst="ellipse">
            <a:avLst/>
          </a:prstGeom>
          <a:solidFill>
            <a:srgbClr val="CC0000"/>
          </a:solidFill>
          <a:ln w="12700">
            <a:solidFill>
              <a:srgbClr val="CC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321545" name="Rectangle 9"/>
          <p:cNvSpPr>
            <a:spLocks noChangeArrowheads="1"/>
          </p:cNvSpPr>
          <p:nvPr/>
        </p:nvSpPr>
        <p:spPr bwMode="auto">
          <a:xfrm>
            <a:off x="4800600" y="1447800"/>
            <a:ext cx="3733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2400">
                <a:solidFill>
                  <a:schemeClr val="bg1"/>
                </a:solidFill>
                <a:latin typeface="Times New Roman" panose="02020603050405020304" pitchFamily="18" charset="0"/>
              </a:defRPr>
            </a:lvl1pPr>
            <a:lvl2pPr marL="742950" indent="-285750">
              <a:spcBef>
                <a:spcPct val="20000"/>
              </a:spcBef>
              <a:buClr>
                <a:schemeClr val="bg1"/>
              </a:buClr>
              <a:buSzPct val="60000"/>
              <a:buFont typeface="Monotype Sorts" pitchFamily="2" charset="2"/>
              <a:buChar char="è"/>
              <a:defRPr sz="2000">
                <a:solidFill>
                  <a:schemeClr val="bg1"/>
                </a:solidFill>
                <a:latin typeface="Times New Roman" panose="02020603050405020304" pitchFamily="18" charset="0"/>
              </a:defRPr>
            </a:lvl2pPr>
            <a:lvl3pPr marL="1143000" indent="-228600">
              <a:spcBef>
                <a:spcPct val="20000"/>
              </a:spcBef>
              <a:buClr>
                <a:schemeClr val="bg1"/>
              </a:buClr>
              <a:buSzPct val="60000"/>
              <a:buFont typeface="Monotype Sorts" pitchFamily="2" charset="2"/>
              <a:buChar char="ç"/>
              <a:defRPr>
                <a:solidFill>
                  <a:schemeClr val="bg1"/>
                </a:solidFill>
                <a:latin typeface="Times New Roman" panose="02020603050405020304" pitchFamily="18" charset="0"/>
              </a:defRPr>
            </a:lvl3pPr>
            <a:lvl4pPr marL="1600200" indent="-228600">
              <a:spcBef>
                <a:spcPct val="20000"/>
              </a:spcBef>
              <a:buClr>
                <a:schemeClr val="bg1"/>
              </a:buClr>
              <a:buSzPct val="60000"/>
              <a:buFont typeface="Marlett" pitchFamily="2" charset="2"/>
              <a:buChar char="i"/>
              <a:defRPr sz="1600">
                <a:solidFill>
                  <a:schemeClr val="bg1"/>
                </a:solidFill>
                <a:latin typeface="Times New Roman" panose="02020603050405020304" pitchFamily="18"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a:r>
              <a:rPr lang="en-GB" sz="1800"/>
              <a:t>Latex anti</a:t>
            </a:r>
            <a:r>
              <a:rPr lang="hr-HR" sz="1800"/>
              <a:t>tijela</a:t>
            </a:r>
            <a:r>
              <a:rPr lang="en-GB" sz="1800"/>
              <a:t> </a:t>
            </a:r>
            <a:r>
              <a:rPr lang="hr-HR" sz="1800"/>
              <a:t>u pacijentovom tijelu će se trajno prilijepiti na disk</a:t>
            </a:r>
            <a:endParaRPr lang="en-GB"/>
          </a:p>
        </p:txBody>
      </p:sp>
      <p:sp>
        <p:nvSpPr>
          <p:cNvPr id="321546" name="Oval 10"/>
          <p:cNvSpPr>
            <a:spLocks noChangeArrowheads="1"/>
          </p:cNvSpPr>
          <p:nvPr/>
        </p:nvSpPr>
        <p:spPr bwMode="auto">
          <a:xfrm>
            <a:off x="990600" y="5181600"/>
            <a:ext cx="3048000" cy="838200"/>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321547" name="Oval 11"/>
          <p:cNvSpPr>
            <a:spLocks noChangeArrowheads="1"/>
          </p:cNvSpPr>
          <p:nvPr/>
        </p:nvSpPr>
        <p:spPr bwMode="auto">
          <a:xfrm>
            <a:off x="1066800" y="5257800"/>
            <a:ext cx="2895600" cy="685800"/>
          </a:xfrm>
          <a:prstGeom prst="ellipse">
            <a:avLst/>
          </a:prstGeom>
          <a:solidFill>
            <a:srgbClr val="CC0000"/>
          </a:solidFill>
          <a:ln w="12700">
            <a:solidFill>
              <a:srgbClr val="CC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321548" name="Rectangle 12"/>
          <p:cNvSpPr>
            <a:spLocks noChangeArrowheads="1"/>
          </p:cNvSpPr>
          <p:nvPr/>
        </p:nvSpPr>
        <p:spPr bwMode="auto">
          <a:xfrm>
            <a:off x="381000" y="3962400"/>
            <a:ext cx="4114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2400">
                <a:solidFill>
                  <a:schemeClr val="bg1"/>
                </a:solidFill>
                <a:latin typeface="Times New Roman" panose="02020603050405020304" pitchFamily="18" charset="0"/>
              </a:defRPr>
            </a:lvl1pPr>
            <a:lvl2pPr marL="742950" indent="-285750">
              <a:spcBef>
                <a:spcPct val="20000"/>
              </a:spcBef>
              <a:buClr>
                <a:schemeClr val="bg1"/>
              </a:buClr>
              <a:buSzPct val="60000"/>
              <a:buFont typeface="Monotype Sorts" pitchFamily="2" charset="2"/>
              <a:buChar char="è"/>
              <a:defRPr sz="2000">
                <a:solidFill>
                  <a:schemeClr val="bg1"/>
                </a:solidFill>
                <a:latin typeface="Times New Roman" panose="02020603050405020304" pitchFamily="18" charset="0"/>
              </a:defRPr>
            </a:lvl2pPr>
            <a:lvl3pPr marL="1143000" indent="-228600">
              <a:spcBef>
                <a:spcPct val="20000"/>
              </a:spcBef>
              <a:buClr>
                <a:schemeClr val="bg1"/>
              </a:buClr>
              <a:buSzPct val="60000"/>
              <a:buFont typeface="Monotype Sorts" pitchFamily="2" charset="2"/>
              <a:buChar char="ç"/>
              <a:defRPr>
                <a:solidFill>
                  <a:schemeClr val="bg1"/>
                </a:solidFill>
                <a:latin typeface="Times New Roman" panose="02020603050405020304" pitchFamily="18" charset="0"/>
              </a:defRPr>
            </a:lvl3pPr>
            <a:lvl4pPr marL="1600200" indent="-228600">
              <a:spcBef>
                <a:spcPct val="20000"/>
              </a:spcBef>
              <a:buClr>
                <a:schemeClr val="bg1"/>
              </a:buClr>
              <a:buSzPct val="60000"/>
              <a:buFont typeface="Marlett" pitchFamily="2" charset="2"/>
              <a:buChar char="i"/>
              <a:defRPr sz="1600">
                <a:solidFill>
                  <a:schemeClr val="bg1"/>
                </a:solidFill>
                <a:latin typeface="Times New Roman" panose="02020603050405020304" pitchFamily="18"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a:r>
              <a:rPr lang="hr-HR" sz="1800"/>
              <a:t>Veže se sa bilo kojim</a:t>
            </a:r>
            <a:r>
              <a:rPr lang="en-GB" sz="1800"/>
              <a:t> IgE </a:t>
            </a:r>
            <a:r>
              <a:rPr lang="hr-HR" sz="1800"/>
              <a:t>koji je ostao u pacijentovom tijelu</a:t>
            </a:r>
            <a:endParaRPr lang="en-GB"/>
          </a:p>
        </p:txBody>
      </p:sp>
      <p:sp>
        <p:nvSpPr>
          <p:cNvPr id="321549" name="AutoShape 13"/>
          <p:cNvSpPr>
            <a:spLocks noChangeArrowheads="1"/>
          </p:cNvSpPr>
          <p:nvPr/>
        </p:nvSpPr>
        <p:spPr bwMode="auto">
          <a:xfrm>
            <a:off x="6248400" y="2362200"/>
            <a:ext cx="685800" cy="609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C0000"/>
          </a:solidFill>
          <a:ln w="12700">
            <a:solidFill>
              <a:srgbClr val="CC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321550" name="AutoShape 14"/>
          <p:cNvSpPr>
            <a:spLocks noChangeArrowheads="1"/>
          </p:cNvSpPr>
          <p:nvPr/>
        </p:nvSpPr>
        <p:spPr bwMode="auto">
          <a:xfrm>
            <a:off x="1981200" y="4495800"/>
            <a:ext cx="1143000" cy="914400"/>
          </a:xfrm>
          <a:prstGeom prst="irregularSeal2">
            <a:avLst/>
          </a:prstGeom>
          <a:solidFill>
            <a:srgbClr val="969696"/>
          </a:solidFill>
          <a:ln w="12700">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321551" name="Rectangle 15"/>
          <p:cNvSpPr>
            <a:spLocks noChangeArrowheads="1"/>
          </p:cNvSpPr>
          <p:nvPr/>
        </p:nvSpPr>
        <p:spPr bwMode="auto">
          <a:xfrm>
            <a:off x="3200400" y="4572000"/>
            <a:ext cx="1752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175" indent="-3175">
              <a:spcBef>
                <a:spcPct val="20000"/>
              </a:spcBef>
              <a:defRPr sz="2400">
                <a:solidFill>
                  <a:schemeClr val="bg1"/>
                </a:solidFill>
                <a:latin typeface="Times New Roman" panose="02020603050405020304" pitchFamily="18" charset="0"/>
              </a:defRPr>
            </a:lvl1pPr>
            <a:lvl2pPr marL="742950" indent="-285750">
              <a:spcBef>
                <a:spcPct val="20000"/>
              </a:spcBef>
              <a:buClr>
                <a:schemeClr val="bg1"/>
              </a:buClr>
              <a:buSzPct val="60000"/>
              <a:buFont typeface="Monotype Sorts" pitchFamily="2" charset="2"/>
              <a:buChar char="è"/>
              <a:defRPr sz="2000">
                <a:solidFill>
                  <a:schemeClr val="bg1"/>
                </a:solidFill>
                <a:latin typeface="Times New Roman" panose="02020603050405020304" pitchFamily="18" charset="0"/>
              </a:defRPr>
            </a:lvl2pPr>
            <a:lvl3pPr marL="1143000" indent="-228600">
              <a:spcBef>
                <a:spcPct val="20000"/>
              </a:spcBef>
              <a:buClr>
                <a:schemeClr val="bg1"/>
              </a:buClr>
              <a:buSzPct val="60000"/>
              <a:buFont typeface="Monotype Sorts" pitchFamily="2" charset="2"/>
              <a:buChar char="ç"/>
              <a:defRPr>
                <a:solidFill>
                  <a:schemeClr val="bg1"/>
                </a:solidFill>
                <a:latin typeface="Times New Roman" panose="02020603050405020304" pitchFamily="18" charset="0"/>
              </a:defRPr>
            </a:lvl3pPr>
            <a:lvl4pPr marL="1600200" indent="-228600">
              <a:spcBef>
                <a:spcPct val="20000"/>
              </a:spcBef>
              <a:buClr>
                <a:schemeClr val="bg1"/>
              </a:buClr>
              <a:buSzPct val="60000"/>
              <a:buFont typeface="Marlett" pitchFamily="2" charset="2"/>
              <a:buChar char="i"/>
              <a:defRPr sz="1600">
                <a:solidFill>
                  <a:schemeClr val="bg1"/>
                </a:solidFill>
                <a:latin typeface="Times New Roman" panose="02020603050405020304" pitchFamily="18"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r>
              <a:rPr lang="hr-HR" sz="1600"/>
              <a:t>Radioaktivno označeni</a:t>
            </a:r>
            <a:r>
              <a:rPr lang="en-GB" sz="1600"/>
              <a:t> anti IgE</a:t>
            </a:r>
            <a:endParaRPr lang="en-GB"/>
          </a:p>
        </p:txBody>
      </p:sp>
      <p:sp>
        <p:nvSpPr>
          <p:cNvPr id="321553" name="Oval 17"/>
          <p:cNvSpPr>
            <a:spLocks noChangeArrowheads="1"/>
          </p:cNvSpPr>
          <p:nvPr/>
        </p:nvSpPr>
        <p:spPr bwMode="auto">
          <a:xfrm>
            <a:off x="5257800" y="5105400"/>
            <a:ext cx="3048000" cy="838200"/>
          </a:xfrm>
          <a:prstGeom prst="ellipse">
            <a:avLst/>
          </a:prstGeom>
          <a:solidFill>
            <a:srgbClr val="969696"/>
          </a:solidFill>
          <a:ln w="12700">
            <a:solidFill>
              <a:schemeClr val="bg2"/>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321554" name="Rectangle 18"/>
          <p:cNvSpPr>
            <a:spLocks noChangeArrowheads="1"/>
          </p:cNvSpPr>
          <p:nvPr/>
        </p:nvSpPr>
        <p:spPr bwMode="auto">
          <a:xfrm>
            <a:off x="4724400" y="3962400"/>
            <a:ext cx="4038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175" indent="-3175">
              <a:spcBef>
                <a:spcPct val="20000"/>
              </a:spcBef>
              <a:defRPr sz="2400">
                <a:solidFill>
                  <a:schemeClr val="bg1"/>
                </a:solidFill>
                <a:latin typeface="Times New Roman" panose="02020603050405020304" pitchFamily="18" charset="0"/>
              </a:defRPr>
            </a:lvl1pPr>
            <a:lvl2pPr marL="804863" indent="-285750">
              <a:spcBef>
                <a:spcPct val="20000"/>
              </a:spcBef>
              <a:buClr>
                <a:schemeClr val="bg1"/>
              </a:buClr>
              <a:buSzPct val="60000"/>
              <a:buFont typeface="Monotype Sorts" pitchFamily="2" charset="2"/>
              <a:buChar char="è"/>
              <a:defRPr sz="2000">
                <a:solidFill>
                  <a:schemeClr val="bg1"/>
                </a:solidFill>
                <a:latin typeface="Times New Roman" panose="02020603050405020304" pitchFamily="18" charset="0"/>
              </a:defRPr>
            </a:lvl2pPr>
            <a:lvl3pPr marL="1147763" indent="-228600">
              <a:spcBef>
                <a:spcPct val="20000"/>
              </a:spcBef>
              <a:buClr>
                <a:schemeClr val="bg1"/>
              </a:buClr>
              <a:buSzPct val="60000"/>
              <a:buFont typeface="Monotype Sorts" pitchFamily="2" charset="2"/>
              <a:buChar char="ç"/>
              <a:defRPr>
                <a:solidFill>
                  <a:schemeClr val="bg1"/>
                </a:solidFill>
                <a:latin typeface="Times New Roman" panose="02020603050405020304" pitchFamily="18" charset="0"/>
              </a:defRPr>
            </a:lvl3pPr>
            <a:lvl4pPr marL="1600200" indent="-228600">
              <a:spcBef>
                <a:spcPct val="20000"/>
              </a:spcBef>
              <a:buClr>
                <a:schemeClr val="bg1"/>
              </a:buClr>
              <a:buSzPct val="60000"/>
              <a:buFont typeface="Marlett" pitchFamily="2" charset="2"/>
              <a:buChar char="i"/>
              <a:defRPr sz="1600">
                <a:solidFill>
                  <a:schemeClr val="bg1"/>
                </a:solidFill>
                <a:latin typeface="Times New Roman" panose="02020603050405020304" pitchFamily="18"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a:r>
              <a:rPr lang="hr-HR" sz="1800"/>
              <a:t>Stupanj radioaktivnosti određuje</a:t>
            </a:r>
            <a:r>
              <a:rPr lang="en-GB" sz="1800"/>
              <a:t> </a:t>
            </a:r>
            <a:r>
              <a:rPr lang="hr-HR" sz="1800"/>
              <a:t>da li se pacijent koji je na promatranju smatra alergičnim na latex</a:t>
            </a:r>
            <a:endParaRPr lang="en-GB"/>
          </a:p>
        </p:txBody>
      </p:sp>
      <p:sp>
        <p:nvSpPr>
          <p:cNvPr id="321555" name="Line 19"/>
          <p:cNvSpPr>
            <a:spLocks noChangeShapeType="1"/>
          </p:cNvSpPr>
          <p:nvPr/>
        </p:nvSpPr>
        <p:spPr bwMode="auto">
          <a:xfrm>
            <a:off x="1676400" y="4648200"/>
            <a:ext cx="228600" cy="152400"/>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321556" name="Line 20"/>
          <p:cNvSpPr>
            <a:spLocks noChangeShapeType="1"/>
          </p:cNvSpPr>
          <p:nvPr/>
        </p:nvSpPr>
        <p:spPr bwMode="auto">
          <a:xfrm>
            <a:off x="2057400" y="4419600"/>
            <a:ext cx="76200" cy="228600"/>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321557" name="Line 21"/>
          <p:cNvSpPr>
            <a:spLocks noChangeShapeType="1"/>
          </p:cNvSpPr>
          <p:nvPr/>
        </p:nvSpPr>
        <p:spPr bwMode="auto">
          <a:xfrm>
            <a:off x="2438400" y="4343400"/>
            <a:ext cx="0" cy="228600"/>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321558" name="Line 22"/>
          <p:cNvSpPr>
            <a:spLocks noChangeShapeType="1"/>
          </p:cNvSpPr>
          <p:nvPr/>
        </p:nvSpPr>
        <p:spPr bwMode="auto">
          <a:xfrm flipH="1">
            <a:off x="2895600" y="4419600"/>
            <a:ext cx="76200" cy="76200"/>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321559" name="Line 23"/>
          <p:cNvSpPr>
            <a:spLocks noChangeShapeType="1"/>
          </p:cNvSpPr>
          <p:nvPr/>
        </p:nvSpPr>
        <p:spPr bwMode="auto">
          <a:xfrm flipV="1">
            <a:off x="3124200" y="4572000"/>
            <a:ext cx="152400" cy="76200"/>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321560" name="Line 24"/>
          <p:cNvSpPr>
            <a:spLocks noChangeShapeType="1"/>
          </p:cNvSpPr>
          <p:nvPr/>
        </p:nvSpPr>
        <p:spPr bwMode="auto">
          <a:xfrm>
            <a:off x="3124200" y="4953000"/>
            <a:ext cx="76200" cy="0"/>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321562" name="Line 26"/>
          <p:cNvSpPr>
            <a:spLocks noChangeShapeType="1"/>
          </p:cNvSpPr>
          <p:nvPr/>
        </p:nvSpPr>
        <p:spPr bwMode="auto">
          <a:xfrm>
            <a:off x="5105400" y="5257800"/>
            <a:ext cx="76200" cy="76200"/>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321563" name="Line 27"/>
          <p:cNvSpPr>
            <a:spLocks noChangeShapeType="1"/>
          </p:cNvSpPr>
          <p:nvPr/>
        </p:nvSpPr>
        <p:spPr bwMode="auto">
          <a:xfrm>
            <a:off x="5257800" y="4876800"/>
            <a:ext cx="228600" cy="304800"/>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321564" name="Line 28"/>
          <p:cNvSpPr>
            <a:spLocks noChangeShapeType="1"/>
          </p:cNvSpPr>
          <p:nvPr/>
        </p:nvSpPr>
        <p:spPr bwMode="auto">
          <a:xfrm flipH="1" flipV="1">
            <a:off x="5791200" y="4800600"/>
            <a:ext cx="76200" cy="152400"/>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321565" name="Line 29"/>
          <p:cNvSpPr>
            <a:spLocks noChangeShapeType="1"/>
          </p:cNvSpPr>
          <p:nvPr/>
        </p:nvSpPr>
        <p:spPr bwMode="auto">
          <a:xfrm flipH="1" flipV="1">
            <a:off x="6400800" y="4724400"/>
            <a:ext cx="76200" cy="152400"/>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321566" name="Line 30"/>
          <p:cNvSpPr>
            <a:spLocks noChangeShapeType="1"/>
          </p:cNvSpPr>
          <p:nvPr/>
        </p:nvSpPr>
        <p:spPr bwMode="auto">
          <a:xfrm flipV="1">
            <a:off x="6934200" y="4648200"/>
            <a:ext cx="76200" cy="228600"/>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321567" name="Line 31"/>
          <p:cNvSpPr>
            <a:spLocks noChangeShapeType="1"/>
          </p:cNvSpPr>
          <p:nvPr/>
        </p:nvSpPr>
        <p:spPr bwMode="auto">
          <a:xfrm flipV="1">
            <a:off x="7391400" y="4800600"/>
            <a:ext cx="152400" cy="228600"/>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321568" name="Line 32"/>
          <p:cNvSpPr>
            <a:spLocks noChangeShapeType="1"/>
          </p:cNvSpPr>
          <p:nvPr/>
        </p:nvSpPr>
        <p:spPr bwMode="auto">
          <a:xfrm flipV="1">
            <a:off x="7848600" y="4876800"/>
            <a:ext cx="228600" cy="228600"/>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321569" name="Line 33"/>
          <p:cNvSpPr>
            <a:spLocks noChangeShapeType="1"/>
          </p:cNvSpPr>
          <p:nvPr/>
        </p:nvSpPr>
        <p:spPr bwMode="auto">
          <a:xfrm flipV="1">
            <a:off x="8382000" y="5181600"/>
            <a:ext cx="152400" cy="152400"/>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321570" name="Line 34"/>
          <p:cNvSpPr>
            <a:spLocks noChangeShapeType="1"/>
          </p:cNvSpPr>
          <p:nvPr/>
        </p:nvSpPr>
        <p:spPr bwMode="auto">
          <a:xfrm flipV="1">
            <a:off x="8534400" y="5486400"/>
            <a:ext cx="152400" cy="76200"/>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zervirano mjesto broja slajda 3"/>
          <p:cNvSpPr>
            <a:spLocks noGrp="1"/>
          </p:cNvSpPr>
          <p:nvPr>
            <p:ph type="sldNum" sz="quarter" idx="10"/>
          </p:nvPr>
        </p:nvSpPr>
        <p:spPr/>
        <p:txBody>
          <a:bodyPr/>
          <a:lstStyle/>
          <a:p>
            <a:fld id="{7B5BB6F1-36DF-4C1A-9F74-8153ABC44657}" type="slidenum">
              <a:rPr lang="en-GB"/>
              <a:pPr/>
              <a:t>26</a:t>
            </a:fld>
            <a:endParaRPr lang="en-GB"/>
          </a:p>
        </p:txBody>
      </p:sp>
      <p:sp>
        <p:nvSpPr>
          <p:cNvPr id="310275" name="Rectangle 1027"/>
          <p:cNvSpPr>
            <a:spLocks noGrp="1" noChangeArrowheads="1"/>
          </p:cNvSpPr>
          <p:nvPr>
            <p:ph type="body" idx="1"/>
          </p:nvPr>
        </p:nvSpPr>
        <p:spPr>
          <a:xfrm>
            <a:off x="381000" y="1676400"/>
            <a:ext cx="8077200" cy="4648200"/>
          </a:xfrm>
        </p:spPr>
        <p:txBody>
          <a:bodyPr/>
          <a:lstStyle/>
          <a:p>
            <a:pPr>
              <a:lnSpc>
                <a:spcPct val="130000"/>
              </a:lnSpc>
            </a:pPr>
            <a:r>
              <a:rPr lang="en-GB" sz="2000"/>
              <a:t>	Metod</a:t>
            </a:r>
            <a:r>
              <a:rPr lang="hr-HR" sz="2000"/>
              <a:t>e smanjenja izvlačivih proteina</a:t>
            </a:r>
            <a:endParaRPr lang="en-GB"/>
          </a:p>
          <a:p>
            <a:pPr lvl="1">
              <a:lnSpc>
                <a:spcPct val="120000"/>
              </a:lnSpc>
            </a:pPr>
            <a:r>
              <a:rPr lang="hr-HR" sz="1800"/>
              <a:t>Tretiranje latex-om</a:t>
            </a:r>
            <a:endParaRPr lang="en-GB" sz="1800"/>
          </a:p>
          <a:p>
            <a:pPr lvl="1">
              <a:lnSpc>
                <a:spcPct val="120000"/>
              </a:lnSpc>
            </a:pPr>
            <a:r>
              <a:rPr lang="hr-HR" sz="1800"/>
              <a:t>Proizvodni proces</a:t>
            </a:r>
            <a:r>
              <a:rPr lang="en-GB" sz="1800">
                <a:solidFill>
                  <a:schemeClr val="tx1"/>
                </a:solidFill>
              </a:rPr>
              <a:t> </a:t>
            </a:r>
          </a:p>
          <a:p>
            <a:pPr lvl="1">
              <a:lnSpc>
                <a:spcPct val="120000"/>
              </a:lnSpc>
            </a:pPr>
            <a:endParaRPr lang="en-GB" sz="1200">
              <a:solidFill>
                <a:schemeClr val="tx1"/>
              </a:solidFill>
            </a:endParaRPr>
          </a:p>
          <a:p>
            <a:pPr>
              <a:lnSpc>
                <a:spcPct val="160000"/>
              </a:lnSpc>
            </a:pPr>
            <a:r>
              <a:rPr lang="en-GB" sz="2000"/>
              <a:t>	</a:t>
            </a:r>
            <a:r>
              <a:rPr lang="hr-HR" sz="2000"/>
              <a:t>Od</a:t>
            </a:r>
            <a:r>
              <a:rPr lang="en-GB" sz="2000"/>
              <a:t> 1991, NRL al</a:t>
            </a:r>
            <a:r>
              <a:rPr lang="hr-HR" sz="2000"/>
              <a:t>ergija se jako povećala</a:t>
            </a:r>
            <a:r>
              <a:rPr lang="en-GB" sz="2000"/>
              <a:t>. </a:t>
            </a:r>
            <a:r>
              <a:rPr lang="hr-HR" sz="2000"/>
              <a:t>Postoji mnogo uzroka koji mogu sudjelovati u tom fenomenu:</a:t>
            </a:r>
            <a:endParaRPr lang="en-GB" sz="2000"/>
          </a:p>
          <a:p>
            <a:pPr lvl="1">
              <a:lnSpc>
                <a:spcPct val="110000"/>
              </a:lnSpc>
            </a:pPr>
            <a:r>
              <a:rPr lang="hr-HR" sz="1800"/>
              <a:t>povećana upotreba rukavica</a:t>
            </a:r>
            <a:r>
              <a:rPr lang="en-GB" sz="1800"/>
              <a:t> </a:t>
            </a:r>
            <a:r>
              <a:rPr lang="hr-HR" sz="1800"/>
              <a:t>koja se nalaže po univerzalnim mjerama opreza</a:t>
            </a:r>
            <a:r>
              <a:rPr lang="en-GB" sz="1800"/>
              <a:t>, </a:t>
            </a:r>
          </a:p>
          <a:p>
            <a:pPr lvl="1">
              <a:lnSpc>
                <a:spcPct val="110000"/>
              </a:lnSpc>
            </a:pPr>
            <a:r>
              <a:rPr lang="hr-HR" sz="1800"/>
              <a:t>promjene u obradi latex-a</a:t>
            </a:r>
            <a:r>
              <a:rPr lang="en-GB" sz="1800"/>
              <a:t> </a:t>
            </a:r>
            <a:r>
              <a:rPr lang="hr-HR" sz="1800"/>
              <a:t>ili proizvodnji rukavica</a:t>
            </a:r>
            <a:r>
              <a:rPr lang="en-GB" sz="1800"/>
              <a:t>,</a:t>
            </a:r>
          </a:p>
          <a:p>
            <a:pPr lvl="1">
              <a:lnSpc>
                <a:spcPct val="110000"/>
              </a:lnSpc>
            </a:pPr>
            <a:r>
              <a:rPr lang="hr-HR" sz="1800"/>
              <a:t>tržište je preplavljeno</a:t>
            </a:r>
            <a:r>
              <a:rPr lang="en-GB" sz="1800"/>
              <a:t> </a:t>
            </a:r>
            <a:r>
              <a:rPr lang="hr-HR" sz="1800"/>
              <a:t>sa visokim udjelom alergena koje distribuiraju nove kompanije</a:t>
            </a:r>
            <a:r>
              <a:rPr lang="en-GB" sz="1800"/>
              <a:t>,</a:t>
            </a:r>
            <a:endParaRPr lang="en-GB" sz="1800">
              <a:solidFill>
                <a:schemeClr val="tx1"/>
              </a:solidFill>
            </a:endParaRPr>
          </a:p>
          <a:p>
            <a:pPr lvl="1">
              <a:lnSpc>
                <a:spcPct val="110000"/>
              </a:lnSpc>
            </a:pPr>
            <a:r>
              <a:rPr lang="hr-HR" sz="1800"/>
              <a:t>promjene u proteinima nastale od</a:t>
            </a:r>
            <a:r>
              <a:rPr lang="en-GB" sz="1800"/>
              <a:t> Hevea Brasiliensis,</a:t>
            </a:r>
          </a:p>
          <a:p>
            <a:pPr lvl="1">
              <a:lnSpc>
                <a:spcPct val="110000"/>
              </a:lnSpc>
            </a:pPr>
            <a:r>
              <a:rPr lang="en-GB" sz="1800"/>
              <a:t>...</a:t>
            </a:r>
            <a:endParaRPr lang="en-GB">
              <a:solidFill>
                <a:schemeClr val="tx1"/>
              </a:solidFill>
            </a:endParaRPr>
          </a:p>
          <a:p>
            <a:pPr>
              <a:lnSpc>
                <a:spcPct val="110000"/>
              </a:lnSpc>
            </a:pPr>
            <a:endParaRPr lang="en-GB"/>
          </a:p>
        </p:txBody>
      </p:sp>
      <p:sp>
        <p:nvSpPr>
          <p:cNvPr id="310277" name="Rectangle 1029"/>
          <p:cNvSpPr>
            <a:spLocks noGrp="1" noChangeArrowheads="1"/>
          </p:cNvSpPr>
          <p:nvPr>
            <p:ph type="title"/>
          </p:nvPr>
        </p:nvSpPr>
        <p:spPr>
          <a:xfrm>
            <a:off x="685800" y="762000"/>
            <a:ext cx="5410200" cy="762000"/>
          </a:xfrm>
          <a:noFill/>
          <a:ln/>
        </p:spPr>
        <p:txBody>
          <a:bodyPr/>
          <a:lstStyle/>
          <a:p>
            <a:r>
              <a:rPr lang="hr-HR" sz="3100"/>
              <a:t>Rukavice od prirodnog latex-a</a:t>
            </a:r>
            <a:endParaRPr lang="en-GB" sz="3100"/>
          </a:p>
        </p:txBody>
      </p:sp>
      <p:pic>
        <p:nvPicPr>
          <p:cNvPr id="310278" name="Picture 1030" descr="C:\My Documents\Pictures\Dermatitis and skin diseases\Wirst Dermatit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609600"/>
            <a:ext cx="1974850" cy="1517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zervirano mjesto broja slajda 3"/>
          <p:cNvSpPr>
            <a:spLocks noGrp="1"/>
          </p:cNvSpPr>
          <p:nvPr>
            <p:ph type="sldNum" sz="quarter" idx="10"/>
          </p:nvPr>
        </p:nvSpPr>
        <p:spPr/>
        <p:txBody>
          <a:bodyPr/>
          <a:lstStyle/>
          <a:p>
            <a:fld id="{56AC2F68-2344-4BE4-BE10-35C199911018}" type="slidenum">
              <a:rPr lang="en-GB"/>
              <a:pPr/>
              <a:t>27</a:t>
            </a:fld>
            <a:endParaRPr lang="en-GB"/>
          </a:p>
        </p:txBody>
      </p:sp>
      <p:sp>
        <p:nvSpPr>
          <p:cNvPr id="297986" name="Rectangle 2"/>
          <p:cNvSpPr>
            <a:spLocks noGrp="1" noChangeArrowheads="1"/>
          </p:cNvSpPr>
          <p:nvPr>
            <p:ph type="title"/>
          </p:nvPr>
        </p:nvSpPr>
        <p:spPr>
          <a:xfrm>
            <a:off x="685800" y="838200"/>
            <a:ext cx="5638800" cy="838200"/>
          </a:xfrm>
        </p:spPr>
        <p:txBody>
          <a:bodyPr/>
          <a:lstStyle/>
          <a:p>
            <a:r>
              <a:rPr lang="hr-HR" sz="3100"/>
              <a:t>Rukavice od prirodnog latex-a sa puderom</a:t>
            </a:r>
            <a:endParaRPr lang="en-GB"/>
          </a:p>
        </p:txBody>
      </p:sp>
      <p:sp>
        <p:nvSpPr>
          <p:cNvPr id="297987" name="Rectangle 3"/>
          <p:cNvSpPr>
            <a:spLocks noGrp="1" noChangeArrowheads="1"/>
          </p:cNvSpPr>
          <p:nvPr>
            <p:ph type="body" idx="1"/>
          </p:nvPr>
        </p:nvSpPr>
        <p:spPr>
          <a:xfrm>
            <a:off x="533400" y="1905000"/>
            <a:ext cx="7924800" cy="4191000"/>
          </a:xfrm>
        </p:spPr>
        <p:txBody>
          <a:bodyPr/>
          <a:lstStyle/>
          <a:p>
            <a:pPr>
              <a:buFontTx/>
              <a:buChar char="•"/>
            </a:pPr>
            <a:r>
              <a:rPr lang="hr-HR" sz="2000"/>
              <a:t>Proteinski alergeni razgradivi u vodi</a:t>
            </a:r>
            <a:r>
              <a:rPr lang="en-GB" sz="2000"/>
              <a:t> </a:t>
            </a:r>
            <a:r>
              <a:rPr lang="hr-HR" sz="2000"/>
              <a:t>iz</a:t>
            </a:r>
            <a:r>
              <a:rPr lang="en-GB" sz="2000"/>
              <a:t> NRL </a:t>
            </a:r>
          </a:p>
          <a:p>
            <a:r>
              <a:rPr lang="en-GB" sz="2000"/>
              <a:t>	</a:t>
            </a:r>
            <a:r>
              <a:rPr lang="hr-HR" sz="2000"/>
              <a:t>rukavica se prenose</a:t>
            </a:r>
            <a:r>
              <a:rPr lang="en-GB" sz="2000"/>
              <a:t> </a:t>
            </a:r>
            <a:r>
              <a:rPr lang="hr-HR" sz="2000"/>
              <a:t>na</a:t>
            </a:r>
            <a:r>
              <a:rPr lang="en-GB" sz="2000"/>
              <a:t> </a:t>
            </a:r>
            <a:r>
              <a:rPr lang="hr-HR" sz="2000"/>
              <a:t>puder od kukuruznog škroba:</a:t>
            </a:r>
            <a:endParaRPr lang="hr-HR" sz="2000" noProof="1">
              <a:sym typeface="Wingdings" panose="05000000000000000000" pitchFamily="2" charset="2"/>
            </a:endParaRPr>
          </a:p>
          <a:p>
            <a:endParaRPr lang="hr-HR" sz="900" noProof="1">
              <a:sym typeface="Wingdings" panose="05000000000000000000" pitchFamily="2" charset="2"/>
            </a:endParaRPr>
          </a:p>
          <a:p>
            <a:pPr lvl="1"/>
            <a:r>
              <a:rPr lang="hr-HR" sz="1800"/>
              <a:t>Puder služi kao vektor</a:t>
            </a:r>
            <a:r>
              <a:rPr lang="en-GB" sz="1800"/>
              <a:t> (</a:t>
            </a:r>
            <a:r>
              <a:rPr lang="hr-HR" sz="1800"/>
              <a:t>odnosno, medij transporta</a:t>
            </a:r>
            <a:r>
              <a:rPr lang="en-GB" sz="1800"/>
              <a:t>) </a:t>
            </a:r>
            <a:r>
              <a:rPr lang="hr-HR" sz="1800"/>
              <a:t>za proteine</a:t>
            </a:r>
            <a:r>
              <a:rPr lang="en-GB" sz="1800"/>
              <a:t> = </a:t>
            </a:r>
            <a:r>
              <a:rPr lang="hr-HR" sz="1800"/>
              <a:t>kontaktna kontaminacija sa napudranom rukom</a:t>
            </a:r>
            <a:r>
              <a:rPr lang="en-GB" sz="1800"/>
              <a:t> (dire</a:t>
            </a:r>
            <a:r>
              <a:rPr lang="hr-HR" sz="1800"/>
              <a:t>k</a:t>
            </a:r>
            <a:r>
              <a:rPr lang="en-GB" sz="1800"/>
              <a:t>t</a:t>
            </a:r>
            <a:r>
              <a:rPr lang="hr-HR" sz="1800"/>
              <a:t>na ili indirektna</a:t>
            </a:r>
            <a:r>
              <a:rPr lang="en-GB" sz="1800"/>
              <a:t>)</a:t>
            </a:r>
          </a:p>
          <a:p>
            <a:endParaRPr lang="en-GB" sz="900" noProof="1">
              <a:sym typeface="Wingdings" panose="05000000000000000000" pitchFamily="2" charset="2"/>
            </a:endParaRPr>
          </a:p>
          <a:p>
            <a:pPr lvl="1"/>
            <a:r>
              <a:rPr lang="hr-HR" sz="1800"/>
              <a:t>Alergeni latex-a nošeni zrakom</a:t>
            </a:r>
            <a:r>
              <a:rPr lang="en-GB" sz="1800"/>
              <a:t> </a:t>
            </a:r>
            <a:r>
              <a:rPr lang="hr-HR" sz="1800"/>
              <a:t>mogu se ponašati kao aeroalergeni</a:t>
            </a:r>
            <a:r>
              <a:rPr lang="en-GB" sz="1800"/>
              <a:t> </a:t>
            </a:r>
            <a:r>
              <a:rPr lang="hr-HR" sz="1800"/>
              <a:t>uzrokujući </a:t>
            </a:r>
            <a:r>
              <a:rPr lang="en-GB" sz="1800"/>
              <a:t>rinitis </a:t>
            </a:r>
            <a:r>
              <a:rPr lang="hr-HR" sz="1800"/>
              <a:t>i</a:t>
            </a:r>
            <a:r>
              <a:rPr lang="en-GB" sz="1800"/>
              <a:t> astm</a:t>
            </a:r>
            <a:r>
              <a:rPr lang="hr-HR" sz="1800"/>
              <a:t>u</a:t>
            </a:r>
            <a:r>
              <a:rPr lang="en-GB" sz="1800"/>
              <a:t> = </a:t>
            </a:r>
            <a:r>
              <a:rPr lang="hr-HR" sz="1800"/>
              <a:t>kontaminacija nošena zrakom</a:t>
            </a:r>
            <a:r>
              <a:rPr lang="en-GB" sz="1800"/>
              <a:t> .</a:t>
            </a:r>
            <a:r>
              <a:rPr lang="en-GB" sz="1600"/>
              <a:t> </a:t>
            </a:r>
          </a:p>
          <a:p>
            <a:pPr lvl="1"/>
            <a:endParaRPr lang="en-GB" sz="1600"/>
          </a:p>
          <a:p>
            <a:pPr>
              <a:buFontTx/>
              <a:buChar char="•"/>
            </a:pPr>
            <a:r>
              <a:rPr lang="hr-HR" sz="2000"/>
              <a:t>Upotreba rukavica bez pudera</a:t>
            </a:r>
            <a:r>
              <a:rPr lang="en-GB" sz="2000"/>
              <a:t> </a:t>
            </a:r>
            <a:r>
              <a:rPr lang="hr-HR" sz="2000"/>
              <a:t>od strane drugih radnika</a:t>
            </a:r>
            <a:r>
              <a:rPr lang="en-GB" sz="2000"/>
              <a:t> </a:t>
            </a:r>
            <a:r>
              <a:rPr lang="hr-HR" sz="2000"/>
              <a:t>može omogućiti ljudima koji su alergični</a:t>
            </a:r>
            <a:r>
              <a:rPr lang="en-GB" sz="2000"/>
              <a:t> </a:t>
            </a:r>
            <a:r>
              <a:rPr lang="hr-HR" sz="2000"/>
              <a:t>da nastave raditi u svojoj profesiji i može spriječiti mjerivu izloženost zrakom nošenom latex-u.</a:t>
            </a:r>
            <a:endParaRPr lang="en-GB" sz="2000"/>
          </a:p>
        </p:txBody>
      </p:sp>
      <p:pic>
        <p:nvPicPr>
          <p:cNvPr id="297991" name="Picture 7" descr="C:\My Documents\Pictures\Dermatitis and skin diseases\Allergy effects on ey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609600"/>
            <a:ext cx="1974850" cy="15351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broja slajda 3"/>
          <p:cNvSpPr>
            <a:spLocks noGrp="1"/>
          </p:cNvSpPr>
          <p:nvPr>
            <p:ph type="sldNum" sz="quarter" idx="10"/>
          </p:nvPr>
        </p:nvSpPr>
        <p:spPr/>
        <p:txBody>
          <a:bodyPr/>
          <a:lstStyle/>
          <a:p>
            <a:fld id="{6B9ABC02-29C8-46B2-B231-F2A5F72B535A}" type="slidenum">
              <a:rPr lang="en-GB"/>
              <a:pPr/>
              <a:t>28</a:t>
            </a:fld>
            <a:endParaRPr lang="en-GB"/>
          </a:p>
        </p:txBody>
      </p:sp>
      <p:sp>
        <p:nvSpPr>
          <p:cNvPr id="300034" name="Rectangle 1026"/>
          <p:cNvSpPr>
            <a:spLocks noGrp="1" noChangeArrowheads="1"/>
          </p:cNvSpPr>
          <p:nvPr>
            <p:ph type="title"/>
          </p:nvPr>
        </p:nvSpPr>
        <p:spPr/>
        <p:txBody>
          <a:bodyPr/>
          <a:lstStyle/>
          <a:p>
            <a:r>
              <a:rPr lang="hr-HR"/>
              <a:t>Hipoalergijske rukavice</a:t>
            </a:r>
            <a:endParaRPr lang="en-GB"/>
          </a:p>
        </p:txBody>
      </p:sp>
      <p:sp>
        <p:nvSpPr>
          <p:cNvPr id="300035" name="Rectangle 1027"/>
          <p:cNvSpPr>
            <a:spLocks noGrp="1" noChangeArrowheads="1"/>
          </p:cNvSpPr>
          <p:nvPr>
            <p:ph type="body" idx="1"/>
          </p:nvPr>
        </p:nvSpPr>
        <p:spPr>
          <a:xfrm>
            <a:off x="685800" y="1828800"/>
            <a:ext cx="7772400" cy="4267200"/>
          </a:xfrm>
        </p:spPr>
        <p:txBody>
          <a:bodyPr/>
          <a:lstStyle/>
          <a:p>
            <a:pPr algn="just">
              <a:buFontTx/>
              <a:buChar char="•"/>
            </a:pPr>
            <a:r>
              <a:rPr lang="en-GB" sz="2000" u="sng"/>
              <a:t>“</a:t>
            </a:r>
            <a:r>
              <a:rPr lang="hr-HR" sz="2000" u="sng"/>
              <a:t>Hipoalergijske</a:t>
            </a:r>
            <a:r>
              <a:rPr lang="en-GB" sz="2000" u="sng"/>
              <a:t>”</a:t>
            </a:r>
            <a:r>
              <a:rPr lang="en-GB" sz="2000"/>
              <a:t> </a:t>
            </a:r>
            <a:r>
              <a:rPr lang="hr-HR" sz="2000"/>
              <a:t>jednostavno znači da je manje vjerojatno da će proizvod izazvati kontaktni</a:t>
            </a:r>
            <a:r>
              <a:rPr lang="en-GB" sz="2000"/>
              <a:t> dermatitis (t</a:t>
            </a:r>
            <a:r>
              <a:rPr lang="hr-HR" sz="2000"/>
              <a:t>i</a:t>
            </a:r>
            <a:r>
              <a:rPr lang="en-GB" sz="2000"/>
              <a:t>p IV), </a:t>
            </a:r>
            <a:r>
              <a:rPr lang="hr-HR" sz="2000"/>
              <a:t>kao što je onaj prouzročen kemijskim akceleratorima u rukavicama. </a:t>
            </a:r>
            <a:r>
              <a:rPr lang="en-GB" sz="2000"/>
              <a:t>Latex </a:t>
            </a:r>
            <a:r>
              <a:rPr lang="hr-HR" sz="2000"/>
              <a:t>rukavica nazvana</a:t>
            </a:r>
            <a:r>
              <a:rPr lang="en-GB" sz="2000"/>
              <a:t> “</a:t>
            </a:r>
            <a:r>
              <a:rPr lang="hr-HR" sz="2000"/>
              <a:t>hi</a:t>
            </a:r>
            <a:r>
              <a:rPr lang="en-GB" sz="2000"/>
              <a:t>poalerg</a:t>
            </a:r>
            <a:r>
              <a:rPr lang="hr-HR" sz="2000"/>
              <a:t>ijskom</a:t>
            </a:r>
            <a:r>
              <a:rPr lang="en-GB" sz="2000"/>
              <a:t>” </a:t>
            </a:r>
            <a:r>
              <a:rPr lang="hr-HR" sz="2000"/>
              <a:t>ne garantira uvijek sprečavanje</a:t>
            </a:r>
            <a:r>
              <a:rPr lang="en-GB" sz="2000"/>
              <a:t> </a:t>
            </a:r>
            <a:r>
              <a:rPr lang="hr-HR" sz="2000"/>
              <a:t>suprotnih reakcija</a:t>
            </a:r>
            <a:r>
              <a:rPr lang="en-GB" sz="2000"/>
              <a:t>.</a:t>
            </a:r>
          </a:p>
          <a:p>
            <a:pPr algn="just">
              <a:buFontTx/>
              <a:buChar char="•"/>
            </a:pPr>
            <a:endParaRPr lang="en-GB" sz="2000"/>
          </a:p>
          <a:p>
            <a:pPr algn="just">
              <a:buFontTx/>
              <a:buChar char="•"/>
            </a:pPr>
            <a:r>
              <a:rPr lang="hr-HR" sz="2000"/>
              <a:t>Regulative za definiranje</a:t>
            </a:r>
            <a:r>
              <a:rPr lang="en-GB" sz="2000"/>
              <a:t> “</a:t>
            </a:r>
            <a:r>
              <a:rPr lang="hr-HR" sz="2000"/>
              <a:t>hi</a:t>
            </a:r>
            <a:r>
              <a:rPr lang="en-GB" sz="2000"/>
              <a:t>poalerg</a:t>
            </a:r>
            <a:r>
              <a:rPr lang="hr-HR" sz="2000"/>
              <a:t>ičnosti</a:t>
            </a:r>
            <a:r>
              <a:rPr lang="en-GB" sz="2000"/>
              <a:t>” </a:t>
            </a:r>
            <a:r>
              <a:rPr lang="hr-HR" sz="2000"/>
              <a:t>nisu precizno definirane</a:t>
            </a:r>
            <a:r>
              <a:rPr lang="en-GB" sz="2000"/>
              <a:t>.</a:t>
            </a:r>
          </a:p>
          <a:p>
            <a:pPr algn="just">
              <a:buFontTx/>
              <a:buChar char="•"/>
            </a:pPr>
            <a:endParaRPr lang="en-GB" sz="2000"/>
          </a:p>
          <a:p>
            <a:pPr algn="just">
              <a:buFontTx/>
              <a:buChar char="•"/>
            </a:pPr>
            <a:r>
              <a:rPr lang="hr-HR" sz="2000" u="sng"/>
              <a:t>Etiketiranje</a:t>
            </a:r>
            <a:endParaRPr lang="en-GB" sz="2000"/>
          </a:p>
          <a:p>
            <a:pPr algn="just"/>
            <a:r>
              <a:rPr lang="en-GB" sz="2000"/>
              <a:t>	</a:t>
            </a:r>
            <a:r>
              <a:rPr lang="hr-HR" sz="2000"/>
              <a:t>zbog tužbi</a:t>
            </a:r>
            <a:r>
              <a:rPr lang="en-GB" sz="2000"/>
              <a:t> =&gt; </a:t>
            </a:r>
            <a:r>
              <a:rPr lang="hr-HR" sz="2000"/>
              <a:t>upozorenje</a:t>
            </a:r>
            <a:r>
              <a:rPr lang="en-GB" sz="2000"/>
              <a:t>:</a:t>
            </a:r>
          </a:p>
          <a:p>
            <a:pPr algn="ctr"/>
            <a:r>
              <a:rPr lang="en-GB" sz="2000"/>
              <a:t>	“</a:t>
            </a:r>
            <a:r>
              <a:rPr lang="hr-HR" sz="2000"/>
              <a:t>Ovaj proizvod sadrži prirodni latex gume</a:t>
            </a:r>
            <a:r>
              <a:rPr lang="en-GB" sz="2000"/>
              <a:t> </a:t>
            </a:r>
            <a:r>
              <a:rPr lang="hr-HR" sz="2000"/>
              <a:t>koji može izazvati alergijske reakcije kod nekih osoba</a:t>
            </a:r>
            <a:r>
              <a:rPr lang="en-GB" sz="2000"/>
              <a:t>”.</a:t>
            </a:r>
            <a:endParaRPr lang="en-GB" sz="2000">
              <a:solidFill>
                <a:schemeClr val="tx1"/>
              </a:solidFill>
              <a:latin typeface="Arial" panose="020B0604020202020204" pitchFamily="34" charset="0"/>
            </a:endParaRPr>
          </a:p>
          <a:p>
            <a:pPr algn="just">
              <a:buFontTx/>
              <a:buChar char="•"/>
            </a:pPr>
            <a:endParaRPr lang="en-GB">
              <a:solidFill>
                <a:schemeClr val="tx1"/>
              </a:solidFill>
            </a:endParaRPr>
          </a:p>
          <a:p>
            <a:pPr algn="just"/>
            <a:endParaRPr lang="en-GB"/>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zervirano mjesto broja slajda 3"/>
          <p:cNvSpPr>
            <a:spLocks noGrp="1"/>
          </p:cNvSpPr>
          <p:nvPr>
            <p:ph type="sldNum" sz="quarter" idx="10"/>
          </p:nvPr>
        </p:nvSpPr>
        <p:spPr/>
        <p:txBody>
          <a:bodyPr/>
          <a:lstStyle/>
          <a:p>
            <a:fld id="{16DB1B6F-2088-46BF-8B93-B2EDCFC9F6A5}" type="slidenum">
              <a:rPr lang="en-GB"/>
              <a:pPr/>
              <a:t>29</a:t>
            </a:fld>
            <a:endParaRPr lang="en-GB"/>
          </a:p>
        </p:txBody>
      </p:sp>
      <p:sp>
        <p:nvSpPr>
          <p:cNvPr id="301058" name="Rectangle 2"/>
          <p:cNvSpPr>
            <a:spLocks noGrp="1" noChangeArrowheads="1"/>
          </p:cNvSpPr>
          <p:nvPr>
            <p:ph type="title"/>
          </p:nvPr>
        </p:nvSpPr>
        <p:spPr>
          <a:xfrm>
            <a:off x="685800" y="609600"/>
            <a:ext cx="8001000" cy="1066800"/>
          </a:xfrm>
        </p:spPr>
        <p:txBody>
          <a:bodyPr/>
          <a:lstStyle/>
          <a:p>
            <a:r>
              <a:rPr lang="hr-HR"/>
              <a:t>Kako spriječiti alergijske reakcije</a:t>
            </a:r>
            <a:r>
              <a:rPr lang="en-GB"/>
              <a:t> </a:t>
            </a:r>
            <a:br>
              <a:rPr lang="en-GB"/>
            </a:br>
            <a:r>
              <a:rPr lang="hr-HR"/>
              <a:t>na</a:t>
            </a:r>
            <a:r>
              <a:rPr lang="en-GB"/>
              <a:t> NRL </a:t>
            </a:r>
            <a:r>
              <a:rPr lang="hr-HR"/>
              <a:t>rukavice</a:t>
            </a:r>
            <a:r>
              <a:rPr lang="en-GB"/>
              <a:t>?</a:t>
            </a:r>
            <a:endParaRPr lang="en-GB" b="0">
              <a:latin typeface="Arial" panose="020B0604020202020204" pitchFamily="34" charset="0"/>
            </a:endParaRPr>
          </a:p>
        </p:txBody>
      </p:sp>
      <p:sp>
        <p:nvSpPr>
          <p:cNvPr id="301059" name="Rectangle 3"/>
          <p:cNvSpPr>
            <a:spLocks noGrp="1" noChangeArrowheads="1"/>
          </p:cNvSpPr>
          <p:nvPr>
            <p:ph type="body" idx="1"/>
          </p:nvPr>
        </p:nvSpPr>
        <p:spPr>
          <a:xfrm>
            <a:off x="685800" y="1828800"/>
            <a:ext cx="3886200" cy="4114800"/>
          </a:xfrm>
        </p:spPr>
        <p:txBody>
          <a:bodyPr/>
          <a:lstStyle/>
          <a:p>
            <a:pPr algn="ctr">
              <a:spcBef>
                <a:spcPts val="1200"/>
              </a:spcBef>
              <a:spcAft>
                <a:spcPts val="300"/>
              </a:spcAft>
            </a:pPr>
            <a:r>
              <a:rPr lang="hr-HR" sz="2000" u="sng"/>
              <a:t>Selekcija rukavica</a:t>
            </a:r>
            <a:endParaRPr lang="en-GB" sz="2000"/>
          </a:p>
          <a:p>
            <a:pPr algn="ctr"/>
            <a:r>
              <a:rPr lang="en-GB" sz="2000"/>
              <a:t>Normal</a:t>
            </a:r>
            <a:r>
              <a:rPr lang="hr-HR" sz="2000"/>
              <a:t>ne</a:t>
            </a:r>
            <a:r>
              <a:rPr lang="en-GB" sz="2000"/>
              <a:t> NRL</a:t>
            </a:r>
          </a:p>
          <a:p>
            <a:pPr algn="ctr"/>
            <a:endParaRPr lang="en-GB" sz="2800"/>
          </a:p>
          <a:p>
            <a:pPr algn="ctr">
              <a:buFontTx/>
              <a:buChar char="•"/>
            </a:pPr>
            <a:r>
              <a:rPr lang="en-GB" sz="2000"/>
              <a:t>NRL</a:t>
            </a:r>
            <a:r>
              <a:rPr lang="hr-HR" sz="2000"/>
              <a:t> bez pudera</a:t>
            </a:r>
            <a:endParaRPr lang="en-GB" sz="2000"/>
          </a:p>
          <a:p>
            <a:pPr algn="ctr">
              <a:buFontTx/>
              <a:buChar char="•"/>
            </a:pPr>
            <a:r>
              <a:rPr lang="hr-HR" sz="2000"/>
              <a:t>NRL sa niskim nivoom prirodnog</a:t>
            </a:r>
            <a:endParaRPr lang="en-GB" sz="2000"/>
          </a:p>
          <a:p>
            <a:pPr algn="ctr"/>
            <a:r>
              <a:rPr lang="en-GB" sz="2000"/>
              <a:t> latex protein</a:t>
            </a:r>
            <a:r>
              <a:rPr lang="hr-HR" sz="2000"/>
              <a:t>a</a:t>
            </a:r>
            <a:endParaRPr lang="en-GB" sz="2000"/>
          </a:p>
          <a:p>
            <a:pPr algn="ctr">
              <a:buFontTx/>
              <a:buChar char="•"/>
            </a:pPr>
            <a:r>
              <a:rPr lang="hr-HR" sz="2000"/>
              <a:t>presvučeni </a:t>
            </a:r>
            <a:r>
              <a:rPr lang="en-GB" sz="2000"/>
              <a:t>NRL  </a:t>
            </a:r>
          </a:p>
          <a:p>
            <a:endParaRPr lang="en-GB" sz="2800"/>
          </a:p>
          <a:p>
            <a:pPr algn="ctr"/>
            <a:r>
              <a:rPr lang="hr-HR" sz="2000"/>
              <a:t>Rukavice bez latex-a</a:t>
            </a:r>
            <a:r>
              <a:rPr lang="en-GB" sz="2000"/>
              <a:t>.</a:t>
            </a:r>
          </a:p>
        </p:txBody>
      </p:sp>
      <p:sp>
        <p:nvSpPr>
          <p:cNvPr id="301060" name="Rectangle 4"/>
          <p:cNvSpPr>
            <a:spLocks noChangeArrowheads="1"/>
          </p:cNvSpPr>
          <p:nvPr/>
        </p:nvSpPr>
        <p:spPr bwMode="auto">
          <a:xfrm>
            <a:off x="5029200" y="1828800"/>
            <a:ext cx="3581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175" indent="-3175">
              <a:spcBef>
                <a:spcPct val="20000"/>
              </a:spcBef>
              <a:defRPr sz="2400">
                <a:solidFill>
                  <a:schemeClr val="bg1"/>
                </a:solidFill>
                <a:latin typeface="Times New Roman" panose="02020603050405020304" pitchFamily="18" charset="0"/>
              </a:defRPr>
            </a:lvl1pPr>
            <a:lvl2pPr marL="742950" indent="-285750">
              <a:spcBef>
                <a:spcPct val="20000"/>
              </a:spcBef>
              <a:buClr>
                <a:schemeClr val="bg1"/>
              </a:buClr>
              <a:buSzPct val="60000"/>
              <a:buFont typeface="Monotype Sorts" pitchFamily="2" charset="2"/>
              <a:buChar char="è"/>
              <a:defRPr sz="2000">
                <a:solidFill>
                  <a:schemeClr val="bg1"/>
                </a:solidFill>
                <a:latin typeface="Times New Roman" panose="02020603050405020304" pitchFamily="18" charset="0"/>
              </a:defRPr>
            </a:lvl2pPr>
            <a:lvl3pPr marL="1143000" indent="-228600">
              <a:spcBef>
                <a:spcPct val="20000"/>
              </a:spcBef>
              <a:buClr>
                <a:schemeClr val="bg1"/>
              </a:buClr>
              <a:buSzPct val="60000"/>
              <a:buFont typeface="Monotype Sorts" pitchFamily="2" charset="2"/>
              <a:buChar char="ç"/>
              <a:defRPr>
                <a:solidFill>
                  <a:schemeClr val="bg1"/>
                </a:solidFill>
                <a:latin typeface="Times New Roman" panose="02020603050405020304" pitchFamily="18" charset="0"/>
              </a:defRPr>
            </a:lvl3pPr>
            <a:lvl4pPr marL="1600200" indent="-228600">
              <a:spcBef>
                <a:spcPct val="20000"/>
              </a:spcBef>
              <a:buClr>
                <a:schemeClr val="bg1"/>
              </a:buClr>
              <a:buSzPct val="60000"/>
              <a:buFont typeface="Marlett" pitchFamily="2" charset="2"/>
              <a:buChar char="i"/>
              <a:defRPr sz="1600">
                <a:solidFill>
                  <a:schemeClr val="bg1"/>
                </a:solidFill>
                <a:latin typeface="Times New Roman" panose="02020603050405020304" pitchFamily="18"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a:spcBef>
                <a:spcPts val="1200"/>
              </a:spcBef>
              <a:spcAft>
                <a:spcPts val="300"/>
              </a:spcAft>
            </a:pPr>
            <a:r>
              <a:rPr lang="hr-HR" u="sng"/>
              <a:t>Slijed </a:t>
            </a:r>
            <a:endParaRPr lang="en-GB"/>
          </a:p>
          <a:p>
            <a:pPr algn="ctr"/>
            <a:endParaRPr lang="en-GB"/>
          </a:p>
          <a:p>
            <a:pPr algn="just"/>
            <a:r>
              <a:rPr lang="hr-HR"/>
              <a:t>Od jednog koraka do drugog</a:t>
            </a:r>
            <a:r>
              <a:rPr lang="en-GB"/>
              <a:t> : </a:t>
            </a:r>
            <a:r>
              <a:rPr lang="hr-HR"/>
              <a:t>promatranje simptoma i odluka koja se odnosi na nestanak ili</a:t>
            </a:r>
            <a:r>
              <a:rPr lang="en-GB"/>
              <a:t> </a:t>
            </a:r>
            <a:r>
              <a:rPr lang="hr-HR"/>
              <a:t>povlačenje</a:t>
            </a:r>
            <a:endParaRPr lang="en-GB">
              <a:solidFill>
                <a:schemeClr val="tx1"/>
              </a:solidFill>
              <a:latin typeface="Arial" panose="020B0604020202020204" pitchFamily="34" charset="0"/>
            </a:endParaRPr>
          </a:p>
          <a:p>
            <a:endParaRPr lang="en-GB"/>
          </a:p>
        </p:txBody>
      </p:sp>
      <p:sp>
        <p:nvSpPr>
          <p:cNvPr id="301061" name="Line 5"/>
          <p:cNvSpPr>
            <a:spLocks noChangeShapeType="1"/>
          </p:cNvSpPr>
          <p:nvPr/>
        </p:nvSpPr>
        <p:spPr bwMode="auto">
          <a:xfrm>
            <a:off x="2667000" y="2667000"/>
            <a:ext cx="0" cy="457200"/>
          </a:xfrm>
          <a:prstGeom prst="line">
            <a:avLst/>
          </a:prstGeom>
          <a:noFill/>
          <a:ln w="38100">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301062" name="Line 6"/>
          <p:cNvSpPr>
            <a:spLocks noChangeShapeType="1"/>
          </p:cNvSpPr>
          <p:nvPr/>
        </p:nvSpPr>
        <p:spPr bwMode="auto">
          <a:xfrm>
            <a:off x="2667000" y="5029200"/>
            <a:ext cx="0" cy="457200"/>
          </a:xfrm>
          <a:prstGeom prst="line">
            <a:avLst/>
          </a:prstGeom>
          <a:noFill/>
          <a:ln w="38100">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broja slajda 1"/>
          <p:cNvSpPr>
            <a:spLocks noGrp="1"/>
          </p:cNvSpPr>
          <p:nvPr>
            <p:ph type="sldNum" sz="quarter" idx="10"/>
          </p:nvPr>
        </p:nvSpPr>
        <p:spPr/>
        <p:txBody>
          <a:bodyPr/>
          <a:lstStyle/>
          <a:p>
            <a:fld id="{603CA114-001A-43E5-91E9-BBAB6F037088}" type="slidenum">
              <a:rPr lang="en-GB"/>
              <a:pPr/>
              <a:t>3</a:t>
            </a:fld>
            <a:endParaRPr lang="en-GB"/>
          </a:p>
        </p:txBody>
      </p:sp>
      <p:sp>
        <p:nvSpPr>
          <p:cNvPr id="261122" name="Rectangle 2050"/>
          <p:cNvSpPr>
            <a:spLocks noChangeArrowheads="1"/>
          </p:cNvSpPr>
          <p:nvPr/>
        </p:nvSpPr>
        <p:spPr bwMode="auto">
          <a:xfrm>
            <a:off x="685800" y="533400"/>
            <a:ext cx="7772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3200" b="1">
                <a:solidFill>
                  <a:schemeClr val="bg1"/>
                </a:solidFill>
                <a:latin typeface="Times New Roman" panose="02020603050405020304" pitchFamily="18" charset="0"/>
              </a:defRPr>
            </a:lvl1pPr>
            <a:lvl2pPr algn="ctr">
              <a:defRPr sz="3200" b="1">
                <a:solidFill>
                  <a:schemeClr val="bg1"/>
                </a:solidFill>
                <a:latin typeface="Times New Roman" panose="02020603050405020304" pitchFamily="18" charset="0"/>
              </a:defRPr>
            </a:lvl2pPr>
            <a:lvl3pPr algn="ctr">
              <a:defRPr sz="3200" b="1">
                <a:solidFill>
                  <a:schemeClr val="bg1"/>
                </a:solidFill>
                <a:latin typeface="Times New Roman" panose="02020603050405020304" pitchFamily="18" charset="0"/>
              </a:defRPr>
            </a:lvl3pPr>
            <a:lvl4pPr algn="ctr">
              <a:defRPr sz="3200" b="1">
                <a:solidFill>
                  <a:schemeClr val="bg1"/>
                </a:solidFill>
                <a:latin typeface="Times New Roman" panose="02020603050405020304" pitchFamily="18" charset="0"/>
              </a:defRPr>
            </a:lvl4pPr>
            <a:lvl5pPr algn="ctr">
              <a:defRPr sz="3200" b="1">
                <a:solidFill>
                  <a:schemeClr val="bg1"/>
                </a:solidFill>
                <a:latin typeface="Times New Roman" panose="02020603050405020304" pitchFamily="18" charset="0"/>
              </a:defRPr>
            </a:lvl5pPr>
            <a:lvl6pPr marL="457200" algn="ctr" eaLnBrk="0" fontAlgn="base" hangingPunct="0">
              <a:spcBef>
                <a:spcPct val="0"/>
              </a:spcBef>
              <a:spcAft>
                <a:spcPct val="0"/>
              </a:spcAft>
              <a:defRPr sz="3200" b="1">
                <a:solidFill>
                  <a:schemeClr val="bg1"/>
                </a:solidFill>
                <a:latin typeface="Times New Roman" panose="02020603050405020304" pitchFamily="18" charset="0"/>
              </a:defRPr>
            </a:lvl6pPr>
            <a:lvl7pPr marL="914400" algn="ctr" eaLnBrk="0" fontAlgn="base" hangingPunct="0">
              <a:spcBef>
                <a:spcPct val="0"/>
              </a:spcBef>
              <a:spcAft>
                <a:spcPct val="0"/>
              </a:spcAft>
              <a:defRPr sz="3200" b="1">
                <a:solidFill>
                  <a:schemeClr val="bg1"/>
                </a:solidFill>
                <a:latin typeface="Times New Roman" panose="02020603050405020304" pitchFamily="18" charset="0"/>
              </a:defRPr>
            </a:lvl7pPr>
            <a:lvl8pPr marL="1371600" algn="ctr" eaLnBrk="0" fontAlgn="base" hangingPunct="0">
              <a:spcBef>
                <a:spcPct val="0"/>
              </a:spcBef>
              <a:spcAft>
                <a:spcPct val="0"/>
              </a:spcAft>
              <a:defRPr sz="3200" b="1">
                <a:solidFill>
                  <a:schemeClr val="bg1"/>
                </a:solidFill>
                <a:latin typeface="Times New Roman" panose="02020603050405020304" pitchFamily="18" charset="0"/>
              </a:defRPr>
            </a:lvl8pPr>
            <a:lvl9pPr marL="1828800" algn="ctr" eaLnBrk="0" fontAlgn="base" hangingPunct="0">
              <a:spcBef>
                <a:spcPct val="0"/>
              </a:spcBef>
              <a:spcAft>
                <a:spcPct val="0"/>
              </a:spcAft>
              <a:defRPr sz="3200" b="1">
                <a:solidFill>
                  <a:schemeClr val="bg1"/>
                </a:solidFill>
                <a:latin typeface="Times New Roman" panose="02020603050405020304" pitchFamily="18" charset="0"/>
              </a:defRPr>
            </a:lvl9pPr>
          </a:lstStyle>
          <a:p>
            <a:r>
              <a:rPr lang="hr-HR"/>
              <a:t>Plan rada</a:t>
            </a:r>
            <a:endParaRPr lang="en-GB"/>
          </a:p>
        </p:txBody>
      </p:sp>
      <p:sp>
        <p:nvSpPr>
          <p:cNvPr id="261123" name="Rectangle 2051"/>
          <p:cNvSpPr>
            <a:spLocks noChangeArrowheads="1"/>
          </p:cNvSpPr>
          <p:nvPr/>
        </p:nvSpPr>
        <p:spPr bwMode="auto">
          <a:xfrm>
            <a:off x="609600" y="1447800"/>
            <a:ext cx="77724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2400">
                <a:solidFill>
                  <a:schemeClr val="bg1"/>
                </a:solidFill>
                <a:latin typeface="Times New Roman" panose="02020603050405020304" pitchFamily="18" charset="0"/>
              </a:defRPr>
            </a:lvl1pPr>
            <a:lvl2pPr marL="742950" indent="-285750">
              <a:spcBef>
                <a:spcPct val="20000"/>
              </a:spcBef>
              <a:buClr>
                <a:schemeClr val="bg1"/>
              </a:buClr>
              <a:buSzPct val="60000"/>
              <a:buFont typeface="Monotype Sorts" pitchFamily="2" charset="2"/>
              <a:buChar char="è"/>
              <a:defRPr sz="2000">
                <a:solidFill>
                  <a:schemeClr val="bg1"/>
                </a:solidFill>
                <a:latin typeface="Times New Roman" panose="02020603050405020304" pitchFamily="18" charset="0"/>
              </a:defRPr>
            </a:lvl2pPr>
            <a:lvl3pPr marL="1143000" indent="-228600">
              <a:spcBef>
                <a:spcPct val="20000"/>
              </a:spcBef>
              <a:buClr>
                <a:schemeClr val="bg1"/>
              </a:buClr>
              <a:buSzPct val="60000"/>
              <a:buFont typeface="Monotype Sorts" pitchFamily="2" charset="2"/>
              <a:buChar char="ç"/>
              <a:defRPr>
                <a:solidFill>
                  <a:schemeClr val="bg1"/>
                </a:solidFill>
                <a:latin typeface="Times New Roman" panose="02020603050405020304" pitchFamily="18" charset="0"/>
              </a:defRPr>
            </a:lvl3pPr>
            <a:lvl4pPr marL="1600200" indent="-228600">
              <a:spcBef>
                <a:spcPct val="20000"/>
              </a:spcBef>
              <a:buClr>
                <a:schemeClr val="bg1"/>
              </a:buClr>
              <a:buSzPct val="60000"/>
              <a:buFont typeface="Marlett" pitchFamily="2" charset="2"/>
              <a:buChar char="i"/>
              <a:defRPr sz="1600">
                <a:solidFill>
                  <a:schemeClr val="bg1"/>
                </a:solidFill>
                <a:latin typeface="Times New Roman" panose="02020603050405020304" pitchFamily="18"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nSpc>
                <a:spcPct val="120000"/>
              </a:lnSpc>
              <a:buFontTx/>
              <a:buChar char="•"/>
            </a:pPr>
            <a:r>
              <a:rPr lang="hr-HR"/>
              <a:t>Koža</a:t>
            </a:r>
            <a:r>
              <a:rPr lang="en-GB"/>
              <a:t> : </a:t>
            </a:r>
            <a:r>
              <a:rPr lang="hr-HR"/>
              <a:t>sastav kože</a:t>
            </a:r>
            <a:r>
              <a:rPr lang="en-GB"/>
              <a:t>, </a:t>
            </a:r>
            <a:r>
              <a:rPr lang="hr-HR"/>
              <a:t>brojnost oboljenja u inustriji</a:t>
            </a:r>
            <a:r>
              <a:rPr lang="en-GB"/>
              <a:t>, ...</a:t>
            </a:r>
          </a:p>
          <a:p>
            <a:pPr>
              <a:lnSpc>
                <a:spcPct val="120000"/>
              </a:lnSpc>
              <a:buFontTx/>
              <a:buChar char="•"/>
            </a:pPr>
            <a:r>
              <a:rPr lang="hr-HR"/>
              <a:t>Oboljenja kože</a:t>
            </a:r>
            <a:r>
              <a:rPr lang="en-GB"/>
              <a:t> </a:t>
            </a:r>
          </a:p>
          <a:p>
            <a:pPr lvl="2">
              <a:lnSpc>
                <a:spcPct val="120000"/>
              </a:lnSpc>
            </a:pPr>
            <a:r>
              <a:rPr lang="en-GB" sz="1800"/>
              <a:t>Dermatitis</a:t>
            </a:r>
            <a:r>
              <a:rPr lang="hr-HR" sz="1800"/>
              <a:t> izazvan iritirajućim kontaktom</a:t>
            </a:r>
            <a:endParaRPr lang="en-GB" sz="1800"/>
          </a:p>
          <a:p>
            <a:pPr lvl="2">
              <a:lnSpc>
                <a:spcPct val="120000"/>
              </a:lnSpc>
            </a:pPr>
            <a:r>
              <a:rPr lang="en-GB" sz="1800"/>
              <a:t>Dermatitis </a:t>
            </a:r>
            <a:r>
              <a:rPr lang="hr-HR" sz="1800"/>
              <a:t>izazvan alergijom</a:t>
            </a:r>
            <a:endParaRPr lang="en-GB" sz="1800"/>
          </a:p>
          <a:p>
            <a:pPr lvl="2">
              <a:lnSpc>
                <a:spcPct val="120000"/>
              </a:lnSpc>
            </a:pPr>
            <a:r>
              <a:rPr lang="en-GB" sz="1800"/>
              <a:t>Urticaria</a:t>
            </a:r>
            <a:r>
              <a:rPr lang="hr-HR" sz="1800"/>
              <a:t> kontakt</a:t>
            </a:r>
            <a:endParaRPr lang="en-GB" sz="1800"/>
          </a:p>
          <a:p>
            <a:pPr lvl="2">
              <a:lnSpc>
                <a:spcPct val="120000"/>
              </a:lnSpc>
            </a:pPr>
            <a:r>
              <a:rPr lang="hr-HR" sz="1800"/>
              <a:t>Pogoršavajući faktori</a:t>
            </a:r>
            <a:endParaRPr lang="en-GB" sz="1800"/>
          </a:p>
          <a:p>
            <a:pPr>
              <a:lnSpc>
                <a:spcPct val="120000"/>
              </a:lnSpc>
              <a:buFontTx/>
              <a:buChar char="•"/>
            </a:pPr>
            <a:r>
              <a:rPr lang="hr-HR"/>
              <a:t>Reakcije kože na rukavice</a:t>
            </a:r>
            <a:endParaRPr lang="en-GB"/>
          </a:p>
          <a:p>
            <a:pPr lvl="2">
              <a:lnSpc>
                <a:spcPct val="120000"/>
              </a:lnSpc>
            </a:pPr>
            <a:r>
              <a:rPr lang="en-GB" sz="1800"/>
              <a:t>Latex  : </a:t>
            </a:r>
            <a:r>
              <a:rPr lang="hr-HR" sz="1800"/>
              <a:t>bez pudera</a:t>
            </a:r>
            <a:r>
              <a:rPr lang="en-GB" sz="1800"/>
              <a:t>, </a:t>
            </a:r>
            <a:r>
              <a:rPr lang="hr-HR" sz="1800"/>
              <a:t>niski udio proteina</a:t>
            </a:r>
            <a:r>
              <a:rPr lang="en-GB" sz="1800"/>
              <a:t>, </a:t>
            </a:r>
            <a:r>
              <a:rPr lang="hr-HR" sz="1800"/>
              <a:t>premazane</a:t>
            </a:r>
            <a:endParaRPr lang="en-GB" sz="1800"/>
          </a:p>
          <a:p>
            <a:pPr lvl="2">
              <a:lnSpc>
                <a:spcPct val="120000"/>
              </a:lnSpc>
            </a:pPr>
            <a:r>
              <a:rPr lang="en-GB" sz="1800"/>
              <a:t>Nitrile</a:t>
            </a:r>
          </a:p>
          <a:p>
            <a:pPr lvl="2">
              <a:lnSpc>
                <a:spcPct val="120000"/>
              </a:lnSpc>
            </a:pPr>
            <a:r>
              <a:rPr lang="en-GB" sz="1800"/>
              <a:t>PVC </a:t>
            </a:r>
            <a:r>
              <a:rPr lang="hr-HR" sz="1800"/>
              <a:t>i</a:t>
            </a:r>
            <a:r>
              <a:rPr lang="en-GB" sz="1800"/>
              <a:t> Neoprene</a:t>
            </a:r>
          </a:p>
          <a:p>
            <a:pPr>
              <a:lnSpc>
                <a:spcPct val="120000"/>
              </a:lnSpc>
              <a:buFontTx/>
              <a:buChar char="•"/>
            </a:pPr>
            <a:r>
              <a:rPr lang="hr-HR"/>
              <a:t>Proizvodi za zaštitu kože </a:t>
            </a:r>
            <a:endParaRPr lang="en-GB"/>
          </a:p>
          <a:p>
            <a:pPr>
              <a:buFontTx/>
              <a:buChar char="•"/>
            </a:pPr>
            <a:endParaRPr lang="en-GB"/>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broja slajda 3"/>
          <p:cNvSpPr>
            <a:spLocks noGrp="1"/>
          </p:cNvSpPr>
          <p:nvPr>
            <p:ph type="sldNum" sz="quarter" idx="10"/>
          </p:nvPr>
        </p:nvSpPr>
        <p:spPr/>
        <p:txBody>
          <a:bodyPr/>
          <a:lstStyle/>
          <a:p>
            <a:fld id="{55A15325-A714-4E79-811D-ED82B113F77E}" type="slidenum">
              <a:rPr lang="en-GB"/>
              <a:pPr/>
              <a:t>30</a:t>
            </a:fld>
            <a:endParaRPr lang="en-GB"/>
          </a:p>
        </p:txBody>
      </p:sp>
      <p:sp>
        <p:nvSpPr>
          <p:cNvPr id="305154" name="Rectangle 1026"/>
          <p:cNvSpPr>
            <a:spLocks noGrp="1" noChangeArrowheads="1"/>
          </p:cNvSpPr>
          <p:nvPr>
            <p:ph type="title"/>
          </p:nvPr>
        </p:nvSpPr>
        <p:spPr/>
        <p:txBody>
          <a:bodyPr/>
          <a:lstStyle/>
          <a:p>
            <a:r>
              <a:rPr lang="hr-HR"/>
              <a:t>Niski nivo prirodnog</a:t>
            </a:r>
            <a:r>
              <a:rPr lang="en-GB"/>
              <a:t> latex protein</a:t>
            </a:r>
            <a:r>
              <a:rPr lang="hr-HR"/>
              <a:t>a</a:t>
            </a:r>
            <a:r>
              <a:rPr lang="en-GB"/>
              <a:t/>
            </a:r>
            <a:br>
              <a:rPr lang="en-GB"/>
            </a:br>
            <a:r>
              <a:rPr lang="en-GB"/>
              <a:t> </a:t>
            </a:r>
            <a:r>
              <a:rPr lang="hr-HR"/>
              <a:t>prirodne</a:t>
            </a:r>
            <a:r>
              <a:rPr lang="en-GB"/>
              <a:t> </a:t>
            </a:r>
            <a:r>
              <a:rPr lang="hr-HR"/>
              <a:t>l</a:t>
            </a:r>
            <a:r>
              <a:rPr lang="en-GB"/>
              <a:t>atex </a:t>
            </a:r>
            <a:r>
              <a:rPr lang="hr-HR"/>
              <a:t>rukavice</a:t>
            </a:r>
            <a:endParaRPr lang="en-GB"/>
          </a:p>
        </p:txBody>
      </p:sp>
      <p:sp>
        <p:nvSpPr>
          <p:cNvPr id="305155" name="Rectangle 1027"/>
          <p:cNvSpPr>
            <a:spLocks noGrp="1" noChangeArrowheads="1"/>
          </p:cNvSpPr>
          <p:nvPr>
            <p:ph type="body" idx="1"/>
          </p:nvPr>
        </p:nvSpPr>
        <p:spPr/>
        <p:txBody>
          <a:bodyPr/>
          <a:lstStyle/>
          <a:p>
            <a:pPr>
              <a:buFontTx/>
              <a:buChar char="•"/>
            </a:pPr>
            <a:r>
              <a:rPr lang="hr-HR"/>
              <a:t>Rukavice sa</a:t>
            </a:r>
            <a:r>
              <a:rPr lang="en-GB"/>
              <a:t> </a:t>
            </a:r>
            <a:r>
              <a:rPr lang="hr-HR"/>
              <a:t>udjelom  </a:t>
            </a:r>
            <a:r>
              <a:rPr lang="en-GB"/>
              <a:t>&lt;</a:t>
            </a:r>
            <a:r>
              <a:rPr lang="hr-HR"/>
              <a:t> </a:t>
            </a:r>
            <a:r>
              <a:rPr lang="en-GB"/>
              <a:t>50 </a:t>
            </a:r>
            <a:r>
              <a:rPr lang="en-GB">
                <a:latin typeface="Symbol" panose="05050102010706020507" pitchFamily="18" charset="2"/>
              </a:rPr>
              <a:t>m</a:t>
            </a:r>
            <a:r>
              <a:rPr lang="en-GB"/>
              <a:t>g/g </a:t>
            </a:r>
            <a:r>
              <a:rPr lang="hr-HR"/>
              <a:t>proteina latex-a</a:t>
            </a:r>
            <a:r>
              <a:rPr lang="en-GB"/>
              <a:t> (EN 455).</a:t>
            </a:r>
          </a:p>
          <a:p>
            <a:pPr>
              <a:buFontTx/>
              <a:buChar char="•"/>
            </a:pPr>
            <a:endParaRPr lang="en-GB"/>
          </a:p>
          <a:p>
            <a:pPr>
              <a:buFontTx/>
              <a:buChar char="•"/>
            </a:pPr>
            <a:r>
              <a:rPr lang="hr-HR"/>
              <a:t>Smanjuje rizik stvaranja alergije</a:t>
            </a:r>
            <a:r>
              <a:rPr lang="en-GB"/>
              <a:t> </a:t>
            </a:r>
            <a:r>
              <a:rPr lang="hr-HR"/>
              <a:t>kod ljudi koji prije nisu bili osjetljivi</a:t>
            </a:r>
            <a:r>
              <a:rPr lang="en-GB"/>
              <a:t>. </a:t>
            </a:r>
          </a:p>
          <a:p>
            <a:pPr>
              <a:buFontTx/>
              <a:buChar char="•"/>
            </a:pPr>
            <a:endParaRPr lang="en-GB"/>
          </a:p>
          <a:p>
            <a:pPr>
              <a:buFontTx/>
              <a:buChar char="•"/>
            </a:pPr>
            <a:r>
              <a:rPr lang="hr-HR"/>
              <a:t>Nije garantirano da će se smanjiti</a:t>
            </a:r>
            <a:r>
              <a:rPr lang="en-GB"/>
              <a:t> </a:t>
            </a:r>
            <a:r>
              <a:rPr lang="hr-HR"/>
              <a:t>alergijski potencijal proizvoda</a:t>
            </a:r>
            <a:r>
              <a:rPr lang="en-GB"/>
              <a:t> : </a:t>
            </a:r>
            <a:r>
              <a:rPr lang="hr-HR"/>
              <a:t>ljudi koji imaju alergiju tip I na</a:t>
            </a:r>
            <a:r>
              <a:rPr lang="en-GB"/>
              <a:t> latex </a:t>
            </a:r>
            <a:r>
              <a:rPr lang="hr-HR"/>
              <a:t>mogu reagirati na vrlo niski nivo</a:t>
            </a:r>
            <a:r>
              <a:rPr lang="en-GB"/>
              <a:t> antigen</a:t>
            </a:r>
            <a:r>
              <a:rPr lang="hr-HR"/>
              <a:t>skih</a:t>
            </a:r>
            <a:r>
              <a:rPr lang="en-GB"/>
              <a:t> protein</a:t>
            </a:r>
            <a:r>
              <a:rPr lang="hr-HR"/>
              <a:t>a</a:t>
            </a:r>
            <a:r>
              <a:rPr lang="en-GB"/>
              <a:t>.</a:t>
            </a:r>
            <a:r>
              <a:rPr lang="hr-HR"/>
              <a:t> </a:t>
            </a:r>
            <a:endParaRPr lang="en-GB"/>
          </a:p>
          <a:p>
            <a:pPr>
              <a:buFontTx/>
              <a:buChar char="•"/>
            </a:pPr>
            <a:endParaRPr lang="en-GB">
              <a:solidFill>
                <a:schemeClr val="tx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broja slajda 3"/>
          <p:cNvSpPr>
            <a:spLocks noGrp="1"/>
          </p:cNvSpPr>
          <p:nvPr>
            <p:ph type="sldNum" sz="quarter" idx="10"/>
          </p:nvPr>
        </p:nvSpPr>
        <p:spPr/>
        <p:txBody>
          <a:bodyPr/>
          <a:lstStyle/>
          <a:p>
            <a:fld id="{E98F0C64-2190-41C2-86DA-0DE717F7C28E}" type="slidenum">
              <a:rPr lang="en-GB"/>
              <a:pPr/>
              <a:t>31</a:t>
            </a:fld>
            <a:endParaRPr lang="en-GB"/>
          </a:p>
        </p:txBody>
      </p:sp>
      <p:sp>
        <p:nvSpPr>
          <p:cNvPr id="307202" name="Rectangle 2"/>
          <p:cNvSpPr>
            <a:spLocks noGrp="1" noChangeArrowheads="1"/>
          </p:cNvSpPr>
          <p:nvPr>
            <p:ph type="title"/>
          </p:nvPr>
        </p:nvSpPr>
        <p:spPr/>
        <p:txBody>
          <a:bodyPr/>
          <a:lstStyle/>
          <a:p>
            <a:r>
              <a:rPr lang="hr-HR"/>
              <a:t>Presvučena</a:t>
            </a:r>
            <a:r>
              <a:rPr lang="en-GB"/>
              <a:t> </a:t>
            </a:r>
            <a:r>
              <a:rPr lang="hr-HR"/>
              <a:t>rukavica od prirodnog gumenog latex-a</a:t>
            </a:r>
            <a:endParaRPr lang="en-GB"/>
          </a:p>
        </p:txBody>
      </p:sp>
      <p:sp>
        <p:nvSpPr>
          <p:cNvPr id="307203" name="Rectangle 3"/>
          <p:cNvSpPr>
            <a:spLocks noGrp="1" noChangeArrowheads="1"/>
          </p:cNvSpPr>
          <p:nvPr>
            <p:ph type="body" idx="1"/>
          </p:nvPr>
        </p:nvSpPr>
        <p:spPr>
          <a:xfrm>
            <a:off x="762000" y="2514600"/>
            <a:ext cx="7772400" cy="4114800"/>
          </a:xfrm>
        </p:spPr>
        <p:txBody>
          <a:bodyPr/>
          <a:lstStyle/>
          <a:p>
            <a:pPr>
              <a:buFontTx/>
              <a:buChar char="•"/>
            </a:pPr>
            <a:r>
              <a:rPr lang="en-GB"/>
              <a:t>LRC</a:t>
            </a:r>
            <a:r>
              <a:rPr lang="hr-HR"/>
              <a:t> biogel rukavice imaju iznutra</a:t>
            </a:r>
            <a:r>
              <a:rPr lang="en-GB"/>
              <a:t> a</a:t>
            </a:r>
            <a:r>
              <a:rPr lang="hr-HR"/>
              <a:t>k</a:t>
            </a:r>
            <a:r>
              <a:rPr lang="en-GB"/>
              <a:t>r</a:t>
            </a:r>
            <a:r>
              <a:rPr lang="hr-HR"/>
              <a:t>i</a:t>
            </a:r>
            <a:r>
              <a:rPr lang="en-GB"/>
              <a:t>lat </a:t>
            </a:r>
            <a:r>
              <a:rPr lang="hr-HR"/>
              <a:t>kao zaštitni sloj</a:t>
            </a:r>
            <a:r>
              <a:rPr lang="en-GB"/>
              <a:t>, </a:t>
            </a:r>
            <a:r>
              <a:rPr lang="hr-HR"/>
              <a:t>ali</a:t>
            </a:r>
            <a:r>
              <a:rPr lang="en-GB"/>
              <a:t> a</a:t>
            </a:r>
            <a:r>
              <a:rPr lang="hr-HR"/>
              <a:t>k</a:t>
            </a:r>
            <a:r>
              <a:rPr lang="en-GB"/>
              <a:t>r</a:t>
            </a:r>
            <a:r>
              <a:rPr lang="hr-HR"/>
              <a:t>i</a:t>
            </a:r>
            <a:r>
              <a:rPr lang="en-GB"/>
              <a:t>lat </a:t>
            </a:r>
            <a:r>
              <a:rPr lang="hr-HR"/>
              <a:t>se vrlo brzo troši</a:t>
            </a:r>
            <a:r>
              <a:rPr lang="en-GB"/>
              <a:t> </a:t>
            </a:r>
            <a:r>
              <a:rPr lang="en-GB" noProof="1">
                <a:sym typeface="Wingdings" panose="05000000000000000000" pitchFamily="2" charset="2"/>
              </a:rPr>
              <a:t></a:t>
            </a:r>
            <a:r>
              <a:rPr lang="en-GB"/>
              <a:t> </a:t>
            </a:r>
            <a:r>
              <a:rPr lang="hr-HR"/>
              <a:t>bez dugotrajnog utjecaja</a:t>
            </a:r>
            <a:r>
              <a:rPr lang="en-GB"/>
              <a:t>.</a:t>
            </a:r>
          </a:p>
          <a:p>
            <a:pPr>
              <a:buFontTx/>
              <a:buChar char="•"/>
            </a:pPr>
            <a:endParaRPr lang="en-GB">
              <a:solidFill>
                <a:schemeClr val="tx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broja slajda 3"/>
          <p:cNvSpPr>
            <a:spLocks noGrp="1"/>
          </p:cNvSpPr>
          <p:nvPr>
            <p:ph type="sldNum" sz="quarter" idx="10"/>
          </p:nvPr>
        </p:nvSpPr>
        <p:spPr/>
        <p:txBody>
          <a:bodyPr/>
          <a:lstStyle/>
          <a:p>
            <a:fld id="{4A0C1465-F2AA-4213-B16E-43B8B9EF84EA}" type="slidenum">
              <a:rPr lang="en-GB"/>
              <a:pPr/>
              <a:t>32</a:t>
            </a:fld>
            <a:endParaRPr lang="en-GB"/>
          </a:p>
        </p:txBody>
      </p:sp>
      <p:sp>
        <p:nvSpPr>
          <p:cNvPr id="293890" name="Rectangle 2"/>
          <p:cNvSpPr>
            <a:spLocks noGrp="1" noChangeArrowheads="1"/>
          </p:cNvSpPr>
          <p:nvPr>
            <p:ph type="title"/>
          </p:nvPr>
        </p:nvSpPr>
        <p:spPr>
          <a:xfrm>
            <a:off x="685800" y="609600"/>
            <a:ext cx="7772400" cy="762000"/>
          </a:xfrm>
        </p:spPr>
        <p:txBody>
          <a:bodyPr/>
          <a:lstStyle/>
          <a:p>
            <a:r>
              <a:rPr lang="hr-HR"/>
              <a:t>Nitrilne rukavice</a:t>
            </a:r>
            <a:endParaRPr lang="en-GB"/>
          </a:p>
        </p:txBody>
      </p:sp>
      <p:sp>
        <p:nvSpPr>
          <p:cNvPr id="293891" name="Rectangle 3"/>
          <p:cNvSpPr>
            <a:spLocks noGrp="1" noChangeArrowheads="1"/>
          </p:cNvSpPr>
          <p:nvPr>
            <p:ph type="body" idx="1"/>
          </p:nvPr>
        </p:nvSpPr>
        <p:spPr>
          <a:xfrm>
            <a:off x="609600" y="1752600"/>
            <a:ext cx="7772400" cy="3810000"/>
          </a:xfrm>
        </p:spPr>
        <p:txBody>
          <a:bodyPr/>
          <a:lstStyle/>
          <a:p>
            <a:pPr algn="just">
              <a:lnSpc>
                <a:spcPct val="90000"/>
              </a:lnSpc>
              <a:buFontTx/>
              <a:buChar char="•"/>
            </a:pPr>
            <a:r>
              <a:rPr lang="hr-HR" sz="2000" u="sng"/>
              <a:t>Kontaktna</a:t>
            </a:r>
            <a:r>
              <a:rPr lang="en-GB" sz="2000" u="sng"/>
              <a:t> </a:t>
            </a:r>
            <a:r>
              <a:rPr lang="hr-HR" sz="2000" u="sng"/>
              <a:t>u</a:t>
            </a:r>
            <a:r>
              <a:rPr lang="en-GB" sz="2000" u="sng"/>
              <a:t>rti</a:t>
            </a:r>
            <a:r>
              <a:rPr lang="hr-HR" sz="2000" u="sng"/>
              <a:t>k</a:t>
            </a:r>
            <a:r>
              <a:rPr lang="en-GB" sz="2000" u="sng"/>
              <a:t>aria</a:t>
            </a:r>
            <a:endParaRPr lang="en-GB" sz="2000"/>
          </a:p>
          <a:p>
            <a:pPr algn="just">
              <a:lnSpc>
                <a:spcPct val="90000"/>
              </a:lnSpc>
            </a:pPr>
            <a:r>
              <a:rPr lang="en-GB" sz="2000"/>
              <a:t>	</a:t>
            </a:r>
            <a:r>
              <a:rPr lang="hr-HR" sz="2000"/>
              <a:t>Većina proizvođača nitrilnih rukavica koriste</a:t>
            </a:r>
            <a:r>
              <a:rPr lang="en-GB" sz="2000"/>
              <a:t> latex (</a:t>
            </a:r>
            <a:r>
              <a:rPr lang="hr-HR" sz="2000"/>
              <a:t>prirodni</a:t>
            </a:r>
            <a:r>
              <a:rPr lang="en-GB" sz="2000"/>
              <a:t>) </a:t>
            </a:r>
            <a:r>
              <a:rPr lang="hr-HR" sz="2000"/>
              <a:t>u njihovoj izradi</a:t>
            </a:r>
            <a:r>
              <a:rPr lang="en-GB" sz="2000"/>
              <a:t> (</a:t>
            </a:r>
            <a:r>
              <a:rPr lang="hr-HR" sz="2000"/>
              <a:t>d</a:t>
            </a:r>
            <a:r>
              <a:rPr lang="en-GB" sz="2000"/>
              <a:t>o 30% latex /nitril). </a:t>
            </a:r>
            <a:r>
              <a:rPr lang="hr-HR" sz="2000"/>
              <a:t>Ove vrijednosti</a:t>
            </a:r>
            <a:r>
              <a:rPr lang="en-GB" sz="2000"/>
              <a:t> </a:t>
            </a:r>
            <a:r>
              <a:rPr lang="hr-HR" sz="2000"/>
              <a:t>su izmjerene tijekom intenzivnog </a:t>
            </a:r>
            <a:r>
              <a:rPr lang="en-GB" sz="2000"/>
              <a:t>(HPLC).</a:t>
            </a:r>
          </a:p>
          <a:p>
            <a:pPr algn="just">
              <a:lnSpc>
                <a:spcPct val="90000"/>
              </a:lnSpc>
              <a:buFontTx/>
              <a:buChar char="•"/>
            </a:pPr>
            <a:endParaRPr lang="en-GB" sz="2000"/>
          </a:p>
          <a:p>
            <a:pPr>
              <a:lnSpc>
                <a:spcPct val="90000"/>
              </a:lnSpc>
              <a:buFontTx/>
              <a:buChar char="•"/>
            </a:pPr>
            <a:r>
              <a:rPr lang="en-GB" sz="2000" u="sng"/>
              <a:t>Alerg</a:t>
            </a:r>
            <a:r>
              <a:rPr lang="hr-HR" sz="2000" u="sng"/>
              <a:t>ijski</a:t>
            </a:r>
            <a:r>
              <a:rPr lang="en-GB" sz="2000" u="sng"/>
              <a:t> </a:t>
            </a:r>
            <a:r>
              <a:rPr lang="hr-HR" sz="2000" u="sng"/>
              <a:t>k</a:t>
            </a:r>
            <a:r>
              <a:rPr lang="en-GB" sz="2000" u="sng"/>
              <a:t>onta</a:t>
            </a:r>
            <a:r>
              <a:rPr lang="hr-HR" sz="2000" u="sng"/>
              <a:t>k</a:t>
            </a:r>
            <a:r>
              <a:rPr lang="en-GB" sz="2000" u="sng"/>
              <a:t>t</a:t>
            </a:r>
            <a:r>
              <a:rPr lang="hr-HR" sz="2000" u="sng"/>
              <a:t>ni</a:t>
            </a:r>
            <a:r>
              <a:rPr lang="en-GB" sz="2000" u="sng"/>
              <a:t> </a:t>
            </a:r>
            <a:r>
              <a:rPr lang="hr-HR" sz="2000" u="sng"/>
              <a:t>d</a:t>
            </a:r>
            <a:r>
              <a:rPr lang="en-GB" sz="2000" u="sng"/>
              <a:t>ermatitis</a:t>
            </a:r>
            <a:endParaRPr lang="en-GB" sz="2000"/>
          </a:p>
          <a:p>
            <a:pPr>
              <a:lnSpc>
                <a:spcPct val="90000"/>
              </a:lnSpc>
            </a:pPr>
            <a:r>
              <a:rPr lang="en-GB" sz="2000"/>
              <a:t>	A</a:t>
            </a:r>
            <a:r>
              <a:rPr lang="hr-HR" sz="2000"/>
              <a:t>kc</a:t>
            </a:r>
            <a:r>
              <a:rPr lang="en-GB" sz="2000"/>
              <a:t>elerator</a:t>
            </a:r>
            <a:r>
              <a:rPr lang="hr-HR" sz="2000"/>
              <a:t>i</a:t>
            </a:r>
            <a:r>
              <a:rPr lang="en-GB" sz="2000"/>
              <a:t> m</a:t>
            </a:r>
            <a:r>
              <a:rPr lang="hr-HR" sz="2000"/>
              <a:t>ogu</a:t>
            </a:r>
            <a:r>
              <a:rPr lang="en-GB" sz="2000"/>
              <a:t> </a:t>
            </a:r>
            <a:r>
              <a:rPr lang="hr-HR" sz="2000"/>
              <a:t>izazvati</a:t>
            </a:r>
            <a:r>
              <a:rPr lang="en-GB" sz="2000"/>
              <a:t> alergi</a:t>
            </a:r>
            <a:r>
              <a:rPr lang="hr-HR" sz="2000"/>
              <a:t>jske</a:t>
            </a:r>
            <a:r>
              <a:rPr lang="en-GB" sz="2000"/>
              <a:t> rea</a:t>
            </a:r>
            <a:r>
              <a:rPr lang="hr-HR" sz="2000"/>
              <a:t>kc</a:t>
            </a:r>
            <a:r>
              <a:rPr lang="en-GB" sz="2000"/>
              <a:t>i</a:t>
            </a:r>
            <a:r>
              <a:rPr lang="hr-HR" sz="2000"/>
              <a:t>je</a:t>
            </a:r>
            <a:r>
              <a:rPr lang="en-GB" sz="2000"/>
              <a:t>.</a:t>
            </a:r>
          </a:p>
          <a:p>
            <a:pPr>
              <a:lnSpc>
                <a:spcPct val="90000"/>
              </a:lnSpc>
              <a:buFontTx/>
              <a:buChar char="•"/>
            </a:pPr>
            <a:endParaRPr lang="en-GB" sz="2000"/>
          </a:p>
          <a:p>
            <a:pPr>
              <a:lnSpc>
                <a:spcPct val="90000"/>
              </a:lnSpc>
              <a:buFontTx/>
              <a:buChar char="•"/>
            </a:pPr>
            <a:r>
              <a:rPr lang="en-GB" sz="2000" u="sng"/>
              <a:t>Problem</a:t>
            </a:r>
            <a:endParaRPr lang="en-GB" sz="2000"/>
          </a:p>
          <a:p>
            <a:pPr>
              <a:lnSpc>
                <a:spcPct val="90000"/>
              </a:lnSpc>
            </a:pPr>
            <a:r>
              <a:rPr lang="en-GB" sz="2000"/>
              <a:t>	Nitril</a:t>
            </a:r>
            <a:r>
              <a:rPr lang="hr-HR" sz="2000"/>
              <a:t>ne</a:t>
            </a:r>
            <a:r>
              <a:rPr lang="en-GB" sz="2000"/>
              <a:t> </a:t>
            </a:r>
            <a:r>
              <a:rPr lang="hr-HR" sz="2000"/>
              <a:t>rukavice</a:t>
            </a:r>
            <a:r>
              <a:rPr lang="en-GB" sz="2000"/>
              <a:t> </a:t>
            </a:r>
            <a:r>
              <a:rPr lang="hr-HR" sz="2000"/>
              <a:t>su znatno</a:t>
            </a:r>
            <a:r>
              <a:rPr lang="en-GB" sz="2000"/>
              <a:t> </a:t>
            </a:r>
            <a:r>
              <a:rPr lang="hr-HR" sz="2000"/>
              <a:t>skuplje</a:t>
            </a:r>
            <a:r>
              <a:rPr lang="en-GB" sz="2000"/>
              <a:t> </a:t>
            </a:r>
            <a:r>
              <a:rPr lang="hr-HR" sz="2000"/>
              <a:t>nasuprot</a:t>
            </a:r>
            <a:r>
              <a:rPr lang="en-GB" sz="2000"/>
              <a:t> </a:t>
            </a:r>
            <a:r>
              <a:rPr lang="hr-HR" sz="2000"/>
              <a:t>prirodnim</a:t>
            </a:r>
            <a:r>
              <a:rPr lang="en-GB" sz="2000"/>
              <a:t> latex </a:t>
            </a:r>
            <a:r>
              <a:rPr lang="hr-HR" sz="2000"/>
              <a:t>rukavicama</a:t>
            </a:r>
            <a:r>
              <a:rPr lang="en-GB" sz="2000"/>
              <a:t>.</a:t>
            </a:r>
          </a:p>
          <a:p>
            <a:pPr>
              <a:lnSpc>
                <a:spcPct val="90000"/>
              </a:lnSpc>
              <a:buFontTx/>
              <a:buChar char="•"/>
            </a:pPr>
            <a:endParaRPr lang="en-GB" sz="2000"/>
          </a:p>
          <a:p>
            <a:pPr>
              <a:lnSpc>
                <a:spcPct val="90000"/>
              </a:lnSpc>
              <a:buFontTx/>
              <a:buChar char="•"/>
            </a:pPr>
            <a:endParaRPr lang="en-GB" sz="2000">
              <a:solidFill>
                <a:schemeClr val="tx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broja slajda 3"/>
          <p:cNvSpPr>
            <a:spLocks noGrp="1"/>
          </p:cNvSpPr>
          <p:nvPr>
            <p:ph type="sldNum" sz="quarter" idx="10"/>
          </p:nvPr>
        </p:nvSpPr>
        <p:spPr/>
        <p:txBody>
          <a:bodyPr/>
          <a:lstStyle/>
          <a:p>
            <a:fld id="{77F12B09-2141-4E54-B891-A71457C3A5BB}" type="slidenum">
              <a:rPr lang="en-GB"/>
              <a:pPr/>
              <a:t>33</a:t>
            </a:fld>
            <a:endParaRPr lang="en-GB"/>
          </a:p>
        </p:txBody>
      </p:sp>
      <p:sp>
        <p:nvSpPr>
          <p:cNvPr id="294914" name="Rectangle 2"/>
          <p:cNvSpPr>
            <a:spLocks noGrp="1" noChangeArrowheads="1"/>
          </p:cNvSpPr>
          <p:nvPr>
            <p:ph type="title"/>
          </p:nvPr>
        </p:nvSpPr>
        <p:spPr/>
        <p:txBody>
          <a:bodyPr/>
          <a:lstStyle/>
          <a:p>
            <a:r>
              <a:rPr lang="en-GB"/>
              <a:t>PVC </a:t>
            </a:r>
            <a:r>
              <a:rPr lang="hr-HR"/>
              <a:t>i</a:t>
            </a:r>
            <a:r>
              <a:rPr lang="en-GB"/>
              <a:t> </a:t>
            </a:r>
            <a:r>
              <a:rPr lang="hr-HR"/>
              <a:t>n</a:t>
            </a:r>
            <a:r>
              <a:rPr lang="en-GB"/>
              <a:t>eopren</a:t>
            </a:r>
            <a:r>
              <a:rPr lang="hr-HR"/>
              <a:t>ske</a:t>
            </a:r>
            <a:r>
              <a:rPr lang="en-GB"/>
              <a:t> </a:t>
            </a:r>
            <a:r>
              <a:rPr lang="hr-HR"/>
              <a:t>rukavice</a:t>
            </a:r>
            <a:endParaRPr lang="en-GB"/>
          </a:p>
        </p:txBody>
      </p:sp>
      <p:sp>
        <p:nvSpPr>
          <p:cNvPr id="294915" name="Rectangle 3"/>
          <p:cNvSpPr>
            <a:spLocks noGrp="1" noChangeArrowheads="1"/>
          </p:cNvSpPr>
          <p:nvPr>
            <p:ph type="body" idx="1"/>
          </p:nvPr>
        </p:nvSpPr>
        <p:spPr/>
        <p:txBody>
          <a:bodyPr/>
          <a:lstStyle/>
          <a:p>
            <a:pPr algn="just">
              <a:buFontTx/>
              <a:buChar char="•"/>
            </a:pPr>
            <a:r>
              <a:rPr lang="en-GB" u="sng"/>
              <a:t>Alerg</a:t>
            </a:r>
            <a:r>
              <a:rPr lang="hr-HR" u="sng"/>
              <a:t>ijski</a:t>
            </a:r>
            <a:r>
              <a:rPr lang="en-GB" u="sng"/>
              <a:t> </a:t>
            </a:r>
            <a:r>
              <a:rPr lang="hr-HR" u="sng"/>
              <a:t>k</a:t>
            </a:r>
            <a:r>
              <a:rPr lang="en-GB" u="sng"/>
              <a:t>onta</a:t>
            </a:r>
            <a:r>
              <a:rPr lang="hr-HR" u="sng"/>
              <a:t>k</a:t>
            </a:r>
            <a:r>
              <a:rPr lang="en-GB" u="sng"/>
              <a:t>t</a:t>
            </a:r>
            <a:r>
              <a:rPr lang="hr-HR" u="sng"/>
              <a:t>ni</a:t>
            </a:r>
            <a:r>
              <a:rPr lang="en-GB" u="sng"/>
              <a:t> </a:t>
            </a:r>
            <a:r>
              <a:rPr lang="hr-HR" u="sng"/>
              <a:t>d</a:t>
            </a:r>
            <a:r>
              <a:rPr lang="en-GB" u="sng"/>
              <a:t>ermatitis</a:t>
            </a:r>
            <a:r>
              <a:rPr lang="en-GB">
                <a:solidFill>
                  <a:schemeClr val="tx1"/>
                </a:solidFill>
              </a:rPr>
              <a:t> </a:t>
            </a:r>
          </a:p>
          <a:p>
            <a:pPr algn="just"/>
            <a:r>
              <a:rPr lang="en-GB">
                <a:solidFill>
                  <a:schemeClr val="tx1"/>
                </a:solidFill>
              </a:rPr>
              <a:t>	</a:t>
            </a:r>
            <a:r>
              <a:rPr lang="hr-HR"/>
              <a:t>F</a:t>
            </a:r>
            <a:r>
              <a:rPr lang="en-GB"/>
              <a:t>en</a:t>
            </a:r>
            <a:r>
              <a:rPr lang="hr-HR"/>
              <a:t>i</a:t>
            </a:r>
            <a:r>
              <a:rPr lang="en-GB"/>
              <a:t>ltiurea </a:t>
            </a:r>
            <a:r>
              <a:rPr lang="hr-HR"/>
              <a:t>je otkrivena u</a:t>
            </a:r>
            <a:r>
              <a:rPr lang="en-GB"/>
              <a:t> PVC </a:t>
            </a:r>
            <a:r>
              <a:rPr lang="hr-HR"/>
              <a:t>i</a:t>
            </a:r>
            <a:r>
              <a:rPr lang="en-GB"/>
              <a:t> </a:t>
            </a:r>
            <a:r>
              <a:rPr lang="hr-HR"/>
              <a:t>n</a:t>
            </a:r>
            <a:r>
              <a:rPr lang="en-GB"/>
              <a:t>eopren</a:t>
            </a:r>
            <a:r>
              <a:rPr lang="hr-HR"/>
              <a:t>skim</a:t>
            </a:r>
            <a:r>
              <a:rPr lang="en-GB"/>
              <a:t> </a:t>
            </a:r>
            <a:r>
              <a:rPr lang="hr-HR"/>
              <a:t>rukavicama</a:t>
            </a:r>
            <a:r>
              <a:rPr lang="en-GB"/>
              <a:t>, </a:t>
            </a:r>
            <a:r>
              <a:rPr lang="hr-HR"/>
              <a:t>obzirom da je to </a:t>
            </a:r>
            <a:r>
              <a:rPr lang="en-GB"/>
              <a:t>nitrogen</a:t>
            </a:r>
            <a:r>
              <a:rPr lang="hr-HR"/>
              <a:t>sko-</a:t>
            </a:r>
            <a:r>
              <a:rPr lang="en-GB"/>
              <a:t>sul</a:t>
            </a:r>
            <a:r>
              <a:rPr lang="hr-HR"/>
              <a:t>f</a:t>
            </a:r>
            <a:r>
              <a:rPr lang="en-GB"/>
              <a:t>ur</a:t>
            </a:r>
            <a:r>
              <a:rPr lang="hr-HR"/>
              <a:t>na</a:t>
            </a:r>
            <a:r>
              <a:rPr lang="en-GB"/>
              <a:t> </a:t>
            </a:r>
            <a:r>
              <a:rPr lang="hr-HR"/>
              <a:t>mješavina</a:t>
            </a:r>
            <a:r>
              <a:rPr lang="en-GB"/>
              <a:t>, </a:t>
            </a:r>
            <a:r>
              <a:rPr lang="hr-HR"/>
              <a:t>može prouzročiti alergiju</a:t>
            </a:r>
            <a:r>
              <a:rPr lang="en-GB"/>
              <a:t>.</a:t>
            </a:r>
          </a:p>
          <a:p>
            <a:pPr algn="just"/>
            <a:endParaRPr lang="en-GB"/>
          </a:p>
          <a:p>
            <a:pPr algn="just">
              <a:buFontTx/>
              <a:buChar char="•"/>
            </a:pPr>
            <a:r>
              <a:rPr lang="en-GB" u="sng"/>
              <a:t>Problem</a:t>
            </a:r>
            <a:endParaRPr lang="en-GB"/>
          </a:p>
          <a:p>
            <a:pPr algn="just"/>
            <a:r>
              <a:rPr lang="en-GB"/>
              <a:t>	PVC </a:t>
            </a:r>
            <a:r>
              <a:rPr lang="hr-HR"/>
              <a:t>rukavice</a:t>
            </a:r>
            <a:r>
              <a:rPr lang="en-GB"/>
              <a:t> </a:t>
            </a:r>
            <a:r>
              <a:rPr lang="hr-HR"/>
              <a:t>imaju</a:t>
            </a:r>
            <a:r>
              <a:rPr lang="en-GB"/>
              <a:t> </a:t>
            </a:r>
            <a:r>
              <a:rPr lang="hr-HR"/>
              <a:t>nezadovoljavajuće</a:t>
            </a:r>
            <a:r>
              <a:rPr lang="en-GB"/>
              <a:t> mehani</a:t>
            </a:r>
            <a:r>
              <a:rPr lang="hr-HR"/>
              <a:t>čke</a:t>
            </a:r>
            <a:r>
              <a:rPr lang="en-GB"/>
              <a:t> </a:t>
            </a:r>
            <a:r>
              <a:rPr lang="hr-HR"/>
              <a:t>karakteristike</a:t>
            </a:r>
            <a:r>
              <a:rPr lang="en-GB"/>
              <a:t> </a:t>
            </a:r>
            <a:r>
              <a:rPr lang="hr-HR"/>
              <a:t>nasuprot</a:t>
            </a:r>
            <a:r>
              <a:rPr lang="en-GB"/>
              <a:t> </a:t>
            </a:r>
            <a:r>
              <a:rPr lang="hr-HR"/>
              <a:t>rukavica od prirodnog latex-a</a:t>
            </a:r>
            <a:r>
              <a:rPr lang="en-GB"/>
              <a:t>.</a:t>
            </a:r>
          </a:p>
          <a:p>
            <a:r>
              <a:rPr lang="en-GB"/>
              <a:t>	Neopren</a:t>
            </a:r>
            <a:r>
              <a:rPr lang="hr-HR"/>
              <a:t>ske</a:t>
            </a:r>
            <a:r>
              <a:rPr lang="en-GB"/>
              <a:t> </a:t>
            </a:r>
            <a:r>
              <a:rPr lang="hr-HR"/>
              <a:t>rukavice</a:t>
            </a:r>
            <a:r>
              <a:rPr lang="en-GB"/>
              <a:t> </a:t>
            </a:r>
            <a:r>
              <a:rPr lang="hr-HR"/>
              <a:t>nisu dostupne u verziji za jednokratnu upotrebu</a:t>
            </a:r>
            <a:r>
              <a:rPr lang="en-GB"/>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zervirano mjesto broja slajda 2"/>
          <p:cNvSpPr>
            <a:spLocks noGrp="1"/>
          </p:cNvSpPr>
          <p:nvPr>
            <p:ph type="sldNum" sz="quarter" idx="10"/>
          </p:nvPr>
        </p:nvSpPr>
        <p:spPr/>
        <p:txBody>
          <a:bodyPr/>
          <a:lstStyle/>
          <a:p>
            <a:fld id="{0D5D7B1B-D978-41DC-BAD9-15592A962CF3}" type="slidenum">
              <a:rPr lang="en-GB"/>
              <a:pPr/>
              <a:t>34</a:t>
            </a:fld>
            <a:endParaRPr lang="en-GB"/>
          </a:p>
        </p:txBody>
      </p:sp>
      <p:sp>
        <p:nvSpPr>
          <p:cNvPr id="324616" name="Rectangle 8"/>
          <p:cNvSpPr>
            <a:spLocks noChangeArrowheads="1"/>
          </p:cNvSpPr>
          <p:nvPr/>
        </p:nvSpPr>
        <p:spPr bwMode="auto">
          <a:xfrm>
            <a:off x="1219200" y="2667000"/>
            <a:ext cx="7315200" cy="1219200"/>
          </a:xfrm>
          <a:prstGeom prst="rect">
            <a:avLst/>
          </a:prstGeom>
          <a:solidFill>
            <a:srgbClr val="9999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324610" name="Rectangle 2"/>
          <p:cNvSpPr>
            <a:spLocks noGrp="1" noChangeArrowheads="1"/>
          </p:cNvSpPr>
          <p:nvPr>
            <p:ph type="title"/>
          </p:nvPr>
        </p:nvSpPr>
        <p:spPr>
          <a:xfrm>
            <a:off x="685800" y="609600"/>
            <a:ext cx="7772400" cy="838200"/>
          </a:xfrm>
        </p:spPr>
        <p:txBody>
          <a:bodyPr/>
          <a:lstStyle/>
          <a:p>
            <a:r>
              <a:rPr lang="en-GB"/>
              <a:t>S</a:t>
            </a:r>
            <a:r>
              <a:rPr lang="hr-HR"/>
              <a:t>inteza</a:t>
            </a:r>
            <a:endParaRPr lang="en-GB"/>
          </a:p>
        </p:txBody>
      </p:sp>
      <p:graphicFrame>
        <p:nvGraphicFramePr>
          <p:cNvPr id="324614" name="Object 6"/>
          <p:cNvGraphicFramePr>
            <a:graphicFrameLocks noChangeAspect="1"/>
          </p:cNvGraphicFramePr>
          <p:nvPr/>
        </p:nvGraphicFramePr>
        <p:xfrm>
          <a:off x="457200" y="1676400"/>
          <a:ext cx="3433763" cy="4416425"/>
        </p:xfrm>
        <a:graphic>
          <a:graphicData uri="http://schemas.openxmlformats.org/presentationml/2006/ole">
            <mc:AlternateContent xmlns:mc="http://schemas.openxmlformats.org/markup-compatibility/2006">
              <mc:Choice xmlns:v="urn:schemas-microsoft-com:vml" Requires="v">
                <p:oleObj spid="_x0000_s334848" name="Organization Chart" r:id="rId4" imgW="1218960" imgH="1568160" progId="OrgPlusWOPX.4">
                  <p:embed followColorScheme="full"/>
                </p:oleObj>
              </mc:Choice>
              <mc:Fallback>
                <p:oleObj name="Organization Chart" r:id="rId4" imgW="1218960" imgH="1568160" progId="OrgPlusWOPX.4">
                  <p:embed followColorScheme="full"/>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676400"/>
                        <a:ext cx="3433763" cy="441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4615" name="Object 7"/>
          <p:cNvGraphicFramePr>
            <a:graphicFrameLocks noChangeAspect="1"/>
          </p:cNvGraphicFramePr>
          <p:nvPr/>
        </p:nvGraphicFramePr>
        <p:xfrm>
          <a:off x="5334000" y="1676400"/>
          <a:ext cx="3109913" cy="3352800"/>
        </p:xfrm>
        <a:graphic>
          <a:graphicData uri="http://schemas.openxmlformats.org/presentationml/2006/ole">
            <mc:AlternateContent xmlns:mc="http://schemas.openxmlformats.org/markup-compatibility/2006">
              <mc:Choice xmlns:v="urn:schemas-microsoft-com:vml" Requires="v">
                <p:oleObj spid="_x0000_s334849" name="Organization Chart" r:id="rId6" imgW="2152440" imgH="2323800" progId="OrgPlusWOPX.4">
                  <p:embed followColorScheme="full"/>
                </p:oleObj>
              </mc:Choice>
              <mc:Fallback>
                <p:oleObj name="Organization Chart" r:id="rId6" imgW="2152440" imgH="2323800" progId="OrgPlusWOPX.4">
                  <p:embed followColorScheme="full"/>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1676400"/>
                        <a:ext cx="3109913" cy="3352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4617" name="Text Box 9"/>
          <p:cNvSpPr txBox="1">
            <a:spLocks noChangeArrowheads="1"/>
          </p:cNvSpPr>
          <p:nvPr/>
        </p:nvSpPr>
        <p:spPr bwMode="auto">
          <a:xfrm>
            <a:off x="4191000" y="2895600"/>
            <a:ext cx="152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solidFill>
                  <a:schemeClr val="bg1"/>
                </a:solidFill>
              </a:rPr>
              <a:t>Immune System</a:t>
            </a:r>
            <a:endParaRPr lang="en-GB"/>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broja slajda 3"/>
          <p:cNvSpPr>
            <a:spLocks noGrp="1"/>
          </p:cNvSpPr>
          <p:nvPr>
            <p:ph type="sldNum" sz="quarter" idx="10"/>
          </p:nvPr>
        </p:nvSpPr>
        <p:spPr/>
        <p:txBody>
          <a:bodyPr/>
          <a:lstStyle/>
          <a:p>
            <a:fld id="{505CEB63-2A41-4A19-8821-C894451DA42C}" type="slidenum">
              <a:rPr lang="en-GB"/>
              <a:pPr/>
              <a:t>35</a:t>
            </a:fld>
            <a:endParaRPr lang="en-GB"/>
          </a:p>
        </p:txBody>
      </p:sp>
      <p:sp>
        <p:nvSpPr>
          <p:cNvPr id="318466" name="Rectangle 2"/>
          <p:cNvSpPr>
            <a:spLocks noGrp="1" noChangeArrowheads="1"/>
          </p:cNvSpPr>
          <p:nvPr>
            <p:ph type="title"/>
          </p:nvPr>
        </p:nvSpPr>
        <p:spPr/>
        <p:txBody>
          <a:bodyPr/>
          <a:lstStyle/>
          <a:p>
            <a:r>
              <a:rPr lang="hr-HR"/>
              <a:t>Učestalost kožnih alergija</a:t>
            </a:r>
            <a:endParaRPr lang="en-GB"/>
          </a:p>
        </p:txBody>
      </p:sp>
      <p:sp>
        <p:nvSpPr>
          <p:cNvPr id="318467" name="Rectangle 3"/>
          <p:cNvSpPr>
            <a:spLocks noGrp="1" noChangeArrowheads="1"/>
          </p:cNvSpPr>
          <p:nvPr>
            <p:ph type="body" idx="1"/>
          </p:nvPr>
        </p:nvSpPr>
        <p:spPr>
          <a:xfrm>
            <a:off x="685800" y="1828800"/>
            <a:ext cx="7772400" cy="4267200"/>
          </a:xfrm>
        </p:spPr>
        <p:txBody>
          <a:bodyPr/>
          <a:lstStyle/>
          <a:p>
            <a:r>
              <a:rPr lang="hr-HR"/>
              <a:t>Alergije kože od nošenja rukavica</a:t>
            </a:r>
            <a:r>
              <a:rPr lang="en-GB"/>
              <a:t> </a:t>
            </a:r>
            <a:r>
              <a:rPr lang="hr-HR"/>
              <a:t>može biti postavljeno kako slijedi</a:t>
            </a:r>
            <a:r>
              <a:rPr lang="en-GB"/>
              <a:t>:</a:t>
            </a:r>
          </a:p>
          <a:p>
            <a:endParaRPr lang="en-GB" sz="1000"/>
          </a:p>
          <a:p>
            <a:pPr>
              <a:buFontTx/>
              <a:buChar char="•"/>
            </a:pPr>
            <a:r>
              <a:rPr lang="hr-HR"/>
              <a:t>Iritirajuće reakcije zbog loše higijene</a:t>
            </a:r>
            <a:r>
              <a:rPr lang="en-GB"/>
              <a:t>, </a:t>
            </a:r>
            <a:r>
              <a:rPr lang="hr-HR"/>
              <a:t>nošenja rukavica</a:t>
            </a:r>
            <a:r>
              <a:rPr lang="en-GB"/>
              <a:t> </a:t>
            </a:r>
            <a:r>
              <a:rPr lang="hr-HR"/>
              <a:t>u predugom vremenskom periodu</a:t>
            </a:r>
            <a:r>
              <a:rPr lang="en-GB"/>
              <a:t>, </a:t>
            </a:r>
            <a:r>
              <a:rPr lang="hr-HR"/>
              <a:t>kombinacija</a:t>
            </a:r>
            <a:r>
              <a:rPr lang="en-GB"/>
              <a:t> </a:t>
            </a:r>
            <a:r>
              <a:rPr lang="hr-HR"/>
              <a:t>začepljenja</a:t>
            </a:r>
            <a:r>
              <a:rPr lang="en-GB"/>
              <a:t>/pers</a:t>
            </a:r>
            <a:r>
              <a:rPr lang="hr-HR"/>
              <a:t>piracije</a:t>
            </a:r>
            <a:r>
              <a:rPr lang="en-GB"/>
              <a:t>, </a:t>
            </a:r>
            <a:r>
              <a:rPr lang="hr-HR"/>
              <a:t>mehaničkog trenja,</a:t>
            </a:r>
            <a:endParaRPr lang="en-GB"/>
          </a:p>
          <a:p>
            <a:endParaRPr lang="en-GB" sz="1000"/>
          </a:p>
          <a:p>
            <a:pPr>
              <a:buFontTx/>
              <a:buChar char="•"/>
            </a:pPr>
            <a:r>
              <a:rPr lang="hr-HR"/>
              <a:t>Iritirajuće reakcije</a:t>
            </a:r>
            <a:r>
              <a:rPr lang="en-GB"/>
              <a:t> </a:t>
            </a:r>
            <a:r>
              <a:rPr lang="hr-HR"/>
              <a:t>od nošenja</a:t>
            </a:r>
            <a:r>
              <a:rPr lang="en-GB"/>
              <a:t> </a:t>
            </a:r>
            <a:r>
              <a:rPr lang="hr-HR"/>
              <a:t>neodgovarajućih rukavica</a:t>
            </a:r>
            <a:r>
              <a:rPr lang="en-GB"/>
              <a:t>,</a:t>
            </a:r>
          </a:p>
          <a:p>
            <a:endParaRPr lang="en-GB" sz="1000"/>
          </a:p>
          <a:p>
            <a:pPr>
              <a:buFontTx/>
              <a:buChar char="•"/>
            </a:pPr>
            <a:r>
              <a:rPr lang="en-GB"/>
              <a:t>T</a:t>
            </a:r>
            <a:r>
              <a:rPr lang="hr-HR"/>
              <a:t>i</a:t>
            </a:r>
            <a:r>
              <a:rPr lang="en-GB"/>
              <a:t>p IV alergi</a:t>
            </a:r>
            <a:r>
              <a:rPr lang="hr-HR"/>
              <a:t>je</a:t>
            </a:r>
            <a:r>
              <a:rPr lang="en-GB"/>
              <a:t>,</a:t>
            </a:r>
          </a:p>
          <a:p>
            <a:endParaRPr lang="en-GB" sz="1000"/>
          </a:p>
          <a:p>
            <a:pPr>
              <a:buFontTx/>
              <a:buChar char="•"/>
            </a:pPr>
            <a:r>
              <a:rPr lang="en-GB"/>
              <a:t>T</a:t>
            </a:r>
            <a:r>
              <a:rPr lang="hr-HR"/>
              <a:t>i</a:t>
            </a:r>
            <a:r>
              <a:rPr lang="en-GB"/>
              <a:t>p I alergi</a:t>
            </a:r>
            <a:r>
              <a:rPr lang="hr-HR"/>
              <a:t>j</a:t>
            </a:r>
            <a:r>
              <a:rPr lang="en-GB"/>
              <a:t>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zervirano mjesto broja slajda 3"/>
          <p:cNvSpPr>
            <a:spLocks noGrp="1"/>
          </p:cNvSpPr>
          <p:nvPr>
            <p:ph type="sldNum" sz="quarter" idx="10"/>
          </p:nvPr>
        </p:nvSpPr>
        <p:spPr/>
        <p:txBody>
          <a:bodyPr/>
          <a:lstStyle/>
          <a:p>
            <a:fld id="{7FAFCBAA-90B3-4EA8-8D58-EDB26E7FF1F3}" type="slidenum">
              <a:rPr lang="en-GB"/>
              <a:pPr/>
              <a:t>36</a:t>
            </a:fld>
            <a:endParaRPr lang="en-GB"/>
          </a:p>
        </p:txBody>
      </p:sp>
      <p:sp>
        <p:nvSpPr>
          <p:cNvPr id="241666" name="Rectangle 2"/>
          <p:cNvSpPr>
            <a:spLocks noGrp="1" noChangeArrowheads="1"/>
          </p:cNvSpPr>
          <p:nvPr>
            <p:ph type="title"/>
          </p:nvPr>
        </p:nvSpPr>
        <p:spPr>
          <a:xfrm>
            <a:off x="685800" y="838200"/>
            <a:ext cx="5257800" cy="1143000"/>
          </a:xfrm>
        </p:spPr>
        <p:txBody>
          <a:bodyPr/>
          <a:lstStyle/>
          <a:p>
            <a:r>
              <a:rPr lang="hr-HR"/>
              <a:t>Razlozi koji opravdavaju tretiranje kože</a:t>
            </a:r>
            <a:endParaRPr lang="en-GB"/>
          </a:p>
        </p:txBody>
      </p:sp>
      <p:sp>
        <p:nvSpPr>
          <p:cNvPr id="241667" name="Rectangle 3"/>
          <p:cNvSpPr>
            <a:spLocks noGrp="1" noChangeArrowheads="1"/>
          </p:cNvSpPr>
          <p:nvPr>
            <p:ph type="body" idx="1"/>
          </p:nvPr>
        </p:nvSpPr>
        <p:spPr>
          <a:xfrm>
            <a:off x="685800" y="2438400"/>
            <a:ext cx="7772400" cy="3657600"/>
          </a:xfrm>
        </p:spPr>
        <p:txBody>
          <a:bodyPr/>
          <a:lstStyle/>
          <a:p>
            <a:pPr>
              <a:buFontTx/>
              <a:buChar char="•"/>
            </a:pPr>
            <a:r>
              <a:rPr lang="hr-HR"/>
              <a:t>Etička odgovornost</a:t>
            </a:r>
            <a:endParaRPr lang="en-GB"/>
          </a:p>
          <a:p>
            <a:pPr>
              <a:buFontTx/>
              <a:buChar char="•"/>
            </a:pPr>
            <a:endParaRPr lang="en-GB"/>
          </a:p>
          <a:p>
            <a:pPr>
              <a:buFontTx/>
              <a:buChar char="•"/>
            </a:pPr>
            <a:r>
              <a:rPr lang="hr-HR"/>
              <a:t>Smanjivanje troškova uzrokovanih:</a:t>
            </a:r>
            <a:endParaRPr lang="en-GB"/>
          </a:p>
          <a:p>
            <a:pPr lvl="1"/>
            <a:r>
              <a:rPr lang="hr-HR"/>
              <a:t>bolovanjem</a:t>
            </a:r>
            <a:endParaRPr lang="en-GB"/>
          </a:p>
          <a:p>
            <a:pPr lvl="1"/>
            <a:r>
              <a:rPr lang="hr-HR"/>
              <a:t>medicinskim tretmanima</a:t>
            </a:r>
            <a:endParaRPr lang="en-GB"/>
          </a:p>
          <a:p>
            <a:pPr lvl="1"/>
            <a:r>
              <a:rPr lang="hr-HR"/>
              <a:t>rahabilitacijom</a:t>
            </a:r>
            <a:r>
              <a:rPr lang="en-GB"/>
              <a:t> </a:t>
            </a:r>
            <a:r>
              <a:rPr lang="hr-HR"/>
              <a:t>ili/i</a:t>
            </a:r>
            <a:r>
              <a:rPr lang="en-GB"/>
              <a:t> </a:t>
            </a:r>
            <a:r>
              <a:rPr lang="hr-HR"/>
              <a:t>prekvalifikacijskim programom</a:t>
            </a:r>
            <a:endParaRPr lang="en-GB"/>
          </a:p>
          <a:p>
            <a:pPr>
              <a:buFontTx/>
              <a:buChar char="•"/>
            </a:pPr>
            <a:endParaRPr lang="en-GB"/>
          </a:p>
          <a:p>
            <a:pPr>
              <a:buFontTx/>
              <a:buChar char="•"/>
            </a:pPr>
            <a:r>
              <a:rPr lang="hr-HR"/>
              <a:t>Podizanjem morala zaposlenika</a:t>
            </a:r>
            <a:endParaRPr lang="en-GB"/>
          </a:p>
        </p:txBody>
      </p:sp>
      <p:pic>
        <p:nvPicPr>
          <p:cNvPr id="241668" name="Picture 4" descr="C:\My Documents\Pictures\Hand and skin\Skin care progra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533400"/>
            <a:ext cx="2713038" cy="1841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zervirano mjesto broja slajda 3"/>
          <p:cNvSpPr>
            <a:spLocks noGrp="1"/>
          </p:cNvSpPr>
          <p:nvPr>
            <p:ph type="sldNum" sz="quarter" idx="10"/>
          </p:nvPr>
        </p:nvSpPr>
        <p:spPr/>
        <p:txBody>
          <a:bodyPr/>
          <a:lstStyle/>
          <a:p>
            <a:fld id="{DAA04FA8-05B4-4762-8B4A-851215CDF0F6}" type="slidenum">
              <a:rPr lang="en-GB"/>
              <a:pPr/>
              <a:t>37</a:t>
            </a:fld>
            <a:endParaRPr lang="en-GB"/>
          </a:p>
        </p:txBody>
      </p:sp>
      <p:sp>
        <p:nvSpPr>
          <p:cNvPr id="243714" name="Rectangle 2"/>
          <p:cNvSpPr>
            <a:spLocks noGrp="1" noChangeArrowheads="1"/>
          </p:cNvSpPr>
          <p:nvPr>
            <p:ph type="title"/>
          </p:nvPr>
        </p:nvSpPr>
        <p:spPr>
          <a:xfrm>
            <a:off x="685800" y="609600"/>
            <a:ext cx="5029200" cy="1143000"/>
          </a:xfrm>
        </p:spPr>
        <p:txBody>
          <a:bodyPr/>
          <a:lstStyle/>
          <a:p>
            <a:r>
              <a:rPr lang="hr-HR"/>
              <a:t>Tretman kože</a:t>
            </a:r>
            <a:r>
              <a:rPr lang="en-GB"/>
              <a:t> 1 </a:t>
            </a:r>
            <a:br>
              <a:rPr lang="en-GB"/>
            </a:br>
            <a:r>
              <a:rPr lang="hr-HR"/>
              <a:t>Zaštita kože</a:t>
            </a:r>
            <a:endParaRPr lang="en-GB"/>
          </a:p>
        </p:txBody>
      </p:sp>
      <p:sp>
        <p:nvSpPr>
          <p:cNvPr id="243715" name="Rectangle 3"/>
          <p:cNvSpPr>
            <a:spLocks noGrp="1" noChangeArrowheads="1"/>
          </p:cNvSpPr>
          <p:nvPr>
            <p:ph type="body" idx="1"/>
          </p:nvPr>
        </p:nvSpPr>
        <p:spPr>
          <a:xfrm>
            <a:off x="685800" y="1981200"/>
            <a:ext cx="8153400" cy="4114800"/>
          </a:xfrm>
        </p:spPr>
        <p:txBody>
          <a:bodyPr/>
          <a:lstStyle/>
          <a:p>
            <a:pPr>
              <a:buFontTx/>
              <a:buChar char="•"/>
            </a:pPr>
            <a:r>
              <a:rPr lang="hr-HR"/>
              <a:t>Ciljevi</a:t>
            </a:r>
            <a:r>
              <a:rPr lang="en-GB"/>
              <a:t>:</a:t>
            </a:r>
          </a:p>
          <a:p>
            <a:pPr lvl="1"/>
            <a:r>
              <a:rPr lang="hr-HR"/>
              <a:t>Pomaže zaštititi kožu</a:t>
            </a:r>
            <a:endParaRPr lang="en-GB"/>
          </a:p>
          <a:p>
            <a:pPr lvl="2"/>
            <a:r>
              <a:rPr lang="hr-HR"/>
              <a:t>protiv tvari baziranih na ulju i koji nisu razgradivi u vodi i organskih otapala poput ulja</a:t>
            </a:r>
            <a:r>
              <a:rPr lang="en-GB"/>
              <a:t>, </a:t>
            </a:r>
            <a:r>
              <a:rPr lang="hr-HR"/>
              <a:t>boja</a:t>
            </a:r>
            <a:r>
              <a:rPr lang="en-GB"/>
              <a:t>, gra</a:t>
            </a:r>
            <a:r>
              <a:rPr lang="hr-HR"/>
              <a:t>f</a:t>
            </a:r>
            <a:r>
              <a:rPr lang="en-GB"/>
              <a:t>it</a:t>
            </a:r>
            <a:r>
              <a:rPr lang="hr-HR"/>
              <a:t>a</a:t>
            </a:r>
            <a:r>
              <a:rPr lang="en-GB"/>
              <a:t>, metal</a:t>
            </a:r>
            <a:r>
              <a:rPr lang="hr-HR"/>
              <a:t>ne</a:t>
            </a:r>
            <a:r>
              <a:rPr lang="en-GB"/>
              <a:t> </a:t>
            </a:r>
            <a:r>
              <a:rPr lang="hr-HR"/>
              <a:t>prašine</a:t>
            </a:r>
            <a:r>
              <a:rPr lang="en-GB"/>
              <a:t>, </a:t>
            </a:r>
            <a:r>
              <a:rPr lang="hr-HR"/>
              <a:t>karbonskog crnila</a:t>
            </a:r>
            <a:r>
              <a:rPr lang="en-GB"/>
              <a:t>, ... </a:t>
            </a:r>
          </a:p>
          <a:p>
            <a:pPr lvl="2"/>
            <a:r>
              <a:rPr lang="hr-HR"/>
              <a:t>protiv otapala na vodenoj bazi</a:t>
            </a:r>
            <a:endParaRPr lang="en-GB"/>
          </a:p>
          <a:p>
            <a:pPr lvl="1"/>
            <a:r>
              <a:rPr lang="hr-HR"/>
              <a:t>Povećava upijajuća svojstva</a:t>
            </a:r>
            <a:endParaRPr lang="en-GB"/>
          </a:p>
          <a:p>
            <a:pPr lvl="1"/>
            <a:r>
              <a:rPr lang="hr-HR"/>
              <a:t>Omogućava lakše čišćenje kože</a:t>
            </a:r>
            <a:endParaRPr lang="en-GB"/>
          </a:p>
          <a:p>
            <a:pPr lvl="1"/>
            <a:r>
              <a:rPr lang="hr-HR"/>
              <a:t>Ostaje mogućnost dobrog hvata</a:t>
            </a:r>
            <a:endParaRPr lang="en-GB"/>
          </a:p>
          <a:p>
            <a:pPr lvl="1"/>
            <a:endParaRPr lang="en-GB"/>
          </a:p>
          <a:p>
            <a:pPr>
              <a:buFontTx/>
              <a:buChar char="•"/>
            </a:pPr>
            <a:r>
              <a:rPr lang="hr-HR"/>
              <a:t>Upotreba</a:t>
            </a:r>
            <a:r>
              <a:rPr lang="en-GB"/>
              <a:t>: </a:t>
            </a:r>
            <a:r>
              <a:rPr lang="hr-HR"/>
              <a:t>prije početka posla i nakon svake pauze</a:t>
            </a:r>
            <a:endParaRPr lang="en-GB"/>
          </a:p>
          <a:p>
            <a:pPr lvl="1"/>
            <a:endParaRPr lang="en-GB"/>
          </a:p>
        </p:txBody>
      </p:sp>
      <p:pic>
        <p:nvPicPr>
          <p:cNvPr id="243716" name="Picture 4" descr="C:\My Documents\Pictures\Hand and skin\Skin care progra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533400"/>
            <a:ext cx="2713038" cy="1841500"/>
          </a:xfrm>
          <a:prstGeom prst="rect">
            <a:avLst/>
          </a:prstGeom>
          <a:noFill/>
          <a:extLst>
            <a:ext uri="{909E8E84-426E-40DD-AFC4-6F175D3DCCD1}">
              <a14:hiddenFill xmlns:a14="http://schemas.microsoft.com/office/drawing/2010/main">
                <a:solidFill>
                  <a:srgbClr val="FFFFFF"/>
                </a:solidFill>
              </a14:hiddenFill>
            </a:ext>
          </a:extLst>
        </p:spPr>
      </p:pic>
      <p:sp>
        <p:nvSpPr>
          <p:cNvPr id="243717" name="Rectangle 5"/>
          <p:cNvSpPr>
            <a:spLocks noChangeArrowheads="1"/>
          </p:cNvSpPr>
          <p:nvPr/>
        </p:nvSpPr>
        <p:spPr bwMode="auto">
          <a:xfrm>
            <a:off x="5943600" y="533400"/>
            <a:ext cx="914400" cy="1828800"/>
          </a:xfrm>
          <a:prstGeom prst="rect">
            <a:avLst/>
          </a:prstGeom>
          <a:noFill/>
          <a:ln w="28575">
            <a:solidFill>
              <a:schemeClr val="accent2"/>
            </a:solid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zervirano mjesto broja slajda 3"/>
          <p:cNvSpPr>
            <a:spLocks noGrp="1"/>
          </p:cNvSpPr>
          <p:nvPr>
            <p:ph type="sldNum" sz="quarter" idx="10"/>
          </p:nvPr>
        </p:nvSpPr>
        <p:spPr/>
        <p:txBody>
          <a:bodyPr/>
          <a:lstStyle/>
          <a:p>
            <a:fld id="{301016E2-5A0D-41D1-9770-0E6FBEF9E554}" type="slidenum">
              <a:rPr lang="en-GB"/>
              <a:pPr/>
              <a:t>38</a:t>
            </a:fld>
            <a:endParaRPr lang="en-GB"/>
          </a:p>
        </p:txBody>
      </p:sp>
      <p:sp>
        <p:nvSpPr>
          <p:cNvPr id="244738" name="Rectangle 2"/>
          <p:cNvSpPr>
            <a:spLocks noGrp="1" noChangeArrowheads="1"/>
          </p:cNvSpPr>
          <p:nvPr>
            <p:ph type="title"/>
          </p:nvPr>
        </p:nvSpPr>
        <p:spPr>
          <a:xfrm>
            <a:off x="685800" y="457200"/>
            <a:ext cx="6096000" cy="914400"/>
          </a:xfrm>
        </p:spPr>
        <p:txBody>
          <a:bodyPr/>
          <a:lstStyle/>
          <a:p>
            <a:r>
              <a:rPr lang="hr-HR"/>
              <a:t>Proizvodi za zaštitu kože</a:t>
            </a:r>
            <a:endParaRPr lang="en-GB"/>
          </a:p>
        </p:txBody>
      </p:sp>
      <p:sp>
        <p:nvSpPr>
          <p:cNvPr id="244739" name="Rectangle 3"/>
          <p:cNvSpPr>
            <a:spLocks noGrp="1" noChangeArrowheads="1"/>
          </p:cNvSpPr>
          <p:nvPr>
            <p:ph type="body" idx="1"/>
          </p:nvPr>
        </p:nvSpPr>
        <p:spPr/>
        <p:txBody>
          <a:bodyPr/>
          <a:lstStyle/>
          <a:p>
            <a:pPr>
              <a:buFontTx/>
              <a:buChar char="•"/>
            </a:pPr>
            <a:endParaRPr lang="en-GB"/>
          </a:p>
          <a:p>
            <a:pPr>
              <a:buFontTx/>
              <a:buChar char="•"/>
            </a:pPr>
            <a:endParaRPr lang="en-GB"/>
          </a:p>
          <a:p>
            <a:pPr>
              <a:buFontTx/>
              <a:buChar char="•"/>
            </a:pPr>
            <a:endParaRPr lang="en-GB"/>
          </a:p>
          <a:p>
            <a:pPr>
              <a:buFontTx/>
              <a:buChar char="•"/>
            </a:pPr>
            <a:endParaRPr lang="en-GB"/>
          </a:p>
        </p:txBody>
      </p:sp>
      <p:sp>
        <p:nvSpPr>
          <p:cNvPr id="244740" name="Rectangle 4"/>
          <p:cNvSpPr>
            <a:spLocks noChangeArrowheads="1"/>
          </p:cNvSpPr>
          <p:nvPr/>
        </p:nvSpPr>
        <p:spPr bwMode="auto">
          <a:xfrm>
            <a:off x="609600" y="1524000"/>
            <a:ext cx="80010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2400">
                <a:solidFill>
                  <a:schemeClr val="bg1"/>
                </a:solidFill>
                <a:latin typeface="Times New Roman" panose="02020603050405020304" pitchFamily="18" charset="0"/>
              </a:defRPr>
            </a:lvl1pPr>
            <a:lvl2pPr marL="742950" indent="-285750">
              <a:spcBef>
                <a:spcPct val="20000"/>
              </a:spcBef>
              <a:buClr>
                <a:schemeClr val="bg1"/>
              </a:buClr>
              <a:buSzPct val="60000"/>
              <a:buFont typeface="Monotype Sorts" pitchFamily="2" charset="2"/>
              <a:buChar char="è"/>
              <a:defRPr sz="2000">
                <a:solidFill>
                  <a:schemeClr val="bg1"/>
                </a:solidFill>
                <a:latin typeface="Times New Roman" panose="02020603050405020304" pitchFamily="18" charset="0"/>
              </a:defRPr>
            </a:lvl2pPr>
            <a:lvl3pPr marL="1143000" indent="-228600">
              <a:spcBef>
                <a:spcPct val="20000"/>
              </a:spcBef>
              <a:buClr>
                <a:schemeClr val="bg1"/>
              </a:buClr>
              <a:buSzPct val="60000"/>
              <a:buFont typeface="Monotype Sorts" pitchFamily="2" charset="2"/>
              <a:buChar char="ç"/>
              <a:defRPr>
                <a:solidFill>
                  <a:schemeClr val="bg1"/>
                </a:solidFill>
                <a:latin typeface="Times New Roman" panose="02020603050405020304" pitchFamily="18" charset="0"/>
              </a:defRPr>
            </a:lvl3pPr>
            <a:lvl4pPr marL="1600200" indent="-228600">
              <a:spcBef>
                <a:spcPct val="20000"/>
              </a:spcBef>
              <a:buClr>
                <a:schemeClr val="bg1"/>
              </a:buClr>
              <a:buSzPct val="60000"/>
              <a:buFont typeface="Marlett" pitchFamily="2" charset="2"/>
              <a:buChar char="i"/>
              <a:defRPr sz="1600">
                <a:solidFill>
                  <a:schemeClr val="bg1"/>
                </a:solidFill>
                <a:latin typeface="Times New Roman" panose="02020603050405020304" pitchFamily="18"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nSpc>
                <a:spcPct val="80000"/>
              </a:lnSpc>
              <a:buFontTx/>
              <a:buChar char="•"/>
            </a:pPr>
            <a:r>
              <a:rPr lang="hr-HR"/>
              <a:t>Proizvodi za zaštitu kože</a:t>
            </a:r>
            <a:r>
              <a:rPr lang="en-GB"/>
              <a:t> </a:t>
            </a:r>
            <a:r>
              <a:rPr lang="hr-HR"/>
              <a:t>teoretski smanjuju</a:t>
            </a:r>
            <a:endParaRPr lang="en-GB"/>
          </a:p>
          <a:p>
            <a:pPr>
              <a:lnSpc>
                <a:spcPct val="80000"/>
              </a:lnSpc>
            </a:pPr>
            <a:r>
              <a:rPr lang="en-GB"/>
              <a:t>     </a:t>
            </a:r>
            <a:r>
              <a:rPr lang="hr-HR"/>
              <a:t>prolazak do kože i upijanje kroz kožu</a:t>
            </a:r>
            <a:r>
              <a:rPr lang="en-GB"/>
              <a:t> </a:t>
            </a:r>
            <a:r>
              <a:rPr lang="hr-HR"/>
              <a:t>opasnih </a:t>
            </a:r>
          </a:p>
          <a:p>
            <a:pPr>
              <a:lnSpc>
                <a:spcPct val="80000"/>
              </a:lnSpc>
            </a:pPr>
            <a:r>
              <a:rPr lang="hr-HR"/>
              <a:t>     materijala</a:t>
            </a:r>
            <a:r>
              <a:rPr lang="en-GB"/>
              <a:t>.</a:t>
            </a:r>
          </a:p>
          <a:p>
            <a:pPr>
              <a:lnSpc>
                <a:spcPct val="120000"/>
              </a:lnSpc>
              <a:buFontTx/>
              <a:buChar char="•"/>
            </a:pPr>
            <a:endParaRPr lang="en-GB" sz="1400"/>
          </a:p>
          <a:p>
            <a:pPr>
              <a:lnSpc>
                <a:spcPct val="90000"/>
              </a:lnSpc>
              <a:buFontTx/>
              <a:buChar char="•"/>
            </a:pPr>
            <a:r>
              <a:rPr lang="hr-HR"/>
              <a:t>Pomanjkanje odgovarajućih standardiziranih tehnika</a:t>
            </a:r>
            <a:r>
              <a:rPr lang="en-GB"/>
              <a:t> </a:t>
            </a:r>
            <a:r>
              <a:rPr lang="hr-HR"/>
              <a:t>za procjenu</a:t>
            </a:r>
            <a:r>
              <a:rPr lang="en-GB"/>
              <a:t> </a:t>
            </a:r>
            <a:r>
              <a:rPr lang="hr-HR"/>
              <a:t>njihovog zaštitnog djelovanja</a:t>
            </a:r>
            <a:r>
              <a:rPr lang="en-GB"/>
              <a:t>.</a:t>
            </a:r>
          </a:p>
          <a:p>
            <a:pPr>
              <a:lnSpc>
                <a:spcPct val="120000"/>
              </a:lnSpc>
              <a:buFontTx/>
              <a:buChar char="•"/>
            </a:pPr>
            <a:endParaRPr lang="en-GB" sz="1400"/>
          </a:p>
          <a:p>
            <a:pPr>
              <a:buFontTx/>
              <a:buChar char="•"/>
            </a:pPr>
            <a:r>
              <a:rPr lang="hr-HR"/>
              <a:t>Nude nedokazanu</a:t>
            </a:r>
            <a:r>
              <a:rPr lang="en-GB"/>
              <a:t> </a:t>
            </a:r>
            <a:r>
              <a:rPr lang="hr-HR"/>
              <a:t>stvarnu</a:t>
            </a:r>
            <a:r>
              <a:rPr lang="en-GB"/>
              <a:t> </a:t>
            </a:r>
            <a:r>
              <a:rPr lang="hr-HR"/>
              <a:t>zaštitu</a:t>
            </a:r>
            <a:r>
              <a:rPr lang="en-GB"/>
              <a:t> </a:t>
            </a:r>
            <a:r>
              <a:rPr lang="hr-HR"/>
              <a:t>i mogu stvoriti</a:t>
            </a:r>
            <a:r>
              <a:rPr lang="en-GB"/>
              <a:t> </a:t>
            </a:r>
            <a:r>
              <a:rPr lang="hr-HR"/>
              <a:t>lažan osjećaj sigurnosti</a:t>
            </a:r>
            <a:r>
              <a:rPr lang="en-GB"/>
              <a:t>.</a:t>
            </a:r>
          </a:p>
          <a:p>
            <a:pPr lvl="1">
              <a:lnSpc>
                <a:spcPct val="120000"/>
              </a:lnSpc>
            </a:pPr>
            <a:r>
              <a:rPr lang="hr-HR"/>
              <a:t>Površina primjene</a:t>
            </a:r>
            <a:r>
              <a:rPr lang="en-GB"/>
              <a:t> </a:t>
            </a:r>
            <a:r>
              <a:rPr lang="hr-HR"/>
              <a:t>proizvoda</a:t>
            </a:r>
            <a:endParaRPr lang="en-GB"/>
          </a:p>
          <a:p>
            <a:pPr lvl="1">
              <a:lnSpc>
                <a:spcPct val="120000"/>
              </a:lnSpc>
            </a:pPr>
            <a:r>
              <a:rPr lang="hr-HR"/>
              <a:t>Kvaliteta</a:t>
            </a:r>
            <a:r>
              <a:rPr lang="en-GB"/>
              <a:t> </a:t>
            </a:r>
            <a:r>
              <a:rPr lang="hr-HR"/>
              <a:t>premaza na proizvodu</a:t>
            </a:r>
            <a:r>
              <a:rPr lang="en-GB"/>
              <a:t> : </a:t>
            </a:r>
            <a:r>
              <a:rPr lang="hr-HR"/>
              <a:t>početni i tijekom posla</a:t>
            </a:r>
            <a:endParaRPr lang="en-GB"/>
          </a:p>
          <a:p>
            <a:pPr lvl="1">
              <a:lnSpc>
                <a:spcPct val="120000"/>
              </a:lnSpc>
            </a:pPr>
            <a:r>
              <a:rPr lang="hr-HR"/>
              <a:t>Pravi odabir</a:t>
            </a:r>
            <a:r>
              <a:rPr lang="en-GB"/>
              <a:t> </a:t>
            </a:r>
            <a:r>
              <a:rPr lang="hr-HR"/>
              <a:t>nasuprot opasnosti</a:t>
            </a:r>
            <a:endParaRPr lang="en-GB"/>
          </a:p>
          <a:p>
            <a:pPr>
              <a:buFontTx/>
              <a:buChar char="•"/>
            </a:pPr>
            <a:endParaRPr lang="en-GB" sz="1400"/>
          </a:p>
          <a:p>
            <a:pPr lvl="1"/>
            <a:endParaRPr lang="en-GB"/>
          </a:p>
        </p:txBody>
      </p:sp>
      <p:pic>
        <p:nvPicPr>
          <p:cNvPr id="244741" name="Picture 5" descr="C:\My Documents\Pictures\Hand and skin\Dirty ha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533400"/>
            <a:ext cx="1749425" cy="213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zervirano mjesto broja slajda 3"/>
          <p:cNvSpPr>
            <a:spLocks noGrp="1"/>
          </p:cNvSpPr>
          <p:nvPr>
            <p:ph type="sldNum" sz="quarter" idx="10"/>
          </p:nvPr>
        </p:nvSpPr>
        <p:spPr/>
        <p:txBody>
          <a:bodyPr/>
          <a:lstStyle/>
          <a:p>
            <a:fld id="{DBF0256E-D189-4140-8FA2-83FE22F94C72}" type="slidenum">
              <a:rPr lang="en-GB"/>
              <a:pPr/>
              <a:t>39</a:t>
            </a:fld>
            <a:endParaRPr lang="en-GB"/>
          </a:p>
        </p:txBody>
      </p:sp>
      <p:sp>
        <p:nvSpPr>
          <p:cNvPr id="251906" name="Rectangle 2"/>
          <p:cNvSpPr>
            <a:spLocks noGrp="1" noChangeArrowheads="1"/>
          </p:cNvSpPr>
          <p:nvPr>
            <p:ph type="title"/>
          </p:nvPr>
        </p:nvSpPr>
        <p:spPr>
          <a:xfrm>
            <a:off x="685800" y="457200"/>
            <a:ext cx="6019800" cy="1143000"/>
          </a:xfrm>
        </p:spPr>
        <p:txBody>
          <a:bodyPr/>
          <a:lstStyle/>
          <a:p>
            <a:r>
              <a:rPr lang="hr-HR"/>
              <a:t>Proizvodi za zaštitu kože</a:t>
            </a:r>
            <a:endParaRPr lang="en-GB"/>
          </a:p>
        </p:txBody>
      </p:sp>
      <p:sp>
        <p:nvSpPr>
          <p:cNvPr id="251907" name="Rectangle 3"/>
          <p:cNvSpPr>
            <a:spLocks noGrp="1" noChangeArrowheads="1"/>
          </p:cNvSpPr>
          <p:nvPr>
            <p:ph type="body" idx="1"/>
          </p:nvPr>
        </p:nvSpPr>
        <p:spPr/>
        <p:txBody>
          <a:bodyPr/>
          <a:lstStyle/>
          <a:p>
            <a:pPr>
              <a:buFontTx/>
              <a:buChar char="•"/>
            </a:pPr>
            <a:endParaRPr lang="en-GB"/>
          </a:p>
          <a:p>
            <a:pPr>
              <a:buFontTx/>
              <a:buChar char="•"/>
            </a:pPr>
            <a:endParaRPr lang="en-GB"/>
          </a:p>
          <a:p>
            <a:pPr>
              <a:buFontTx/>
              <a:buChar char="•"/>
            </a:pPr>
            <a:endParaRPr lang="en-GB"/>
          </a:p>
          <a:p>
            <a:pPr>
              <a:buFontTx/>
              <a:buChar char="•"/>
            </a:pPr>
            <a:endParaRPr lang="en-GB"/>
          </a:p>
        </p:txBody>
      </p:sp>
      <p:sp>
        <p:nvSpPr>
          <p:cNvPr id="251908" name="Rectangle 4"/>
          <p:cNvSpPr>
            <a:spLocks noChangeArrowheads="1"/>
          </p:cNvSpPr>
          <p:nvPr/>
        </p:nvSpPr>
        <p:spPr bwMode="auto">
          <a:xfrm>
            <a:off x="457200" y="1752600"/>
            <a:ext cx="8382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2400">
                <a:solidFill>
                  <a:schemeClr val="bg1"/>
                </a:solidFill>
                <a:latin typeface="Times New Roman" panose="02020603050405020304" pitchFamily="18" charset="0"/>
              </a:defRPr>
            </a:lvl1pPr>
            <a:lvl2pPr marL="742950" indent="-285750">
              <a:spcBef>
                <a:spcPct val="20000"/>
              </a:spcBef>
              <a:buClr>
                <a:schemeClr val="bg1"/>
              </a:buClr>
              <a:buSzPct val="60000"/>
              <a:buFont typeface="Monotype Sorts" pitchFamily="2" charset="2"/>
              <a:buChar char="è"/>
              <a:defRPr sz="2000">
                <a:solidFill>
                  <a:schemeClr val="bg1"/>
                </a:solidFill>
                <a:latin typeface="Times New Roman" panose="02020603050405020304" pitchFamily="18" charset="0"/>
              </a:defRPr>
            </a:lvl2pPr>
            <a:lvl3pPr marL="1143000" indent="-228600">
              <a:spcBef>
                <a:spcPct val="20000"/>
              </a:spcBef>
              <a:buClr>
                <a:schemeClr val="bg1"/>
              </a:buClr>
              <a:buSzPct val="60000"/>
              <a:buFont typeface="Monotype Sorts" pitchFamily="2" charset="2"/>
              <a:buChar char="ç"/>
              <a:defRPr>
                <a:solidFill>
                  <a:schemeClr val="bg1"/>
                </a:solidFill>
                <a:latin typeface="Times New Roman" panose="02020603050405020304" pitchFamily="18" charset="0"/>
              </a:defRPr>
            </a:lvl3pPr>
            <a:lvl4pPr marL="1600200" indent="-228600">
              <a:spcBef>
                <a:spcPct val="20000"/>
              </a:spcBef>
              <a:buClr>
                <a:schemeClr val="bg1"/>
              </a:buClr>
              <a:buSzPct val="60000"/>
              <a:buFont typeface="Marlett" pitchFamily="2" charset="2"/>
              <a:buChar char="i"/>
              <a:defRPr sz="1600">
                <a:solidFill>
                  <a:schemeClr val="bg1"/>
                </a:solidFill>
                <a:latin typeface="Times New Roman" panose="02020603050405020304" pitchFamily="18"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buFontTx/>
              <a:buChar char="•"/>
            </a:pPr>
            <a:r>
              <a:rPr lang="hr-HR"/>
              <a:t>Ostavlja zaštitni premaz</a:t>
            </a:r>
            <a:r>
              <a:rPr lang="en-GB"/>
              <a:t> </a:t>
            </a:r>
            <a:r>
              <a:rPr lang="hr-HR"/>
              <a:t>na površini kože</a:t>
            </a:r>
            <a:r>
              <a:rPr lang="en-GB"/>
              <a:t> --&gt; </a:t>
            </a:r>
            <a:endParaRPr lang="hr-HR"/>
          </a:p>
          <a:p>
            <a:r>
              <a:rPr lang="hr-HR"/>
              <a:t>    pomaže u sprečavanju</a:t>
            </a:r>
            <a:r>
              <a:rPr lang="en-GB"/>
              <a:t> </a:t>
            </a:r>
            <a:r>
              <a:rPr lang="hr-HR"/>
              <a:t>iritirajućih sredstava</a:t>
            </a:r>
            <a:r>
              <a:rPr lang="en-GB"/>
              <a:t> </a:t>
            </a:r>
            <a:endParaRPr lang="hr-HR"/>
          </a:p>
          <a:p>
            <a:r>
              <a:rPr lang="hr-HR"/>
              <a:t>    da dopru do kože</a:t>
            </a:r>
            <a:r>
              <a:rPr lang="en-GB"/>
              <a:t> </a:t>
            </a:r>
            <a:r>
              <a:rPr lang="hr-HR"/>
              <a:t>ali ne sprječava alergijske  reakcije</a:t>
            </a:r>
            <a:r>
              <a:rPr lang="en-GB"/>
              <a:t>.</a:t>
            </a:r>
          </a:p>
          <a:p>
            <a:pPr>
              <a:lnSpc>
                <a:spcPct val="120000"/>
              </a:lnSpc>
              <a:buFontTx/>
              <a:buChar char="•"/>
            </a:pPr>
            <a:endParaRPr lang="en-GB" sz="1000"/>
          </a:p>
          <a:p>
            <a:pPr>
              <a:buFontTx/>
              <a:buChar char="•"/>
            </a:pPr>
            <a:r>
              <a:rPr lang="hr-HR"/>
              <a:t>Moguće povećanje dermatitisa</a:t>
            </a:r>
            <a:endParaRPr lang="en-GB"/>
          </a:p>
          <a:p>
            <a:pPr lvl="1"/>
            <a:r>
              <a:rPr lang="hr-HR"/>
              <a:t>za sami proizvod za zaštitu kože</a:t>
            </a:r>
            <a:r>
              <a:rPr lang="en-GB"/>
              <a:t>,</a:t>
            </a:r>
          </a:p>
          <a:p>
            <a:pPr lvl="1"/>
            <a:r>
              <a:rPr lang="hr-HR"/>
              <a:t>za iritirajući proizvod</a:t>
            </a:r>
            <a:r>
              <a:rPr lang="en-GB"/>
              <a:t>,</a:t>
            </a:r>
          </a:p>
          <a:p>
            <a:pPr lvl="1"/>
            <a:r>
              <a:rPr lang="hr-HR"/>
              <a:t>za određene komponente rukavica</a:t>
            </a:r>
            <a:r>
              <a:rPr lang="en-GB"/>
              <a:t>, </a:t>
            </a:r>
            <a:r>
              <a:rPr lang="hr-HR"/>
              <a:t>ako se nose</a:t>
            </a:r>
            <a:r>
              <a:rPr lang="en-GB"/>
              <a:t>.</a:t>
            </a:r>
          </a:p>
          <a:p>
            <a:pPr>
              <a:lnSpc>
                <a:spcPct val="120000"/>
              </a:lnSpc>
              <a:buFontTx/>
              <a:buChar char="•"/>
            </a:pPr>
            <a:endParaRPr lang="en-GB" sz="1000"/>
          </a:p>
          <a:p>
            <a:pPr>
              <a:buFontTx/>
              <a:buChar char="•"/>
            </a:pPr>
            <a:r>
              <a:rPr lang="hr-HR"/>
              <a:t>Dobra nadopuna</a:t>
            </a:r>
            <a:r>
              <a:rPr lang="en-GB"/>
              <a:t> </a:t>
            </a:r>
            <a:r>
              <a:rPr lang="hr-HR"/>
              <a:t>uz efikasni proizvod za zaštitu</a:t>
            </a:r>
            <a:r>
              <a:rPr lang="en-GB"/>
              <a:t> (</a:t>
            </a:r>
            <a:r>
              <a:rPr lang="hr-HR"/>
              <a:t>rukavicu</a:t>
            </a:r>
            <a:r>
              <a:rPr lang="en-GB"/>
              <a:t>)</a:t>
            </a:r>
          </a:p>
          <a:p>
            <a:pPr lvl="1"/>
            <a:r>
              <a:rPr lang="hr-HR"/>
              <a:t>djelovati će kao druga barijera</a:t>
            </a:r>
            <a:r>
              <a:rPr lang="en-GB"/>
              <a:t> </a:t>
            </a:r>
            <a:r>
              <a:rPr lang="hr-HR"/>
              <a:t>ako rukavica ne uspije</a:t>
            </a:r>
            <a:r>
              <a:rPr lang="en-GB"/>
              <a:t> --&gt; </a:t>
            </a:r>
            <a:r>
              <a:rPr lang="hr-HR"/>
              <a:t>bolja zaštita</a:t>
            </a:r>
            <a:endParaRPr lang="en-GB"/>
          </a:p>
          <a:p>
            <a:pPr lvl="1"/>
            <a:endParaRPr lang="en-GB"/>
          </a:p>
        </p:txBody>
      </p:sp>
      <p:pic>
        <p:nvPicPr>
          <p:cNvPr id="251909" name="Picture 5" descr="C:\My Documents\Pictures\Hand and skin\Dirty ha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533400"/>
            <a:ext cx="1749425" cy="213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zervirano mjesto broja slajda 3"/>
          <p:cNvSpPr>
            <a:spLocks noGrp="1"/>
          </p:cNvSpPr>
          <p:nvPr>
            <p:ph type="sldNum" sz="quarter" idx="10"/>
          </p:nvPr>
        </p:nvSpPr>
        <p:spPr/>
        <p:txBody>
          <a:bodyPr/>
          <a:lstStyle/>
          <a:p>
            <a:fld id="{813E18DE-5C8A-4336-A820-80EB77D8C1E2}" type="slidenum">
              <a:rPr lang="en-GB"/>
              <a:pPr/>
              <a:t>4</a:t>
            </a:fld>
            <a:endParaRPr lang="en-GB"/>
          </a:p>
        </p:txBody>
      </p:sp>
      <p:sp>
        <p:nvSpPr>
          <p:cNvPr id="275458" name="Rectangle 2"/>
          <p:cNvSpPr>
            <a:spLocks noGrp="1" noChangeArrowheads="1"/>
          </p:cNvSpPr>
          <p:nvPr>
            <p:ph type="title"/>
          </p:nvPr>
        </p:nvSpPr>
        <p:spPr>
          <a:xfrm>
            <a:off x="914400" y="685800"/>
            <a:ext cx="2895600" cy="685800"/>
          </a:xfrm>
        </p:spPr>
        <p:txBody>
          <a:bodyPr/>
          <a:lstStyle/>
          <a:p>
            <a:r>
              <a:rPr lang="hr-HR"/>
              <a:t>Koža</a:t>
            </a:r>
            <a:endParaRPr lang="en-GB"/>
          </a:p>
        </p:txBody>
      </p:sp>
      <p:sp>
        <p:nvSpPr>
          <p:cNvPr id="275459" name="Rectangle 3"/>
          <p:cNvSpPr>
            <a:spLocks noGrp="1" noChangeArrowheads="1"/>
          </p:cNvSpPr>
          <p:nvPr>
            <p:ph type="body" idx="1"/>
          </p:nvPr>
        </p:nvSpPr>
        <p:spPr>
          <a:xfrm>
            <a:off x="838200" y="1524000"/>
            <a:ext cx="3124200" cy="2286000"/>
          </a:xfrm>
        </p:spPr>
        <p:txBody>
          <a:bodyPr/>
          <a:lstStyle/>
          <a:p>
            <a:pPr>
              <a:lnSpc>
                <a:spcPct val="180000"/>
              </a:lnSpc>
              <a:buFontTx/>
              <a:buChar char="•"/>
            </a:pPr>
            <a:r>
              <a:rPr lang="en-GB" sz="2000"/>
              <a:t>Epidermis</a:t>
            </a:r>
          </a:p>
          <a:p>
            <a:pPr lvl="1">
              <a:lnSpc>
                <a:spcPct val="180000"/>
              </a:lnSpc>
            </a:pPr>
            <a:r>
              <a:rPr lang="hr-HR" sz="1800"/>
              <a:t>Rožnati vanjski sloj</a:t>
            </a:r>
            <a:endParaRPr lang="en-GB" sz="1800"/>
          </a:p>
          <a:p>
            <a:pPr lvl="1">
              <a:lnSpc>
                <a:spcPct val="180000"/>
              </a:lnSpc>
            </a:pPr>
            <a:r>
              <a:rPr lang="hr-HR" sz="1800"/>
              <a:t>Granularni sloj</a:t>
            </a:r>
            <a:endParaRPr lang="en-GB" sz="1800"/>
          </a:p>
          <a:p>
            <a:pPr lvl="1">
              <a:lnSpc>
                <a:spcPct val="180000"/>
              </a:lnSpc>
            </a:pPr>
            <a:r>
              <a:rPr lang="hr-HR" sz="1800"/>
              <a:t>Osnovni sloj</a:t>
            </a:r>
            <a:endParaRPr lang="en-GB" sz="1800"/>
          </a:p>
          <a:p>
            <a:pPr>
              <a:lnSpc>
                <a:spcPct val="180000"/>
              </a:lnSpc>
              <a:buFontTx/>
              <a:buChar char="•"/>
            </a:pPr>
            <a:r>
              <a:rPr lang="en-GB" sz="2000"/>
              <a:t>Dermis</a:t>
            </a:r>
          </a:p>
          <a:p>
            <a:pPr>
              <a:lnSpc>
                <a:spcPct val="180000"/>
              </a:lnSpc>
              <a:buFontTx/>
              <a:buChar char="•"/>
            </a:pPr>
            <a:r>
              <a:rPr lang="en-GB" sz="2000"/>
              <a:t>Adipo</a:t>
            </a:r>
            <a:r>
              <a:rPr lang="hr-HR" sz="2000"/>
              <a:t>zno tkivo</a:t>
            </a:r>
            <a:endParaRPr lang="en-GB" sz="2000"/>
          </a:p>
        </p:txBody>
      </p:sp>
      <p:pic>
        <p:nvPicPr>
          <p:cNvPr id="275460" name="Picture 4" descr="C:\My Documents\Pictures\Hand and skin - Body\Skin dra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838200"/>
            <a:ext cx="4495800" cy="4351338"/>
          </a:xfrm>
          <a:prstGeom prst="rect">
            <a:avLst/>
          </a:prstGeom>
          <a:noFill/>
          <a:extLst>
            <a:ext uri="{909E8E84-426E-40DD-AFC4-6F175D3DCCD1}">
              <a14:hiddenFill xmlns:a14="http://schemas.microsoft.com/office/drawing/2010/main">
                <a:solidFill>
                  <a:srgbClr val="FFFFFF"/>
                </a:solidFill>
              </a14:hiddenFill>
            </a:ext>
          </a:extLst>
        </p:spPr>
      </p:pic>
      <p:sp>
        <p:nvSpPr>
          <p:cNvPr id="275461" name="Rectangle 5"/>
          <p:cNvSpPr>
            <a:spLocks noChangeArrowheads="1"/>
          </p:cNvSpPr>
          <p:nvPr/>
        </p:nvSpPr>
        <p:spPr bwMode="auto">
          <a:xfrm>
            <a:off x="685800" y="5486400"/>
            <a:ext cx="5181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defRPr sz="2400">
                <a:solidFill>
                  <a:schemeClr val="bg1"/>
                </a:solidFill>
                <a:latin typeface="Times New Roman" panose="02020603050405020304" pitchFamily="18" charset="0"/>
              </a:defRPr>
            </a:lvl1pPr>
            <a:lvl2pPr marL="742950" indent="-285750">
              <a:spcBef>
                <a:spcPct val="20000"/>
              </a:spcBef>
              <a:buClr>
                <a:schemeClr val="bg1"/>
              </a:buClr>
              <a:buSzPct val="60000"/>
              <a:buFont typeface="Monotype Sorts" pitchFamily="2" charset="2"/>
              <a:buChar char="è"/>
              <a:defRPr sz="2000">
                <a:solidFill>
                  <a:schemeClr val="bg1"/>
                </a:solidFill>
                <a:latin typeface="Times New Roman" panose="02020603050405020304" pitchFamily="18" charset="0"/>
              </a:defRPr>
            </a:lvl2pPr>
            <a:lvl3pPr marL="1143000" indent="-228600">
              <a:spcBef>
                <a:spcPct val="20000"/>
              </a:spcBef>
              <a:buClr>
                <a:schemeClr val="bg1"/>
              </a:buClr>
              <a:buSzPct val="60000"/>
              <a:buFont typeface="Monotype Sorts" pitchFamily="2" charset="2"/>
              <a:buChar char="ç"/>
              <a:defRPr>
                <a:solidFill>
                  <a:schemeClr val="bg1"/>
                </a:solidFill>
                <a:latin typeface="Times New Roman" panose="02020603050405020304" pitchFamily="18" charset="0"/>
              </a:defRPr>
            </a:lvl3pPr>
            <a:lvl4pPr marL="1600200" indent="-228600">
              <a:spcBef>
                <a:spcPct val="20000"/>
              </a:spcBef>
              <a:buClr>
                <a:schemeClr val="bg1"/>
              </a:buClr>
              <a:buSzPct val="60000"/>
              <a:buFont typeface="Marlett" pitchFamily="2" charset="2"/>
              <a:buChar char="i"/>
              <a:defRPr sz="1600">
                <a:solidFill>
                  <a:schemeClr val="bg1"/>
                </a:solidFill>
                <a:latin typeface="Times New Roman" panose="02020603050405020304" pitchFamily="18"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buFontTx/>
              <a:buChar char="•"/>
            </a:pPr>
            <a:r>
              <a:rPr lang="hr-HR" sz="2000"/>
              <a:t>Ruke</a:t>
            </a:r>
            <a:r>
              <a:rPr lang="en-GB" sz="2000"/>
              <a:t> = 2.5 % </a:t>
            </a:r>
            <a:r>
              <a:rPr lang="hr-HR" sz="2000"/>
              <a:t>površine tijela</a:t>
            </a:r>
            <a:endParaRPr lang="en-GB" sz="20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zervirano mjesto broja slajda 3"/>
          <p:cNvSpPr>
            <a:spLocks noGrp="1"/>
          </p:cNvSpPr>
          <p:nvPr>
            <p:ph type="sldNum" sz="quarter" idx="10"/>
          </p:nvPr>
        </p:nvSpPr>
        <p:spPr/>
        <p:txBody>
          <a:bodyPr/>
          <a:lstStyle/>
          <a:p>
            <a:fld id="{C76B995C-09CF-48B5-9457-6AAE729A3EB5}" type="slidenum">
              <a:rPr lang="en-GB"/>
              <a:pPr/>
              <a:t>40</a:t>
            </a:fld>
            <a:endParaRPr lang="en-GB"/>
          </a:p>
        </p:txBody>
      </p:sp>
      <p:sp>
        <p:nvSpPr>
          <p:cNvPr id="245762" name="Rectangle 2"/>
          <p:cNvSpPr>
            <a:spLocks noGrp="1" noChangeArrowheads="1"/>
          </p:cNvSpPr>
          <p:nvPr>
            <p:ph type="title"/>
          </p:nvPr>
        </p:nvSpPr>
        <p:spPr>
          <a:xfrm>
            <a:off x="762000" y="838200"/>
            <a:ext cx="4876800" cy="1143000"/>
          </a:xfrm>
        </p:spPr>
        <p:txBody>
          <a:bodyPr/>
          <a:lstStyle/>
          <a:p>
            <a:r>
              <a:rPr lang="hr-HR"/>
              <a:t>Tretman kože</a:t>
            </a:r>
            <a:r>
              <a:rPr lang="en-GB"/>
              <a:t> 2 </a:t>
            </a:r>
            <a:br>
              <a:rPr lang="en-GB"/>
            </a:br>
            <a:r>
              <a:rPr lang="hr-HR"/>
              <a:t>Čišćenje kože</a:t>
            </a:r>
            <a:r>
              <a:rPr lang="en-GB"/>
              <a:t> </a:t>
            </a:r>
          </a:p>
        </p:txBody>
      </p:sp>
      <p:sp>
        <p:nvSpPr>
          <p:cNvPr id="245763" name="Rectangle 3"/>
          <p:cNvSpPr>
            <a:spLocks noGrp="1" noChangeArrowheads="1"/>
          </p:cNvSpPr>
          <p:nvPr>
            <p:ph type="body" idx="1"/>
          </p:nvPr>
        </p:nvSpPr>
        <p:spPr>
          <a:xfrm>
            <a:off x="685800" y="2362200"/>
            <a:ext cx="7772400" cy="3733800"/>
          </a:xfrm>
        </p:spPr>
        <p:txBody>
          <a:bodyPr/>
          <a:lstStyle/>
          <a:p>
            <a:pPr>
              <a:buFontTx/>
              <a:buChar char="•"/>
            </a:pPr>
            <a:r>
              <a:rPr lang="hr-HR"/>
              <a:t>Ciljevi</a:t>
            </a:r>
            <a:r>
              <a:rPr lang="en-GB"/>
              <a:t>:</a:t>
            </a:r>
          </a:p>
          <a:p>
            <a:pPr lvl="1"/>
            <a:r>
              <a:rPr lang="hr-HR"/>
              <a:t>čistač ruku</a:t>
            </a:r>
            <a:r>
              <a:rPr lang="en-GB"/>
              <a:t> </a:t>
            </a:r>
            <a:r>
              <a:rPr lang="hr-HR"/>
              <a:t>za jake nečistoće</a:t>
            </a:r>
            <a:r>
              <a:rPr lang="en-GB"/>
              <a:t> </a:t>
            </a:r>
            <a:r>
              <a:rPr lang="hr-HR"/>
              <a:t>poput ulja</a:t>
            </a:r>
            <a:r>
              <a:rPr lang="en-GB"/>
              <a:t>, </a:t>
            </a:r>
            <a:r>
              <a:rPr lang="hr-HR"/>
              <a:t>masti</a:t>
            </a:r>
            <a:r>
              <a:rPr lang="en-GB"/>
              <a:t>, </a:t>
            </a:r>
            <a:r>
              <a:rPr lang="hr-HR"/>
              <a:t>karbonskog crnila</a:t>
            </a:r>
            <a:r>
              <a:rPr lang="en-GB"/>
              <a:t>, </a:t>
            </a:r>
            <a:r>
              <a:rPr lang="hr-HR"/>
              <a:t>metalne prašine</a:t>
            </a:r>
            <a:r>
              <a:rPr lang="en-GB"/>
              <a:t>, </a:t>
            </a:r>
            <a:r>
              <a:rPr lang="hr-HR"/>
              <a:t>podmazivala</a:t>
            </a:r>
            <a:r>
              <a:rPr lang="en-GB"/>
              <a:t>, </a:t>
            </a:r>
            <a:r>
              <a:rPr lang="hr-HR"/>
              <a:t>boja</a:t>
            </a:r>
            <a:r>
              <a:rPr lang="en-GB"/>
              <a:t>, l</a:t>
            </a:r>
            <a:r>
              <a:rPr lang="hr-HR"/>
              <a:t>akova</a:t>
            </a:r>
            <a:r>
              <a:rPr lang="en-GB"/>
              <a:t>, </a:t>
            </a:r>
            <a:r>
              <a:rPr lang="hr-HR"/>
              <a:t>smola</a:t>
            </a:r>
            <a:r>
              <a:rPr lang="en-GB"/>
              <a:t>, </a:t>
            </a:r>
            <a:r>
              <a:rPr lang="hr-HR"/>
              <a:t>ljepila</a:t>
            </a:r>
            <a:r>
              <a:rPr lang="en-GB"/>
              <a:t>, ...</a:t>
            </a:r>
          </a:p>
          <a:p>
            <a:pPr lvl="1"/>
            <a:r>
              <a:rPr lang="hr-HR"/>
              <a:t>sa strugalom ili bez strugala</a:t>
            </a:r>
            <a:endParaRPr lang="en-GB"/>
          </a:p>
          <a:p>
            <a:pPr lvl="1"/>
            <a:endParaRPr lang="en-GB"/>
          </a:p>
          <a:p>
            <a:pPr>
              <a:buFontTx/>
              <a:buChar char="•"/>
            </a:pPr>
            <a:r>
              <a:rPr lang="hr-HR"/>
              <a:t>Upotreba</a:t>
            </a:r>
            <a:r>
              <a:rPr lang="en-GB"/>
              <a:t>: </a:t>
            </a:r>
            <a:r>
              <a:rPr lang="hr-HR"/>
              <a:t>sa čišćenje</a:t>
            </a:r>
            <a:r>
              <a:rPr lang="en-GB"/>
              <a:t> </a:t>
            </a:r>
            <a:r>
              <a:rPr lang="hr-HR"/>
              <a:t>tijekom pauze</a:t>
            </a:r>
            <a:r>
              <a:rPr lang="en-GB"/>
              <a:t> </a:t>
            </a:r>
            <a:r>
              <a:rPr lang="hr-HR"/>
              <a:t>ili nakon posla</a:t>
            </a:r>
            <a:endParaRPr lang="en-GB"/>
          </a:p>
          <a:p>
            <a:pPr lvl="1"/>
            <a:endParaRPr lang="en-GB"/>
          </a:p>
        </p:txBody>
      </p:sp>
      <p:pic>
        <p:nvPicPr>
          <p:cNvPr id="245764" name="Picture 4" descr="C:\My Documents\Pictures\Hand and skin\Skin care progra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533400"/>
            <a:ext cx="2713038" cy="1841500"/>
          </a:xfrm>
          <a:prstGeom prst="rect">
            <a:avLst/>
          </a:prstGeom>
          <a:noFill/>
          <a:extLst>
            <a:ext uri="{909E8E84-426E-40DD-AFC4-6F175D3DCCD1}">
              <a14:hiddenFill xmlns:a14="http://schemas.microsoft.com/office/drawing/2010/main">
                <a:solidFill>
                  <a:srgbClr val="FFFFFF"/>
                </a:solidFill>
              </a14:hiddenFill>
            </a:ext>
          </a:extLst>
        </p:spPr>
      </p:pic>
      <p:sp>
        <p:nvSpPr>
          <p:cNvPr id="245765" name="Rectangle 5"/>
          <p:cNvSpPr>
            <a:spLocks noChangeArrowheads="1"/>
          </p:cNvSpPr>
          <p:nvPr/>
        </p:nvSpPr>
        <p:spPr bwMode="auto">
          <a:xfrm>
            <a:off x="6781800" y="533400"/>
            <a:ext cx="914400" cy="1828800"/>
          </a:xfrm>
          <a:prstGeom prst="rect">
            <a:avLst/>
          </a:prstGeom>
          <a:noFill/>
          <a:ln w="28575">
            <a:solidFill>
              <a:schemeClr val="accent2"/>
            </a:solid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zervirano mjesto broja slajda 3"/>
          <p:cNvSpPr>
            <a:spLocks noGrp="1"/>
          </p:cNvSpPr>
          <p:nvPr>
            <p:ph type="sldNum" sz="quarter" idx="10"/>
          </p:nvPr>
        </p:nvSpPr>
        <p:spPr/>
        <p:txBody>
          <a:bodyPr/>
          <a:lstStyle/>
          <a:p>
            <a:fld id="{5C6F471F-3F6A-4899-9D11-387E49983FC3}" type="slidenum">
              <a:rPr lang="en-GB"/>
              <a:pPr/>
              <a:t>41</a:t>
            </a:fld>
            <a:endParaRPr lang="en-GB"/>
          </a:p>
        </p:txBody>
      </p:sp>
      <p:sp>
        <p:nvSpPr>
          <p:cNvPr id="246786" name="Rectangle 2"/>
          <p:cNvSpPr>
            <a:spLocks noGrp="1" noChangeArrowheads="1"/>
          </p:cNvSpPr>
          <p:nvPr>
            <p:ph type="title"/>
          </p:nvPr>
        </p:nvSpPr>
        <p:spPr>
          <a:xfrm>
            <a:off x="685800" y="838200"/>
            <a:ext cx="5029200" cy="1143000"/>
          </a:xfrm>
        </p:spPr>
        <p:txBody>
          <a:bodyPr/>
          <a:lstStyle/>
          <a:p>
            <a:r>
              <a:rPr lang="hr-HR"/>
              <a:t>Tretiranje kože</a:t>
            </a:r>
            <a:r>
              <a:rPr lang="en-GB"/>
              <a:t> 3 </a:t>
            </a:r>
            <a:br>
              <a:rPr lang="en-GB"/>
            </a:br>
            <a:r>
              <a:rPr lang="hr-HR"/>
              <a:t>Briga o koži</a:t>
            </a:r>
            <a:r>
              <a:rPr lang="en-GB"/>
              <a:t> </a:t>
            </a:r>
          </a:p>
        </p:txBody>
      </p:sp>
      <p:sp>
        <p:nvSpPr>
          <p:cNvPr id="246787" name="Rectangle 3"/>
          <p:cNvSpPr>
            <a:spLocks noGrp="1" noChangeArrowheads="1"/>
          </p:cNvSpPr>
          <p:nvPr>
            <p:ph type="body" idx="1"/>
          </p:nvPr>
        </p:nvSpPr>
        <p:spPr>
          <a:xfrm>
            <a:off x="685800" y="2362200"/>
            <a:ext cx="7772400" cy="3733800"/>
          </a:xfrm>
        </p:spPr>
        <p:txBody>
          <a:bodyPr/>
          <a:lstStyle/>
          <a:p>
            <a:pPr>
              <a:buFontTx/>
              <a:buChar char="•"/>
            </a:pPr>
            <a:r>
              <a:rPr lang="hr-HR"/>
              <a:t>Ciljevi</a:t>
            </a:r>
            <a:r>
              <a:rPr lang="en-GB"/>
              <a:t>:</a:t>
            </a:r>
          </a:p>
          <a:p>
            <a:pPr lvl="1"/>
            <a:r>
              <a:rPr lang="hr-HR"/>
              <a:t>Briga o koži koja je izložena</a:t>
            </a:r>
            <a:r>
              <a:rPr lang="en-GB"/>
              <a:t> </a:t>
            </a:r>
            <a:r>
              <a:rPr lang="hr-HR"/>
              <a:t>industrijskim</a:t>
            </a:r>
            <a:r>
              <a:rPr lang="en-GB"/>
              <a:t> </a:t>
            </a:r>
            <a:r>
              <a:rPr lang="hr-HR"/>
              <a:t>i drugim stresovima u okruženju</a:t>
            </a:r>
            <a:endParaRPr lang="en-GB"/>
          </a:p>
          <a:p>
            <a:pPr lvl="2"/>
            <a:r>
              <a:rPr lang="hr-HR"/>
              <a:t>koža</a:t>
            </a:r>
            <a:r>
              <a:rPr lang="en-GB"/>
              <a:t> = </a:t>
            </a:r>
            <a:r>
              <a:rPr lang="hr-HR"/>
              <a:t>lice</a:t>
            </a:r>
            <a:r>
              <a:rPr lang="en-GB"/>
              <a:t>, </a:t>
            </a:r>
            <a:r>
              <a:rPr lang="hr-HR"/>
              <a:t>lice i podlaktice</a:t>
            </a:r>
            <a:endParaRPr lang="en-GB"/>
          </a:p>
          <a:p>
            <a:pPr lvl="2"/>
            <a:r>
              <a:rPr lang="hr-HR"/>
              <a:t>koža</a:t>
            </a:r>
            <a:r>
              <a:rPr lang="en-GB"/>
              <a:t> = </a:t>
            </a:r>
            <a:r>
              <a:rPr lang="hr-HR"/>
              <a:t>suha i normalna</a:t>
            </a:r>
            <a:endParaRPr lang="en-GB"/>
          </a:p>
          <a:p>
            <a:pPr lvl="1"/>
            <a:r>
              <a:rPr lang="hr-HR" sz="1800"/>
              <a:t>Popravlja prirodni uljni premaz na koži</a:t>
            </a:r>
            <a:endParaRPr lang="en-GB" sz="1800"/>
          </a:p>
          <a:p>
            <a:pPr lvl="1"/>
            <a:endParaRPr lang="en-GB"/>
          </a:p>
          <a:p>
            <a:pPr>
              <a:buFontTx/>
              <a:buChar char="•"/>
            </a:pPr>
            <a:r>
              <a:rPr lang="hr-HR"/>
              <a:t>Upotreba</a:t>
            </a:r>
            <a:r>
              <a:rPr lang="en-GB"/>
              <a:t>: </a:t>
            </a:r>
            <a:r>
              <a:rPr lang="hr-HR"/>
              <a:t>brine o koži i nakon kraja</a:t>
            </a:r>
            <a:r>
              <a:rPr lang="en-GB"/>
              <a:t> </a:t>
            </a:r>
            <a:r>
              <a:rPr lang="hr-HR"/>
              <a:t>radne smjene</a:t>
            </a:r>
            <a:endParaRPr lang="en-GB"/>
          </a:p>
          <a:p>
            <a:pPr lvl="1"/>
            <a:endParaRPr lang="en-GB"/>
          </a:p>
        </p:txBody>
      </p:sp>
      <p:pic>
        <p:nvPicPr>
          <p:cNvPr id="246788" name="Picture 4" descr="C:\My Documents\Pictures\Hand and skin\Skin care progra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533400"/>
            <a:ext cx="2713038" cy="1841500"/>
          </a:xfrm>
          <a:prstGeom prst="rect">
            <a:avLst/>
          </a:prstGeom>
          <a:noFill/>
          <a:extLst>
            <a:ext uri="{909E8E84-426E-40DD-AFC4-6F175D3DCCD1}">
              <a14:hiddenFill xmlns:a14="http://schemas.microsoft.com/office/drawing/2010/main">
                <a:solidFill>
                  <a:srgbClr val="FFFFFF"/>
                </a:solidFill>
              </a14:hiddenFill>
            </a:ext>
          </a:extLst>
        </p:spPr>
      </p:pic>
      <p:sp>
        <p:nvSpPr>
          <p:cNvPr id="246789" name="Rectangle 5"/>
          <p:cNvSpPr>
            <a:spLocks noChangeArrowheads="1"/>
          </p:cNvSpPr>
          <p:nvPr/>
        </p:nvSpPr>
        <p:spPr bwMode="auto">
          <a:xfrm>
            <a:off x="7696200" y="533400"/>
            <a:ext cx="990600" cy="1828800"/>
          </a:xfrm>
          <a:prstGeom prst="rect">
            <a:avLst/>
          </a:prstGeom>
          <a:noFill/>
          <a:ln w="28575">
            <a:solidFill>
              <a:schemeClr val="accent2"/>
            </a:solid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broja slajda 3"/>
          <p:cNvSpPr>
            <a:spLocks noGrp="1"/>
          </p:cNvSpPr>
          <p:nvPr>
            <p:ph type="sldNum" sz="quarter" idx="10"/>
          </p:nvPr>
        </p:nvSpPr>
        <p:spPr/>
        <p:txBody>
          <a:bodyPr/>
          <a:lstStyle/>
          <a:p>
            <a:fld id="{931B12D6-999A-41CD-9D2E-DA4F7883C292}" type="slidenum">
              <a:rPr lang="en-GB"/>
              <a:pPr/>
              <a:t>5</a:t>
            </a:fld>
            <a:endParaRPr lang="en-GB"/>
          </a:p>
        </p:txBody>
      </p:sp>
      <p:sp>
        <p:nvSpPr>
          <p:cNvPr id="278530" name="Rectangle 2"/>
          <p:cNvSpPr>
            <a:spLocks noGrp="1" noChangeArrowheads="1"/>
          </p:cNvSpPr>
          <p:nvPr>
            <p:ph type="title"/>
          </p:nvPr>
        </p:nvSpPr>
        <p:spPr/>
        <p:txBody>
          <a:bodyPr/>
          <a:lstStyle/>
          <a:p>
            <a:r>
              <a:rPr lang="hr-HR"/>
              <a:t>Reakcije kože</a:t>
            </a:r>
            <a:endParaRPr lang="en-GB"/>
          </a:p>
        </p:txBody>
      </p:sp>
      <p:sp>
        <p:nvSpPr>
          <p:cNvPr id="278531" name="Rectangle 3"/>
          <p:cNvSpPr>
            <a:spLocks noGrp="1" noChangeArrowheads="1"/>
          </p:cNvSpPr>
          <p:nvPr>
            <p:ph type="body" idx="1"/>
          </p:nvPr>
        </p:nvSpPr>
        <p:spPr>
          <a:xfrm>
            <a:off x="685800" y="1676400"/>
            <a:ext cx="7772400" cy="4419600"/>
          </a:xfrm>
        </p:spPr>
        <p:txBody>
          <a:bodyPr/>
          <a:lstStyle/>
          <a:p>
            <a:pPr>
              <a:buFontTx/>
              <a:buChar char="•"/>
            </a:pPr>
            <a:r>
              <a:rPr lang="hr-HR"/>
              <a:t>Ne reagiraju svi tipovi kože na isti način</a:t>
            </a:r>
            <a:r>
              <a:rPr lang="en-GB"/>
              <a:t> </a:t>
            </a:r>
            <a:r>
              <a:rPr lang="hr-HR"/>
              <a:t>ili do istog stupnja na kemijske, fizičke i biologijske stresove.</a:t>
            </a:r>
            <a:r>
              <a:rPr lang="en-GB"/>
              <a:t> </a:t>
            </a:r>
            <a:endParaRPr lang="hr-HR"/>
          </a:p>
          <a:p>
            <a:pPr>
              <a:buFontTx/>
              <a:buChar char="•"/>
            </a:pPr>
            <a:endParaRPr lang="en-GB"/>
          </a:p>
          <a:p>
            <a:pPr>
              <a:buFontTx/>
              <a:buChar char="•"/>
            </a:pPr>
            <a:r>
              <a:rPr lang="hr-HR"/>
              <a:t>Uključeni su razni faktori</a:t>
            </a:r>
            <a:r>
              <a:rPr lang="en-GB"/>
              <a:t>: </a:t>
            </a:r>
          </a:p>
          <a:p>
            <a:pPr lvl="1"/>
            <a:r>
              <a:rPr lang="hr-HR"/>
              <a:t>priroda kože</a:t>
            </a:r>
            <a:r>
              <a:rPr lang="en-GB"/>
              <a:t> (</a:t>
            </a:r>
            <a:r>
              <a:rPr lang="hr-HR"/>
              <a:t>masnoća</a:t>
            </a:r>
            <a:r>
              <a:rPr lang="en-GB"/>
              <a:t>, </a:t>
            </a:r>
            <a:r>
              <a:rPr lang="hr-HR"/>
              <a:t>dlakavost</a:t>
            </a:r>
            <a:r>
              <a:rPr lang="en-GB"/>
              <a:t>, pigmenta</a:t>
            </a:r>
            <a:r>
              <a:rPr lang="hr-HR"/>
              <a:t>cija</a:t>
            </a:r>
            <a:r>
              <a:rPr lang="en-GB"/>
              <a:t>), </a:t>
            </a:r>
          </a:p>
          <a:p>
            <a:pPr lvl="1"/>
            <a:r>
              <a:rPr lang="hr-HR"/>
              <a:t>godine</a:t>
            </a:r>
            <a:r>
              <a:rPr lang="en-GB"/>
              <a:t>, </a:t>
            </a:r>
          </a:p>
          <a:p>
            <a:pPr lvl="1"/>
            <a:r>
              <a:rPr lang="en-GB"/>
              <a:t>s</a:t>
            </a:r>
            <a:r>
              <a:rPr lang="hr-HR"/>
              <a:t>pol</a:t>
            </a:r>
            <a:r>
              <a:rPr lang="en-GB"/>
              <a:t>, </a:t>
            </a:r>
          </a:p>
          <a:p>
            <a:pPr lvl="1"/>
            <a:r>
              <a:rPr lang="hr-HR"/>
              <a:t>godišnje doba i temperatura</a:t>
            </a:r>
            <a:r>
              <a:rPr lang="en-GB"/>
              <a:t>, </a:t>
            </a:r>
          </a:p>
          <a:p>
            <a:pPr lvl="1"/>
            <a:r>
              <a:rPr lang="hr-HR"/>
              <a:t>povijest kožnih oboljenja</a:t>
            </a:r>
            <a:r>
              <a:rPr lang="en-GB"/>
              <a:t>, </a:t>
            </a:r>
          </a:p>
          <a:p>
            <a:pPr lvl="1"/>
            <a:r>
              <a:rPr lang="en-GB"/>
              <a:t>alergi</a:t>
            </a:r>
            <a:r>
              <a:rPr lang="hr-HR"/>
              <a:t>j</a:t>
            </a:r>
            <a:r>
              <a:rPr lang="en-GB"/>
              <a:t>e </a:t>
            </a:r>
            <a:r>
              <a:rPr lang="hr-HR"/>
              <a:t>i</a:t>
            </a:r>
            <a:r>
              <a:rPr lang="en-GB"/>
              <a:t> </a:t>
            </a:r>
            <a:r>
              <a:rPr lang="hr-HR"/>
              <a:t>osobna</a:t>
            </a:r>
            <a:r>
              <a:rPr lang="en-GB"/>
              <a:t> h</a:t>
            </a:r>
            <a:r>
              <a:rPr lang="hr-HR"/>
              <a:t>i</a:t>
            </a:r>
            <a:r>
              <a:rPr lang="en-GB"/>
              <a:t>gi</a:t>
            </a:r>
            <a:r>
              <a:rPr lang="hr-HR"/>
              <a:t>j</a:t>
            </a:r>
            <a:r>
              <a:rPr lang="en-GB"/>
              <a:t>en</a:t>
            </a:r>
            <a:r>
              <a:rPr lang="hr-HR"/>
              <a:t>a</a:t>
            </a:r>
            <a:r>
              <a:rPr lang="en-GB"/>
              <a:t>.</a:t>
            </a:r>
            <a:endParaRPr lang="en-GB">
              <a:solidFill>
                <a:schemeClr val="tx1"/>
              </a:solidFill>
            </a:endParaRPr>
          </a:p>
          <a:p>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zervirano mjesto broja slajda 3"/>
          <p:cNvSpPr>
            <a:spLocks noGrp="1"/>
          </p:cNvSpPr>
          <p:nvPr>
            <p:ph type="sldNum" sz="quarter" idx="10"/>
          </p:nvPr>
        </p:nvSpPr>
        <p:spPr/>
        <p:txBody>
          <a:bodyPr/>
          <a:lstStyle/>
          <a:p>
            <a:fld id="{3D6223C7-7697-4CC3-B0B4-50B42C4691C4}" type="slidenum">
              <a:rPr lang="en-GB"/>
              <a:pPr/>
              <a:t>6</a:t>
            </a:fld>
            <a:endParaRPr lang="en-GB"/>
          </a:p>
        </p:txBody>
      </p:sp>
      <p:sp>
        <p:nvSpPr>
          <p:cNvPr id="267266" name="Rectangle 2"/>
          <p:cNvSpPr>
            <a:spLocks noGrp="1" noChangeArrowheads="1"/>
          </p:cNvSpPr>
          <p:nvPr>
            <p:ph type="title"/>
          </p:nvPr>
        </p:nvSpPr>
        <p:spPr>
          <a:xfrm>
            <a:off x="685800" y="609600"/>
            <a:ext cx="5638800" cy="838200"/>
          </a:xfrm>
        </p:spPr>
        <p:txBody>
          <a:bodyPr/>
          <a:lstStyle/>
          <a:p>
            <a:r>
              <a:rPr lang="hr-HR"/>
              <a:t>Industrijska oboljenja   </a:t>
            </a:r>
            <a:br>
              <a:rPr lang="hr-HR"/>
            </a:br>
            <a:r>
              <a:rPr lang="hr-HR"/>
              <a:t> - brojnost -</a:t>
            </a:r>
            <a:endParaRPr lang="en-GB" b="0"/>
          </a:p>
        </p:txBody>
      </p:sp>
      <p:sp>
        <p:nvSpPr>
          <p:cNvPr id="267267" name="Rectangle 3"/>
          <p:cNvSpPr>
            <a:spLocks noGrp="1" noChangeArrowheads="1"/>
          </p:cNvSpPr>
          <p:nvPr>
            <p:ph type="body" idx="1"/>
          </p:nvPr>
        </p:nvSpPr>
        <p:spPr>
          <a:xfrm>
            <a:off x="609600" y="1447800"/>
            <a:ext cx="8305800" cy="4648200"/>
          </a:xfrm>
        </p:spPr>
        <p:txBody>
          <a:bodyPr/>
          <a:lstStyle/>
          <a:p>
            <a:pPr>
              <a:lnSpc>
                <a:spcPct val="90000"/>
              </a:lnSpc>
            </a:pPr>
            <a:endParaRPr lang="hr-HR" sz="2000"/>
          </a:p>
          <a:p>
            <a:pPr>
              <a:lnSpc>
                <a:spcPct val="90000"/>
              </a:lnSpc>
            </a:pPr>
            <a:r>
              <a:rPr lang="en-GB" sz="2000"/>
              <a:t>15 % </a:t>
            </a:r>
            <a:r>
              <a:rPr lang="hr-HR" sz="2000"/>
              <a:t>svih industrijskih oboljenja</a:t>
            </a:r>
            <a:r>
              <a:rPr lang="en-GB" sz="2000"/>
              <a:t> </a:t>
            </a:r>
            <a:r>
              <a:rPr lang="hr-HR" sz="2000"/>
              <a:t>povezana su sa kožom</a:t>
            </a:r>
            <a:r>
              <a:rPr lang="en-GB" sz="2000"/>
              <a:t>.</a:t>
            </a:r>
            <a:endParaRPr lang="hr-HR" sz="2000"/>
          </a:p>
          <a:p>
            <a:pPr>
              <a:lnSpc>
                <a:spcPct val="90000"/>
              </a:lnSpc>
            </a:pPr>
            <a:r>
              <a:rPr lang="en-GB" sz="2000"/>
              <a:t>5 % </a:t>
            </a:r>
            <a:r>
              <a:rPr lang="hr-HR" sz="2000"/>
              <a:t>svih industrijskih oboljenja</a:t>
            </a:r>
            <a:r>
              <a:rPr lang="en-GB" sz="2000"/>
              <a:t> </a:t>
            </a:r>
            <a:r>
              <a:rPr lang="hr-HR" sz="2000"/>
              <a:t>je tzv. </a:t>
            </a:r>
            <a:r>
              <a:rPr lang="en-GB" sz="2000"/>
              <a:t>urticaria</a:t>
            </a:r>
            <a:r>
              <a:rPr lang="hr-HR" sz="2000"/>
              <a:t> izazvana kontaktom </a:t>
            </a:r>
            <a:r>
              <a:rPr lang="en-GB" sz="2000"/>
              <a:t>(alergi</a:t>
            </a:r>
            <a:r>
              <a:rPr lang="hr-HR" sz="2000"/>
              <a:t>j</a:t>
            </a:r>
            <a:r>
              <a:rPr lang="en-GB" sz="2000"/>
              <a:t>e)</a:t>
            </a:r>
            <a:r>
              <a:rPr lang="hr-HR" sz="2000"/>
              <a:t>.</a:t>
            </a:r>
          </a:p>
          <a:p>
            <a:pPr>
              <a:lnSpc>
                <a:spcPct val="90000"/>
              </a:lnSpc>
            </a:pPr>
            <a:endParaRPr lang="en-GB" sz="2000"/>
          </a:p>
          <a:p>
            <a:pPr>
              <a:lnSpc>
                <a:spcPct val="90000"/>
              </a:lnSpc>
            </a:pPr>
            <a:r>
              <a:rPr lang="hr-HR" sz="2000"/>
              <a:t>Riskantnije aktivnosti</a:t>
            </a:r>
            <a:r>
              <a:rPr lang="en-GB" sz="2000"/>
              <a:t> :</a:t>
            </a:r>
            <a:endParaRPr lang="en-GB"/>
          </a:p>
          <a:p>
            <a:pPr>
              <a:lnSpc>
                <a:spcPct val="90000"/>
              </a:lnSpc>
            </a:pPr>
            <a:r>
              <a:rPr lang="en-GB" sz="2000"/>
              <a:t>	- </a:t>
            </a:r>
            <a:r>
              <a:rPr lang="hr-HR" sz="2000"/>
              <a:t>čišćenje</a:t>
            </a:r>
            <a:r>
              <a:rPr lang="en-GB" sz="2000"/>
              <a:t>, </a:t>
            </a:r>
            <a:r>
              <a:rPr lang="hr-HR" sz="2000"/>
              <a:t>domarski poslovi</a:t>
            </a:r>
            <a:r>
              <a:rPr lang="en-GB" sz="2000"/>
              <a:t> </a:t>
            </a:r>
            <a:r>
              <a:rPr lang="hr-HR" sz="2000"/>
              <a:t>i</a:t>
            </a:r>
            <a:r>
              <a:rPr lang="en-GB" sz="2000"/>
              <a:t> </a:t>
            </a:r>
            <a:r>
              <a:rPr lang="hr-HR" sz="2000"/>
              <a:t>c</a:t>
            </a:r>
            <a:r>
              <a:rPr lang="en-GB" sz="2000"/>
              <a:t>atering (deter</a:t>
            </a:r>
            <a:r>
              <a:rPr lang="hr-HR" sz="2000"/>
              <a:t>dž</a:t>
            </a:r>
            <a:r>
              <a:rPr lang="en-GB" sz="2000"/>
              <a:t>en</a:t>
            </a:r>
            <a:r>
              <a:rPr lang="hr-HR" sz="2000"/>
              <a:t>ti</a:t>
            </a:r>
            <a:r>
              <a:rPr lang="en-GB" sz="2000"/>
              <a:t>, d</a:t>
            </a:r>
            <a:r>
              <a:rPr lang="hr-HR" sz="2000"/>
              <a:t>ez</a:t>
            </a:r>
            <a:r>
              <a:rPr lang="en-GB" sz="2000"/>
              <a:t>inf</a:t>
            </a:r>
            <a:r>
              <a:rPr lang="hr-HR" sz="2000"/>
              <a:t>icirajuća sredstva</a:t>
            </a:r>
            <a:r>
              <a:rPr lang="en-GB" sz="2000"/>
              <a:t>, </a:t>
            </a:r>
            <a:r>
              <a:rPr lang="hr-HR" sz="2000"/>
              <a:t>voda</a:t>
            </a:r>
            <a:r>
              <a:rPr lang="en-GB" sz="2000"/>
              <a:t>),</a:t>
            </a:r>
            <a:endParaRPr lang="en-GB"/>
          </a:p>
          <a:p>
            <a:pPr>
              <a:lnSpc>
                <a:spcPct val="90000"/>
              </a:lnSpc>
            </a:pPr>
            <a:r>
              <a:rPr lang="en-GB" sz="2000"/>
              <a:t>	- </a:t>
            </a:r>
            <a:r>
              <a:rPr lang="hr-HR" sz="2000"/>
              <a:t>građevinarstvo</a:t>
            </a:r>
            <a:r>
              <a:rPr lang="en-GB" sz="2000"/>
              <a:t>, </a:t>
            </a:r>
            <a:r>
              <a:rPr lang="hr-HR" sz="2000"/>
              <a:t>tesarstvo</a:t>
            </a:r>
            <a:r>
              <a:rPr lang="en-GB" sz="2000"/>
              <a:t> (cement, </a:t>
            </a:r>
            <a:r>
              <a:rPr lang="hr-HR" sz="2000"/>
              <a:t>bojanja</a:t>
            </a:r>
            <a:r>
              <a:rPr lang="en-GB" sz="2000"/>
              <a:t>, organ</a:t>
            </a:r>
            <a:r>
              <a:rPr lang="hr-HR" sz="2000"/>
              <a:t>sk</a:t>
            </a:r>
            <a:r>
              <a:rPr lang="en-GB" sz="2000"/>
              <a:t>i </a:t>
            </a:r>
            <a:r>
              <a:rPr lang="hr-HR" sz="2000"/>
              <a:t>razrjeđivači</a:t>
            </a:r>
            <a:r>
              <a:rPr lang="en-GB" sz="2000"/>
              <a:t>, </a:t>
            </a:r>
            <a:r>
              <a:rPr lang="hr-HR" sz="2000"/>
              <a:t>smole</a:t>
            </a:r>
            <a:r>
              <a:rPr lang="en-GB" sz="2000"/>
              <a:t>),</a:t>
            </a:r>
          </a:p>
          <a:p>
            <a:pPr>
              <a:lnSpc>
                <a:spcPct val="90000"/>
              </a:lnSpc>
            </a:pPr>
            <a:r>
              <a:rPr lang="en-GB" sz="2000"/>
              <a:t>	- </a:t>
            </a:r>
            <a:r>
              <a:rPr lang="hr-HR" sz="2000"/>
              <a:t>industrija metala i mehanike</a:t>
            </a:r>
            <a:r>
              <a:rPr lang="en-GB" sz="2000"/>
              <a:t> (</a:t>
            </a:r>
            <a:r>
              <a:rPr lang="hr-HR" sz="2000"/>
              <a:t>podmazivači</a:t>
            </a:r>
            <a:r>
              <a:rPr lang="en-GB" sz="2000"/>
              <a:t>, </a:t>
            </a:r>
            <a:r>
              <a:rPr lang="hr-HR" sz="2000"/>
              <a:t>razrjeđivači</a:t>
            </a:r>
            <a:r>
              <a:rPr lang="en-GB" sz="2000"/>
              <a:t>, </a:t>
            </a:r>
            <a:r>
              <a:rPr lang="hr-HR" sz="2000"/>
              <a:t>kiselina</a:t>
            </a:r>
            <a:r>
              <a:rPr lang="en-GB" sz="2000"/>
              <a:t>, </a:t>
            </a:r>
            <a:r>
              <a:rPr lang="hr-HR" sz="2000"/>
              <a:t>tekućine za rad sa metalom</a:t>
            </a:r>
            <a:r>
              <a:rPr lang="en-GB" sz="2000"/>
              <a:t>),</a:t>
            </a:r>
          </a:p>
          <a:p>
            <a:pPr>
              <a:lnSpc>
                <a:spcPct val="90000"/>
              </a:lnSpc>
            </a:pPr>
            <a:r>
              <a:rPr lang="en-GB" sz="2000"/>
              <a:t>	- </a:t>
            </a:r>
            <a:r>
              <a:rPr lang="hr-HR" sz="2000"/>
              <a:t>kemijska industrija</a:t>
            </a:r>
            <a:r>
              <a:rPr lang="en-GB" sz="2000"/>
              <a:t> (formol, isoc</a:t>
            </a:r>
            <a:r>
              <a:rPr lang="hr-HR" sz="2000"/>
              <a:t>ij</a:t>
            </a:r>
            <a:r>
              <a:rPr lang="en-GB" sz="2000"/>
              <a:t>anat</a:t>
            </a:r>
            <a:r>
              <a:rPr lang="hr-HR" sz="2000"/>
              <a:t>i</a:t>
            </a:r>
            <a:r>
              <a:rPr lang="en-GB" sz="2000"/>
              <a:t>, …),</a:t>
            </a:r>
          </a:p>
          <a:p>
            <a:pPr>
              <a:lnSpc>
                <a:spcPct val="90000"/>
              </a:lnSpc>
            </a:pPr>
            <a:r>
              <a:rPr lang="en-GB" sz="2000"/>
              <a:t>	- </a:t>
            </a:r>
            <a:r>
              <a:rPr lang="hr-HR" sz="2000"/>
              <a:t>industrija plastike</a:t>
            </a:r>
            <a:r>
              <a:rPr lang="en-GB" sz="2000"/>
              <a:t> (epoxy</a:t>
            </a:r>
            <a:r>
              <a:rPr lang="hr-HR" sz="2000"/>
              <a:t>-smola</a:t>
            </a:r>
            <a:r>
              <a:rPr lang="en-GB" sz="2000"/>
              <a:t>, pol</a:t>
            </a:r>
            <a:r>
              <a:rPr lang="hr-HR" sz="2000"/>
              <a:t>i</a:t>
            </a:r>
            <a:r>
              <a:rPr lang="en-GB" sz="2000"/>
              <a:t>ester</a:t>
            </a:r>
            <a:r>
              <a:rPr lang="hr-HR" sz="2000"/>
              <a:t>i</a:t>
            </a:r>
            <a:r>
              <a:rPr lang="en-GB" sz="2000"/>
              <a:t>, …),</a:t>
            </a:r>
          </a:p>
          <a:p>
            <a:pPr>
              <a:lnSpc>
                <a:spcPct val="90000"/>
              </a:lnSpc>
            </a:pPr>
            <a:r>
              <a:rPr lang="en-GB" sz="2000"/>
              <a:t>	- </a:t>
            </a:r>
            <a:r>
              <a:rPr lang="hr-HR" sz="2000"/>
              <a:t>farmeri</a:t>
            </a:r>
            <a:r>
              <a:rPr lang="en-GB" sz="2000"/>
              <a:t>, </a:t>
            </a:r>
            <a:r>
              <a:rPr lang="hr-HR" sz="2000"/>
              <a:t>vrtlari</a:t>
            </a:r>
            <a:r>
              <a:rPr lang="en-GB" sz="2000"/>
              <a:t> (</a:t>
            </a:r>
            <a:r>
              <a:rPr lang="hr-HR" sz="2000"/>
              <a:t>fi</a:t>
            </a:r>
            <a:r>
              <a:rPr lang="en-GB" sz="2000"/>
              <a:t>tosanitar</a:t>
            </a:r>
            <a:r>
              <a:rPr lang="hr-HR" sz="2000"/>
              <a:t>ni</a:t>
            </a:r>
            <a:r>
              <a:rPr lang="en-GB" sz="2000"/>
              <a:t> pro</a:t>
            </a:r>
            <a:r>
              <a:rPr lang="hr-HR" sz="2000"/>
              <a:t>izvodi</a:t>
            </a:r>
            <a:r>
              <a:rPr lang="en-GB" sz="2000"/>
              <a:t>),</a:t>
            </a:r>
          </a:p>
          <a:p>
            <a:pPr>
              <a:lnSpc>
                <a:spcPct val="90000"/>
              </a:lnSpc>
            </a:pPr>
            <a:r>
              <a:rPr lang="en-GB" sz="2000"/>
              <a:t>	- </a:t>
            </a:r>
            <a:r>
              <a:rPr lang="hr-HR" sz="2000"/>
              <a:t>zdravstvo i zubari</a:t>
            </a:r>
            <a:r>
              <a:rPr lang="en-GB" sz="2000"/>
              <a:t>,</a:t>
            </a:r>
          </a:p>
          <a:p>
            <a:pPr>
              <a:lnSpc>
                <a:spcPct val="90000"/>
              </a:lnSpc>
            </a:pPr>
            <a:r>
              <a:rPr lang="en-GB" sz="2000"/>
              <a:t>	- </a:t>
            </a:r>
            <a:r>
              <a:rPr lang="hr-HR" sz="2000"/>
              <a:t>frizeri</a:t>
            </a:r>
            <a:r>
              <a:rPr lang="en-GB" sz="2000"/>
              <a:t> (</a:t>
            </a:r>
            <a:r>
              <a:rPr lang="hr-HR" sz="2000"/>
              <a:t>šamponi</a:t>
            </a:r>
            <a:r>
              <a:rPr lang="en-GB" sz="2000"/>
              <a:t>, </a:t>
            </a:r>
            <a:r>
              <a:rPr lang="hr-HR" sz="2000"/>
              <a:t>boje</a:t>
            </a:r>
            <a:r>
              <a:rPr lang="en-GB" sz="2000"/>
              <a:t>, …),</a:t>
            </a:r>
            <a:endParaRPr lang="en-GB"/>
          </a:p>
          <a:p>
            <a:pPr>
              <a:lnSpc>
                <a:spcPct val="90000"/>
              </a:lnSpc>
            </a:pPr>
            <a:endParaRPr lang="en-GB"/>
          </a:p>
        </p:txBody>
      </p:sp>
      <p:pic>
        <p:nvPicPr>
          <p:cNvPr id="267268" name="Picture 4" descr="C:\My Documents\Sales Information  Manual\Competition\Pictures\Dermatitis.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57200"/>
            <a:ext cx="1966913" cy="1466850"/>
          </a:xfrm>
          <a:prstGeom prst="rect">
            <a:avLst/>
          </a:prstGeom>
          <a:noFill/>
          <a:extLst>
            <a:ext uri="{909E8E84-426E-40DD-AFC4-6F175D3DCCD1}">
              <a14:hiddenFill xmlns:a14="http://schemas.microsoft.com/office/drawing/2010/main">
                <a:solidFill>
                  <a:srgbClr val="FFFFFF"/>
                </a:solidFill>
              </a14:hiddenFill>
            </a:ext>
          </a:extLst>
        </p:spPr>
      </p:pic>
      <p:sp>
        <p:nvSpPr>
          <p:cNvPr id="267270" name="Line 6"/>
          <p:cNvSpPr>
            <a:spLocks noChangeShapeType="1"/>
          </p:cNvSpPr>
          <p:nvPr/>
        </p:nvSpPr>
        <p:spPr bwMode="auto">
          <a:xfrm>
            <a:off x="6553200" y="1981200"/>
            <a:ext cx="1905000" cy="0"/>
          </a:xfrm>
          <a:prstGeom prst="line">
            <a:avLst/>
          </a:prstGeom>
          <a:noFill/>
          <a:ln w="381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267271" name="Line 7"/>
          <p:cNvSpPr>
            <a:spLocks noChangeShapeType="1"/>
          </p:cNvSpPr>
          <p:nvPr/>
        </p:nvSpPr>
        <p:spPr bwMode="auto">
          <a:xfrm>
            <a:off x="6553200" y="533400"/>
            <a:ext cx="1905000" cy="0"/>
          </a:xfrm>
          <a:prstGeom prst="line">
            <a:avLst/>
          </a:prstGeom>
          <a:noFill/>
          <a:ln w="381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267272" name="Line 8"/>
          <p:cNvSpPr>
            <a:spLocks noChangeShapeType="1"/>
          </p:cNvSpPr>
          <p:nvPr/>
        </p:nvSpPr>
        <p:spPr bwMode="auto">
          <a:xfrm>
            <a:off x="6553200" y="533400"/>
            <a:ext cx="0" cy="1447800"/>
          </a:xfrm>
          <a:prstGeom prst="line">
            <a:avLst/>
          </a:prstGeom>
          <a:noFill/>
          <a:ln w="5715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267273" name="Line 9"/>
          <p:cNvSpPr>
            <a:spLocks noChangeShapeType="1"/>
          </p:cNvSpPr>
          <p:nvPr/>
        </p:nvSpPr>
        <p:spPr bwMode="auto">
          <a:xfrm>
            <a:off x="8458200" y="533400"/>
            <a:ext cx="0" cy="1447800"/>
          </a:xfrm>
          <a:prstGeom prst="line">
            <a:avLst/>
          </a:prstGeom>
          <a:noFill/>
          <a:ln w="762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267274" name="Line 10"/>
          <p:cNvSpPr>
            <a:spLocks noChangeShapeType="1"/>
          </p:cNvSpPr>
          <p:nvPr/>
        </p:nvSpPr>
        <p:spPr bwMode="auto">
          <a:xfrm>
            <a:off x="8534400" y="533400"/>
            <a:ext cx="0" cy="1524000"/>
          </a:xfrm>
          <a:prstGeom prst="line">
            <a:avLst/>
          </a:prstGeom>
          <a:noFill/>
          <a:ln w="762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zervirano mjesto broja slajda 3"/>
          <p:cNvSpPr>
            <a:spLocks noGrp="1"/>
          </p:cNvSpPr>
          <p:nvPr>
            <p:ph type="sldNum" sz="quarter" idx="10"/>
          </p:nvPr>
        </p:nvSpPr>
        <p:spPr/>
        <p:txBody>
          <a:bodyPr/>
          <a:lstStyle/>
          <a:p>
            <a:fld id="{F33D098A-8AB1-428D-A9E6-D0B520065B30}" type="slidenum">
              <a:rPr lang="en-GB"/>
              <a:pPr/>
              <a:t>7</a:t>
            </a:fld>
            <a:endParaRPr lang="en-GB"/>
          </a:p>
        </p:txBody>
      </p:sp>
      <p:sp>
        <p:nvSpPr>
          <p:cNvPr id="235522" name="Rectangle 2"/>
          <p:cNvSpPr>
            <a:spLocks noGrp="1" noChangeArrowheads="1"/>
          </p:cNvSpPr>
          <p:nvPr>
            <p:ph type="title"/>
          </p:nvPr>
        </p:nvSpPr>
        <p:spPr>
          <a:xfrm>
            <a:off x="762000" y="1066800"/>
            <a:ext cx="5257800" cy="685800"/>
          </a:xfrm>
        </p:spPr>
        <p:txBody>
          <a:bodyPr/>
          <a:lstStyle/>
          <a:p>
            <a:pPr>
              <a:lnSpc>
                <a:spcPct val="120000"/>
              </a:lnSpc>
            </a:pPr>
            <a:r>
              <a:rPr lang="hr-HR"/>
              <a:t>Što je dermatitis izazvan kontaktom?</a:t>
            </a:r>
            <a:r>
              <a:rPr lang="en-GB"/>
              <a:t> </a:t>
            </a:r>
          </a:p>
        </p:txBody>
      </p:sp>
      <p:sp>
        <p:nvSpPr>
          <p:cNvPr id="235523" name="Rectangle 3"/>
          <p:cNvSpPr>
            <a:spLocks noGrp="1" noChangeArrowheads="1"/>
          </p:cNvSpPr>
          <p:nvPr>
            <p:ph type="body" idx="1"/>
          </p:nvPr>
        </p:nvSpPr>
        <p:spPr>
          <a:xfrm>
            <a:off x="685800" y="1524000"/>
            <a:ext cx="7772400" cy="4572000"/>
          </a:xfrm>
        </p:spPr>
        <p:txBody>
          <a:bodyPr/>
          <a:lstStyle/>
          <a:p>
            <a:pPr>
              <a:lnSpc>
                <a:spcPct val="110000"/>
              </a:lnSpc>
            </a:pPr>
            <a:endParaRPr lang="en-GB" u="sng"/>
          </a:p>
          <a:p>
            <a:pPr>
              <a:lnSpc>
                <a:spcPct val="110000"/>
              </a:lnSpc>
            </a:pPr>
            <a:endParaRPr lang="en-GB"/>
          </a:p>
          <a:p>
            <a:pPr>
              <a:lnSpc>
                <a:spcPct val="110000"/>
              </a:lnSpc>
              <a:buFontTx/>
              <a:buChar char="•"/>
            </a:pPr>
            <a:r>
              <a:rPr lang="hr-HR"/>
              <a:t>Koža gubi mogućnost svoje revitalizacije.</a:t>
            </a:r>
            <a:endParaRPr lang="en-GB"/>
          </a:p>
          <a:p>
            <a:pPr>
              <a:lnSpc>
                <a:spcPct val="110000"/>
              </a:lnSpc>
              <a:buFontTx/>
              <a:buChar char="•"/>
            </a:pPr>
            <a:endParaRPr lang="en-GB"/>
          </a:p>
          <a:p>
            <a:pPr>
              <a:lnSpc>
                <a:spcPct val="110000"/>
              </a:lnSpc>
              <a:buFontTx/>
              <a:buChar char="•"/>
            </a:pPr>
            <a:r>
              <a:rPr lang="hr-HR"/>
              <a:t>Uzrokovan produženim kontaktom</a:t>
            </a:r>
            <a:r>
              <a:rPr lang="en-GB"/>
              <a:t> </a:t>
            </a:r>
            <a:r>
              <a:rPr lang="hr-HR"/>
              <a:t>sa tvarima koje djeluju bezopasno</a:t>
            </a:r>
            <a:r>
              <a:rPr lang="en-GB"/>
              <a:t>,</a:t>
            </a:r>
            <a:r>
              <a:rPr lang="hr-HR"/>
              <a:t> a ne može se vidjeti na vrijeme da će biti opasne po kožu.</a:t>
            </a:r>
            <a:r>
              <a:rPr lang="en-GB"/>
              <a:t> </a:t>
            </a:r>
          </a:p>
          <a:p>
            <a:pPr>
              <a:lnSpc>
                <a:spcPct val="110000"/>
              </a:lnSpc>
              <a:buFontTx/>
              <a:buChar char="•"/>
            </a:pPr>
            <a:r>
              <a:rPr lang="hr-HR"/>
              <a:t>Trebaju mjeseci ili čak godine da se razvije.</a:t>
            </a:r>
            <a:endParaRPr lang="en-GB"/>
          </a:p>
          <a:p>
            <a:pPr>
              <a:buFontTx/>
              <a:buChar char="•"/>
            </a:pPr>
            <a:endParaRPr lang="en-GB" sz="1200"/>
          </a:p>
          <a:p>
            <a:endParaRPr lang="en-GB"/>
          </a:p>
        </p:txBody>
      </p:sp>
      <p:graphicFrame>
        <p:nvGraphicFramePr>
          <p:cNvPr id="235525" name="Object 5"/>
          <p:cNvGraphicFramePr>
            <a:graphicFrameLocks noChangeAspect="1"/>
          </p:cNvGraphicFramePr>
          <p:nvPr/>
        </p:nvGraphicFramePr>
        <p:xfrm>
          <a:off x="6324600" y="609600"/>
          <a:ext cx="2228850" cy="1719263"/>
        </p:xfrm>
        <a:graphic>
          <a:graphicData uri="http://schemas.openxmlformats.org/presentationml/2006/ole">
            <mc:AlternateContent xmlns:mc="http://schemas.openxmlformats.org/markup-compatibility/2006">
              <mc:Choice xmlns:v="urn:schemas-microsoft-com:vml" Requires="v">
                <p:oleObj spid="_x0000_s332800" name="Picture Publisher Image" r:id="rId4" imgW="2000160" imgH="1542960" progId="PictPub.Image.7">
                  <p:embed/>
                </p:oleObj>
              </mc:Choice>
              <mc:Fallback>
                <p:oleObj name="Picture Publisher Image" r:id="rId4" imgW="2000160" imgH="1542960" progId="PictPub.Image.7">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609600"/>
                        <a:ext cx="222885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zervirano mjesto broja slajda 3"/>
          <p:cNvSpPr>
            <a:spLocks noGrp="1"/>
          </p:cNvSpPr>
          <p:nvPr>
            <p:ph type="sldNum" sz="quarter" idx="10"/>
          </p:nvPr>
        </p:nvSpPr>
        <p:spPr/>
        <p:txBody>
          <a:bodyPr/>
          <a:lstStyle/>
          <a:p>
            <a:fld id="{C581BC3E-E271-4C5A-8648-EFB4B5E25193}" type="slidenum">
              <a:rPr lang="en-GB"/>
              <a:pPr/>
              <a:t>8</a:t>
            </a:fld>
            <a:endParaRPr lang="en-GB"/>
          </a:p>
        </p:txBody>
      </p:sp>
      <p:sp>
        <p:nvSpPr>
          <p:cNvPr id="328706" name="Rectangle 2"/>
          <p:cNvSpPr>
            <a:spLocks noGrp="1" noChangeArrowheads="1"/>
          </p:cNvSpPr>
          <p:nvPr>
            <p:ph type="title"/>
          </p:nvPr>
        </p:nvSpPr>
        <p:spPr>
          <a:xfrm>
            <a:off x="685800" y="609600"/>
            <a:ext cx="7772400" cy="762000"/>
          </a:xfrm>
        </p:spPr>
        <p:txBody>
          <a:bodyPr/>
          <a:lstStyle/>
          <a:p>
            <a:r>
              <a:rPr lang="en-GB"/>
              <a:t>Dermatitis</a:t>
            </a:r>
            <a:r>
              <a:rPr lang="hr-HR"/>
              <a:t> izazvan kontaktom</a:t>
            </a:r>
            <a:endParaRPr lang="en-GB"/>
          </a:p>
        </p:txBody>
      </p:sp>
      <p:graphicFrame>
        <p:nvGraphicFramePr>
          <p:cNvPr id="328708" name="Object 4"/>
          <p:cNvGraphicFramePr>
            <a:graphicFrameLocks noChangeAspect="1"/>
          </p:cNvGraphicFramePr>
          <p:nvPr/>
        </p:nvGraphicFramePr>
        <p:xfrm>
          <a:off x="914400" y="1524000"/>
          <a:ext cx="7239000" cy="4494213"/>
        </p:xfrm>
        <a:graphic>
          <a:graphicData uri="http://schemas.openxmlformats.org/presentationml/2006/ole">
            <mc:AlternateContent xmlns:mc="http://schemas.openxmlformats.org/markup-compatibility/2006">
              <mc:Choice xmlns:v="urn:schemas-microsoft-com:vml" Requires="v">
                <p:oleObj spid="_x0000_s328720" name="Picture Publisher Image" r:id="rId4" imgW="13192200" imgH="8191440" progId="PictPub.Image.7">
                  <p:embed/>
                </p:oleObj>
              </mc:Choice>
              <mc:Fallback>
                <p:oleObj name="Picture Publisher Image" r:id="rId4" imgW="13192200" imgH="8191440" progId="PictPub.Image.7">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524000"/>
                        <a:ext cx="7239000" cy="449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8709" name="Rectangle 5"/>
          <p:cNvSpPr>
            <a:spLocks noChangeArrowheads="1"/>
          </p:cNvSpPr>
          <p:nvPr/>
        </p:nvSpPr>
        <p:spPr bwMode="auto">
          <a:xfrm>
            <a:off x="5486400" y="2133600"/>
            <a:ext cx="457200" cy="304800"/>
          </a:xfrm>
          <a:prstGeom prst="rect">
            <a:avLst/>
          </a:prstGeom>
          <a:solidFill>
            <a:schemeClr val="bg1"/>
          </a:solidFill>
          <a:ln w="12700">
            <a:solidFill>
              <a:schemeClr val="bg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328710" name="Rectangle 6"/>
          <p:cNvSpPr>
            <a:spLocks noChangeArrowheads="1"/>
          </p:cNvSpPr>
          <p:nvPr/>
        </p:nvSpPr>
        <p:spPr bwMode="auto">
          <a:xfrm>
            <a:off x="4038600" y="2667000"/>
            <a:ext cx="457200" cy="304800"/>
          </a:xfrm>
          <a:prstGeom prst="rect">
            <a:avLst/>
          </a:prstGeom>
          <a:solidFill>
            <a:schemeClr val="bg1"/>
          </a:solidFill>
          <a:ln w="12700">
            <a:solidFill>
              <a:schemeClr val="bg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328711" name="Rectangle 7"/>
          <p:cNvSpPr>
            <a:spLocks noChangeArrowheads="1"/>
          </p:cNvSpPr>
          <p:nvPr/>
        </p:nvSpPr>
        <p:spPr bwMode="auto">
          <a:xfrm>
            <a:off x="1371600" y="4648200"/>
            <a:ext cx="457200" cy="304800"/>
          </a:xfrm>
          <a:prstGeom prst="rect">
            <a:avLst/>
          </a:prstGeom>
          <a:solidFill>
            <a:schemeClr val="bg1"/>
          </a:solidFill>
          <a:ln w="12700">
            <a:solidFill>
              <a:schemeClr val="bg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328712" name="Rectangle 8"/>
          <p:cNvSpPr>
            <a:spLocks noChangeArrowheads="1"/>
          </p:cNvSpPr>
          <p:nvPr/>
        </p:nvSpPr>
        <p:spPr bwMode="auto">
          <a:xfrm>
            <a:off x="2133600" y="3657600"/>
            <a:ext cx="457200" cy="304800"/>
          </a:xfrm>
          <a:prstGeom prst="rect">
            <a:avLst/>
          </a:prstGeom>
          <a:solidFill>
            <a:schemeClr val="bg1"/>
          </a:solidFill>
          <a:ln w="12700">
            <a:solidFill>
              <a:schemeClr val="bg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328715" name="Rectangle 11"/>
          <p:cNvSpPr>
            <a:spLocks noChangeArrowheads="1"/>
          </p:cNvSpPr>
          <p:nvPr/>
        </p:nvSpPr>
        <p:spPr bwMode="auto">
          <a:xfrm>
            <a:off x="2438400" y="3886200"/>
            <a:ext cx="457200" cy="304800"/>
          </a:xfrm>
          <a:prstGeom prst="rect">
            <a:avLst/>
          </a:prstGeom>
          <a:solidFill>
            <a:schemeClr val="bg1"/>
          </a:solidFill>
          <a:ln w="12700">
            <a:solidFill>
              <a:schemeClr val="bg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328716" name="AutoShape 12"/>
          <p:cNvSpPr>
            <a:spLocks noChangeArrowheads="1"/>
          </p:cNvSpPr>
          <p:nvPr/>
        </p:nvSpPr>
        <p:spPr bwMode="auto">
          <a:xfrm>
            <a:off x="2286000" y="3962400"/>
            <a:ext cx="152400" cy="685800"/>
          </a:xfrm>
          <a:prstGeom prst="parallelogram">
            <a:avLst>
              <a:gd name="adj" fmla="val 25000"/>
            </a:avLst>
          </a:prstGeom>
          <a:solidFill>
            <a:schemeClr val="bg1"/>
          </a:solidFill>
          <a:ln w="12700">
            <a:solidFill>
              <a:schemeClr val="bg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328717" name="AutoShape 13"/>
          <p:cNvSpPr>
            <a:spLocks noChangeArrowheads="1"/>
          </p:cNvSpPr>
          <p:nvPr/>
        </p:nvSpPr>
        <p:spPr bwMode="auto">
          <a:xfrm>
            <a:off x="2133600" y="3429000"/>
            <a:ext cx="1524000" cy="457200"/>
          </a:xfrm>
          <a:prstGeom prst="parallelogram">
            <a:avLst>
              <a:gd name="adj" fmla="val 83333"/>
            </a:avLst>
          </a:prstGeom>
          <a:solidFill>
            <a:schemeClr val="bg1"/>
          </a:solidFill>
          <a:ln w="12700">
            <a:solidFill>
              <a:schemeClr val="bg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328718" name="Rectangle 14"/>
          <p:cNvSpPr>
            <a:spLocks noChangeArrowheads="1"/>
          </p:cNvSpPr>
          <p:nvPr/>
        </p:nvSpPr>
        <p:spPr bwMode="auto">
          <a:xfrm>
            <a:off x="6629400" y="3657600"/>
            <a:ext cx="304800" cy="228600"/>
          </a:xfrm>
          <a:prstGeom prst="rect">
            <a:avLst/>
          </a:prstGeom>
          <a:solidFill>
            <a:schemeClr val="bg1"/>
          </a:solidFill>
          <a:ln w="12700">
            <a:solidFill>
              <a:schemeClr val="bg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328719" name="Rectangle 15"/>
          <p:cNvSpPr>
            <a:spLocks noChangeArrowheads="1"/>
          </p:cNvSpPr>
          <p:nvPr/>
        </p:nvSpPr>
        <p:spPr bwMode="auto">
          <a:xfrm>
            <a:off x="7620000" y="3733800"/>
            <a:ext cx="381000" cy="228600"/>
          </a:xfrm>
          <a:prstGeom prst="rect">
            <a:avLst/>
          </a:prstGeom>
          <a:solidFill>
            <a:schemeClr val="bg1"/>
          </a:solidFill>
          <a:ln w="12700">
            <a:solidFill>
              <a:schemeClr val="bg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zervirano mjesto broja slajda 3"/>
          <p:cNvSpPr>
            <a:spLocks noGrp="1"/>
          </p:cNvSpPr>
          <p:nvPr>
            <p:ph type="sldNum" sz="quarter" idx="10"/>
          </p:nvPr>
        </p:nvSpPr>
        <p:spPr/>
        <p:txBody>
          <a:bodyPr/>
          <a:lstStyle/>
          <a:p>
            <a:fld id="{F1AFC26E-C575-4EF1-BE87-AFB1256472C0}" type="slidenum">
              <a:rPr lang="en-GB"/>
              <a:pPr/>
              <a:t>9</a:t>
            </a:fld>
            <a:endParaRPr lang="en-GB"/>
          </a:p>
        </p:txBody>
      </p:sp>
      <p:sp>
        <p:nvSpPr>
          <p:cNvPr id="288770" name="Rectangle 2050"/>
          <p:cNvSpPr>
            <a:spLocks noGrp="1" noChangeArrowheads="1"/>
          </p:cNvSpPr>
          <p:nvPr>
            <p:ph type="title"/>
          </p:nvPr>
        </p:nvSpPr>
        <p:spPr>
          <a:xfrm>
            <a:off x="685800" y="838200"/>
            <a:ext cx="5334000" cy="1143000"/>
          </a:xfrm>
        </p:spPr>
        <p:txBody>
          <a:bodyPr/>
          <a:lstStyle/>
          <a:p>
            <a:r>
              <a:rPr lang="hr-HR"/>
              <a:t>Što je alergija</a:t>
            </a:r>
            <a:r>
              <a:rPr lang="en-GB"/>
              <a:t>?</a:t>
            </a:r>
          </a:p>
        </p:txBody>
      </p:sp>
      <p:sp>
        <p:nvSpPr>
          <p:cNvPr id="288771" name="Rectangle 2051"/>
          <p:cNvSpPr>
            <a:spLocks noGrp="1" noChangeArrowheads="1"/>
          </p:cNvSpPr>
          <p:nvPr>
            <p:ph type="body" idx="1"/>
          </p:nvPr>
        </p:nvSpPr>
        <p:spPr>
          <a:xfrm>
            <a:off x="685800" y="2209800"/>
            <a:ext cx="7772400" cy="3886200"/>
          </a:xfrm>
        </p:spPr>
        <p:txBody>
          <a:bodyPr/>
          <a:lstStyle/>
          <a:p>
            <a:pPr marL="107950" indent="3175">
              <a:buFontTx/>
              <a:buChar char="•"/>
            </a:pPr>
            <a:r>
              <a:rPr lang="en-GB"/>
              <a:t> </a:t>
            </a:r>
            <a:r>
              <a:rPr lang="hr-HR"/>
              <a:t>Imunološki sistem kontinuirano provjerava da li u organizmu ima stranih tijela i uništava ih i pretvara ih u bezopasne tvari.</a:t>
            </a:r>
            <a:r>
              <a:rPr lang="en-GB"/>
              <a:t>  </a:t>
            </a:r>
          </a:p>
          <a:p>
            <a:pPr marL="107950" indent="3175">
              <a:buFontTx/>
              <a:buChar char="•"/>
            </a:pPr>
            <a:endParaRPr lang="en-GB" sz="1400"/>
          </a:p>
          <a:p>
            <a:pPr marL="107950" indent="3175">
              <a:buFontTx/>
              <a:buChar char="•"/>
            </a:pPr>
            <a:r>
              <a:rPr lang="en-GB"/>
              <a:t> </a:t>
            </a:r>
            <a:r>
              <a:rPr lang="hr-HR"/>
              <a:t>Alergija je pretjerani odgovor na strano tijelo koje nema pravi potencijal da prouzroči štetu imunološkom sistemu.</a:t>
            </a:r>
            <a:r>
              <a:rPr lang="en-GB"/>
              <a:t> </a:t>
            </a:r>
            <a:endParaRPr lang="hr-HR"/>
          </a:p>
          <a:p>
            <a:pPr marL="107950" indent="3175">
              <a:buFontTx/>
              <a:buChar char="•"/>
            </a:pPr>
            <a:endParaRPr lang="en-GB" sz="1400"/>
          </a:p>
          <a:p>
            <a:pPr marL="107950" indent="3175">
              <a:buFontTx/>
              <a:buChar char="•"/>
            </a:pPr>
            <a:r>
              <a:rPr lang="en-GB"/>
              <a:t> </a:t>
            </a:r>
            <a:r>
              <a:rPr lang="hr-HR"/>
              <a:t>Alergije kože u industriji imaju dvije različite forme</a:t>
            </a:r>
            <a:r>
              <a:rPr lang="en-GB"/>
              <a:t>:</a:t>
            </a:r>
          </a:p>
          <a:p>
            <a:pPr marL="746125" lvl="1"/>
            <a:r>
              <a:rPr lang="hr-HR"/>
              <a:t>kontaktni</a:t>
            </a:r>
            <a:r>
              <a:rPr lang="en-GB"/>
              <a:t> </a:t>
            </a:r>
            <a:r>
              <a:rPr lang="hr-HR"/>
              <a:t>d</a:t>
            </a:r>
            <a:r>
              <a:rPr lang="en-GB"/>
              <a:t>ermatitis</a:t>
            </a:r>
          </a:p>
          <a:p>
            <a:pPr marL="746125" lvl="1"/>
            <a:r>
              <a:rPr lang="hr-HR"/>
              <a:t>kontaktna</a:t>
            </a:r>
            <a:r>
              <a:rPr lang="en-GB"/>
              <a:t> </a:t>
            </a:r>
            <a:r>
              <a:rPr lang="hr-HR"/>
              <a:t>u</a:t>
            </a:r>
            <a:r>
              <a:rPr lang="en-GB"/>
              <a:t>rticaria</a:t>
            </a:r>
          </a:p>
          <a:p>
            <a:pPr lvl="2"/>
            <a:endParaRPr lang="en-GB"/>
          </a:p>
        </p:txBody>
      </p:sp>
      <p:pic>
        <p:nvPicPr>
          <p:cNvPr id="288772" name="Picture 2052" descr="C:\My Documents\Pictures\Dermatitis and skin diseases\ACD 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609600"/>
            <a:ext cx="2568575" cy="1533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Ansell">
  <a:themeElements>
    <a:clrScheme name="Ansell 2">
      <a:dk1>
        <a:srgbClr val="DDDDDD"/>
      </a:dk1>
      <a:lt1>
        <a:srgbClr val="FFFFFF"/>
      </a:lt1>
      <a:dk2>
        <a:srgbClr val="000099"/>
      </a:dk2>
      <a:lt2>
        <a:srgbClr val="5F5F5F"/>
      </a:lt2>
      <a:accent1>
        <a:srgbClr val="FFFF00"/>
      </a:accent1>
      <a:accent2>
        <a:srgbClr val="FFFFFF"/>
      </a:accent2>
      <a:accent3>
        <a:srgbClr val="FFFFFF"/>
      </a:accent3>
      <a:accent4>
        <a:srgbClr val="BDBDBD"/>
      </a:accent4>
      <a:accent5>
        <a:srgbClr val="FFFFAA"/>
      </a:accent5>
      <a:accent6>
        <a:srgbClr val="E7E7E7"/>
      </a:accent6>
      <a:hlink>
        <a:srgbClr val="B2B2B2"/>
      </a:hlink>
      <a:folHlink>
        <a:srgbClr val="5F5F5F"/>
      </a:folHlink>
    </a:clrScheme>
    <a:fontScheme name="Anse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Ansell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nsell 2">
        <a:dk1>
          <a:srgbClr val="DDDDDD"/>
        </a:dk1>
        <a:lt1>
          <a:srgbClr val="FFFFFF"/>
        </a:lt1>
        <a:dk2>
          <a:srgbClr val="000099"/>
        </a:dk2>
        <a:lt2>
          <a:srgbClr val="5F5F5F"/>
        </a:lt2>
        <a:accent1>
          <a:srgbClr val="FFFF00"/>
        </a:accent1>
        <a:accent2>
          <a:srgbClr val="FFFFFF"/>
        </a:accent2>
        <a:accent3>
          <a:srgbClr val="FFFFFF"/>
        </a:accent3>
        <a:accent4>
          <a:srgbClr val="BDBDBD"/>
        </a:accent4>
        <a:accent5>
          <a:srgbClr val="FFFFAA"/>
        </a:accent5>
        <a:accent6>
          <a:srgbClr val="E7E7E7"/>
        </a:accent6>
        <a:hlink>
          <a:srgbClr val="B2B2B2"/>
        </a:hlink>
        <a:folHlink>
          <a:srgbClr val="5F5F5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sustava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sustava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C:\My Documents\Training\Ansell.pot</Template>
  <TotalTime>3499</TotalTime>
  <Pages>12</Pages>
  <Words>6185</Words>
  <Application>Microsoft Office PowerPoint</Application>
  <PresentationFormat>Prikaz na zaslonu (4:3)</PresentationFormat>
  <Paragraphs>846</Paragraphs>
  <Slides>41</Slides>
  <Notes>41</Notes>
  <HiddenSlides>0</HiddenSlides>
  <MMClips>0</MMClips>
  <ScaleCrop>false</ScaleCrop>
  <HeadingPairs>
    <vt:vector size="8" baseType="variant">
      <vt:variant>
        <vt:lpstr>Korišteni fontovi</vt:lpstr>
      </vt:variant>
      <vt:variant>
        <vt:i4>7</vt:i4>
      </vt:variant>
      <vt:variant>
        <vt:lpstr>Tema</vt:lpstr>
      </vt:variant>
      <vt:variant>
        <vt:i4>1</vt:i4>
      </vt:variant>
      <vt:variant>
        <vt:lpstr>Uloženi OLE poslužitelji</vt:lpstr>
      </vt:variant>
      <vt:variant>
        <vt:i4>4</vt:i4>
      </vt:variant>
      <vt:variant>
        <vt:lpstr>Naslovi slajdova</vt:lpstr>
      </vt:variant>
      <vt:variant>
        <vt:i4>41</vt:i4>
      </vt:variant>
    </vt:vector>
  </HeadingPairs>
  <TitlesOfParts>
    <vt:vector size="53" baseType="lpstr">
      <vt:lpstr>Times New Roman</vt:lpstr>
      <vt:lpstr>Monotype Sorts</vt:lpstr>
      <vt:lpstr>Marlett</vt:lpstr>
      <vt:lpstr>Arial</vt:lpstr>
      <vt:lpstr>Symbol</vt:lpstr>
      <vt:lpstr>Wingdings</vt:lpstr>
      <vt:lpstr>Helv</vt:lpstr>
      <vt:lpstr>Ansell</vt:lpstr>
      <vt:lpstr>Microsoft Photo Editor 3.0 Photo</vt:lpstr>
      <vt:lpstr>Image Micrografx Picture Publisher 7</vt:lpstr>
      <vt:lpstr>Dokument programa Microsoft Word 97 – 2003</vt:lpstr>
      <vt:lpstr>Organization Chart Add-in for Microsoft Office programs</vt:lpstr>
      <vt:lpstr>INDUSTRIJSKA OBOLJENJA KOŽE  I BRIGA O KOŽI</vt:lpstr>
      <vt:lpstr>PowerPointova prezentacija</vt:lpstr>
      <vt:lpstr>PowerPointova prezentacija</vt:lpstr>
      <vt:lpstr>Koža</vt:lpstr>
      <vt:lpstr>Reakcije kože</vt:lpstr>
      <vt:lpstr>Industrijska oboljenja     - brojnost -</vt:lpstr>
      <vt:lpstr>Što je dermatitis izazvan kontaktom? </vt:lpstr>
      <vt:lpstr>Dermatitis izazvan kontaktom</vt:lpstr>
      <vt:lpstr>Što je alergija?</vt:lpstr>
      <vt:lpstr>Što je alergijski kontaktni dermatitis  (tip IV) ?</vt:lpstr>
      <vt:lpstr>Senzitivacija kod alergijskog kontaktnog dermatitisa</vt:lpstr>
      <vt:lpstr>Alergijski kontaktni dermatitis početna faza</vt:lpstr>
      <vt:lpstr>Industrijski proizvodi  koji mogu prouzročiti  alergijski kontaktni dermatitis</vt:lpstr>
      <vt:lpstr>Alergijski kontaktni dermatitis  uzrokovan rukavicama</vt:lpstr>
      <vt:lpstr>Što je kontaktna urticaria (tip I) ?</vt:lpstr>
      <vt:lpstr>Kontaktna urticaria</vt:lpstr>
      <vt:lpstr>Faktori koji nadražuju</vt:lpstr>
      <vt:lpstr>PowerPointova prezentacija</vt:lpstr>
      <vt:lpstr>“In Vivo” metode testiranja</vt:lpstr>
      <vt:lpstr>Alergija na prirodni latex</vt:lpstr>
      <vt:lpstr>Rukavice od prirodnog latex-a</vt:lpstr>
      <vt:lpstr>Metode testiranja za procjenu </vt:lpstr>
      <vt:lpstr>“In vitro” testovi … test promijenjene dubine</vt:lpstr>
      <vt:lpstr>“In vitro” testovi … test “skakanja”</vt:lpstr>
      <vt:lpstr>“In vitro” testovi … RAST testiranje</vt:lpstr>
      <vt:lpstr>Rukavice od prirodnog latex-a</vt:lpstr>
      <vt:lpstr>Rukavice od prirodnog latex-a sa puderom</vt:lpstr>
      <vt:lpstr>Hipoalergijske rukavice</vt:lpstr>
      <vt:lpstr>Kako spriječiti alergijske reakcije  na NRL rukavice?</vt:lpstr>
      <vt:lpstr>Niski nivo prirodnog latex proteina  prirodne latex rukavice</vt:lpstr>
      <vt:lpstr>Presvučena rukavica od prirodnog gumenog latex-a</vt:lpstr>
      <vt:lpstr>Nitrilne rukavice</vt:lpstr>
      <vt:lpstr>PVC i neoprenske rukavice</vt:lpstr>
      <vt:lpstr>Sinteza</vt:lpstr>
      <vt:lpstr>Učestalost kožnih alergija</vt:lpstr>
      <vt:lpstr>Razlozi koji opravdavaju tretiranje kože</vt:lpstr>
      <vt:lpstr>Tretman kože 1  Zaštita kože</vt:lpstr>
      <vt:lpstr>Proizvodi za zaštitu kože</vt:lpstr>
      <vt:lpstr>Proizvodi za zaštitu kože</vt:lpstr>
      <vt:lpstr>Tretman kože 2  Čišćenje kože </vt:lpstr>
      <vt:lpstr>Tretiranje kože 3  Briga o koži </vt:lpstr>
    </vt:vector>
  </TitlesOfParts>
  <Company>ANSELL EDMONT EUROPE N.V.</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subject/>
  <dc:creator>Catherine Pringalle</dc:creator>
  <cp:keywords/>
  <dc:description/>
  <cp:lastModifiedBy>Mario Miskovic</cp:lastModifiedBy>
  <cp:revision>126</cp:revision>
  <cp:lastPrinted>2000-08-01T08:16:07Z</cp:lastPrinted>
  <dcterms:created xsi:type="dcterms:W3CDTF">1999-08-02T12:55:28Z</dcterms:created>
  <dcterms:modified xsi:type="dcterms:W3CDTF">2014-01-28T09:37:55Z</dcterms:modified>
</cp:coreProperties>
</file>