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Lst>
  <p:notesMasterIdLst>
    <p:notesMasterId r:id="rId59"/>
  </p:notesMasterIdLst>
  <p:handoutMasterIdLst>
    <p:handoutMasterId r:id="rId60"/>
  </p:handoutMasterIdLst>
  <p:sldIdLst>
    <p:sldId id="256" r:id="rId2"/>
    <p:sldId id="317" r:id="rId3"/>
    <p:sldId id="318" r:id="rId4"/>
    <p:sldId id="380" r:id="rId5"/>
    <p:sldId id="368" r:id="rId6"/>
    <p:sldId id="319" r:id="rId7"/>
    <p:sldId id="372" r:id="rId8"/>
    <p:sldId id="379" r:id="rId9"/>
    <p:sldId id="301" r:id="rId10"/>
    <p:sldId id="366" r:id="rId11"/>
    <p:sldId id="322" r:id="rId12"/>
    <p:sldId id="324" r:id="rId13"/>
    <p:sldId id="325" r:id="rId14"/>
    <p:sldId id="328" r:id="rId15"/>
    <p:sldId id="330" r:id="rId16"/>
    <p:sldId id="382" r:id="rId17"/>
    <p:sldId id="383" r:id="rId18"/>
    <p:sldId id="337" r:id="rId19"/>
    <p:sldId id="338" r:id="rId20"/>
    <p:sldId id="265" r:id="rId21"/>
    <p:sldId id="377" r:id="rId22"/>
    <p:sldId id="381" r:id="rId23"/>
    <p:sldId id="309" r:id="rId24"/>
    <p:sldId id="272" r:id="rId25"/>
    <p:sldId id="274" r:id="rId26"/>
    <p:sldId id="286" r:id="rId27"/>
    <p:sldId id="287" r:id="rId28"/>
    <p:sldId id="288" r:id="rId29"/>
    <p:sldId id="290" r:id="rId30"/>
    <p:sldId id="289" r:id="rId31"/>
    <p:sldId id="293" r:id="rId32"/>
    <p:sldId id="294" r:id="rId33"/>
    <p:sldId id="295" r:id="rId34"/>
    <p:sldId id="339" r:id="rId35"/>
    <p:sldId id="296" r:id="rId36"/>
    <p:sldId id="306" r:id="rId37"/>
    <p:sldId id="261" r:id="rId38"/>
    <p:sldId id="307" r:id="rId39"/>
    <p:sldId id="384" r:id="rId40"/>
    <p:sldId id="352" r:id="rId41"/>
    <p:sldId id="353" r:id="rId42"/>
    <p:sldId id="354" r:id="rId43"/>
    <p:sldId id="356" r:id="rId44"/>
    <p:sldId id="357" r:id="rId45"/>
    <p:sldId id="358" r:id="rId46"/>
    <p:sldId id="359" r:id="rId47"/>
    <p:sldId id="298" r:id="rId48"/>
    <p:sldId id="299" r:id="rId49"/>
    <p:sldId id="300" r:id="rId50"/>
    <p:sldId id="371" r:id="rId51"/>
    <p:sldId id="360" r:id="rId52"/>
    <p:sldId id="361" r:id="rId53"/>
    <p:sldId id="364" r:id="rId54"/>
    <p:sldId id="310" r:id="rId55"/>
    <p:sldId id="375" r:id="rId56"/>
    <p:sldId id="374" r:id="rId57"/>
    <p:sldId id="369" r:id="rId58"/>
  </p:sldIdLst>
  <p:sldSz cx="9144000" cy="6858000" type="screen4x3"/>
  <p:notesSz cx="6858000" cy="97742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99CC"/>
    <a:srgbClr val="6699FF"/>
    <a:srgbClr val="0099FF"/>
    <a:srgbClr val="CCFF99"/>
    <a:srgbClr val="66CCFF"/>
    <a:srgbClr val="00CC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3" autoAdjust="0"/>
    <p:restoredTop sz="94660"/>
  </p:normalViewPr>
  <p:slideViewPr>
    <p:cSldViewPr>
      <p:cViewPr varScale="1">
        <p:scale>
          <a:sx n="116" d="100"/>
          <a:sy n="116" d="100"/>
        </p:scale>
        <p:origin x="16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632"/>
    </p:cViewPr>
  </p:sorterViewPr>
  <p:notesViewPr>
    <p:cSldViewPr>
      <p:cViewPr>
        <p:scale>
          <a:sx n="66" d="100"/>
          <a:sy n="66" d="100"/>
        </p:scale>
        <p:origin x="-1518" y="798"/>
      </p:cViewPr>
      <p:guideLst>
        <p:guide orient="horz" pos="3079"/>
        <p:guide pos="215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7"/>
          <p:cNvSpPr>
            <a:spLocks noGrp="1" noChangeArrowheads="1"/>
          </p:cNvSpPr>
          <p:nvPr>
            <p:ph type="hdr" sz="quarter"/>
          </p:nvPr>
        </p:nvSpPr>
        <p:spPr bwMode="auto">
          <a:xfrm>
            <a:off x="0" y="0"/>
            <a:ext cx="685800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a:defRPr sz="1000" b="0" i="0" smtClean="0">
                <a:latin typeface="Times New Roman" panose="02020603050405020304" pitchFamily="18" charset="0"/>
              </a:defRPr>
            </a:lvl1pPr>
          </a:lstStyle>
          <a:p>
            <a:pPr>
              <a:defRPr/>
            </a:pPr>
            <a:r>
              <a:rPr lang="en-US" i="1"/>
              <a:t> </a:t>
            </a:r>
          </a:p>
          <a:p>
            <a:pPr algn="ctr">
              <a:defRPr/>
            </a:pPr>
            <a:r>
              <a:rPr lang="en-US" sz="2000" b="1">
                <a:latin typeface="Arial" panose="020B0604020202020204" pitchFamily="34" charset="0"/>
              </a:rPr>
              <a:t>proFood / proFood premium</a:t>
            </a:r>
            <a:endParaRPr lang="en-US" b="1">
              <a:latin typeface="Arial" panose="020B0604020202020204" pitchFamily="34" charset="0"/>
            </a:endParaRPr>
          </a:p>
        </p:txBody>
      </p:sp>
      <p:sp>
        <p:nvSpPr>
          <p:cNvPr id="3075" name="Rectangle 8"/>
          <p:cNvSpPr>
            <a:spLocks noChangeArrowheads="1"/>
          </p:cNvSpPr>
          <p:nvPr/>
        </p:nvSpPr>
        <p:spPr bwMode="auto">
          <a:xfrm>
            <a:off x="6456363" y="9413875"/>
            <a:ext cx="401637"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B20A53C-E3C9-4ECC-BAC9-4F334B4F19C1}" type="slidenum">
              <a:rPr lang="en-US" sz="1400"/>
              <a:pPr algn="r"/>
              <a:t>‹#›</a:t>
            </a:fld>
            <a:endParaRPr lang="en-US" sz="1400"/>
          </a:p>
        </p:txBody>
      </p:sp>
      <p:sp>
        <p:nvSpPr>
          <p:cNvPr id="3076" name="Line 9"/>
          <p:cNvSpPr>
            <a:spLocks noChangeShapeType="1"/>
          </p:cNvSpPr>
          <p:nvPr/>
        </p:nvSpPr>
        <p:spPr bwMode="auto">
          <a:xfrm flipV="1">
            <a:off x="1446213" y="9317038"/>
            <a:ext cx="2547937" cy="9525"/>
          </a:xfrm>
          <a:prstGeom prst="line">
            <a:avLst/>
          </a:prstGeom>
          <a:noFill/>
          <a:ln w="38100">
            <a:solidFill>
              <a:srgbClr val="66FF99"/>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hr-HR"/>
          </a:p>
        </p:txBody>
      </p:sp>
      <p:sp>
        <p:nvSpPr>
          <p:cNvPr id="3082" name="Text Box 10"/>
          <p:cNvSpPr txBox="1">
            <a:spLocks noChangeArrowheads="1"/>
          </p:cNvSpPr>
          <p:nvPr/>
        </p:nvSpPr>
        <p:spPr bwMode="auto">
          <a:xfrm>
            <a:off x="4078288" y="9166225"/>
            <a:ext cx="2779712" cy="244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2857" tIns="46429" rIns="92857" bIns="46429">
            <a:spAutoFit/>
          </a:bodyPr>
          <a:lstStyle>
            <a:lvl1pPr defTabSz="928688">
              <a:defRPr sz="2400">
                <a:solidFill>
                  <a:schemeClr val="tx1"/>
                </a:solidFill>
                <a:latin typeface="Times New Roman" panose="02020603050405020304" pitchFamily="18" charset="0"/>
              </a:defRPr>
            </a:lvl1pPr>
            <a:lvl2pPr marL="463550" defTabSz="928688">
              <a:defRPr sz="2400">
                <a:solidFill>
                  <a:schemeClr val="tx1"/>
                </a:solidFill>
                <a:latin typeface="Times New Roman" panose="02020603050405020304" pitchFamily="18" charset="0"/>
              </a:defRPr>
            </a:lvl2pPr>
            <a:lvl3pPr marL="928688" defTabSz="928688">
              <a:defRPr sz="2400">
                <a:solidFill>
                  <a:schemeClr val="tx1"/>
                </a:solidFill>
                <a:latin typeface="Times New Roman" panose="02020603050405020304" pitchFamily="18" charset="0"/>
              </a:defRPr>
            </a:lvl3pPr>
            <a:lvl4pPr marL="1392238" defTabSz="928688">
              <a:defRPr sz="2400">
                <a:solidFill>
                  <a:schemeClr val="tx1"/>
                </a:solidFill>
                <a:latin typeface="Times New Roman" panose="02020603050405020304" pitchFamily="18" charset="0"/>
              </a:defRPr>
            </a:lvl4pPr>
            <a:lvl5pPr marL="1857375" defTabSz="928688">
              <a:defRPr sz="2400">
                <a:solidFill>
                  <a:schemeClr val="tx1"/>
                </a:solidFill>
                <a:latin typeface="Times New Roman" panose="02020603050405020304" pitchFamily="18" charset="0"/>
              </a:defRPr>
            </a:lvl5pPr>
            <a:lvl6pPr marL="2314575" defTabSz="928688" eaLnBrk="0" fontAlgn="base" hangingPunct="0">
              <a:spcBef>
                <a:spcPct val="0"/>
              </a:spcBef>
              <a:spcAft>
                <a:spcPct val="0"/>
              </a:spcAft>
              <a:defRPr sz="2400">
                <a:solidFill>
                  <a:schemeClr val="tx1"/>
                </a:solidFill>
                <a:latin typeface="Times New Roman" panose="02020603050405020304" pitchFamily="18" charset="0"/>
              </a:defRPr>
            </a:lvl6pPr>
            <a:lvl7pPr marL="2771775" defTabSz="928688" eaLnBrk="0" fontAlgn="base" hangingPunct="0">
              <a:spcBef>
                <a:spcPct val="0"/>
              </a:spcBef>
              <a:spcAft>
                <a:spcPct val="0"/>
              </a:spcAft>
              <a:defRPr sz="2400">
                <a:solidFill>
                  <a:schemeClr val="tx1"/>
                </a:solidFill>
                <a:latin typeface="Times New Roman" panose="02020603050405020304" pitchFamily="18" charset="0"/>
              </a:defRPr>
            </a:lvl7pPr>
            <a:lvl8pPr marL="3228975" defTabSz="928688" eaLnBrk="0" fontAlgn="base" hangingPunct="0">
              <a:spcBef>
                <a:spcPct val="0"/>
              </a:spcBef>
              <a:spcAft>
                <a:spcPct val="0"/>
              </a:spcAft>
              <a:defRPr sz="2400">
                <a:solidFill>
                  <a:schemeClr val="tx1"/>
                </a:solidFill>
                <a:latin typeface="Times New Roman" panose="02020603050405020304" pitchFamily="18" charset="0"/>
              </a:defRPr>
            </a:lvl8pPr>
            <a:lvl9pPr marL="3686175" defTabSz="928688"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sz="1000" b="1" smtClean="0">
                <a:latin typeface="Arial" panose="020B0604020202020204" pitchFamily="34" charset="0"/>
              </a:rPr>
              <a:t>Secure your customer trust</a:t>
            </a:r>
            <a:endParaRPr lang="en-US" sz="1000" b="1" smtClean="0"/>
          </a:p>
        </p:txBody>
      </p:sp>
      <p:pic>
        <p:nvPicPr>
          <p:cNvPr id="3078" name="Picture 11" descr="white background Slid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004300"/>
            <a:ext cx="113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129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1113"/>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smtClean="0"/>
            </a:lvl1pPr>
          </a:lstStyle>
          <a:p>
            <a:pPr>
              <a:defRPr/>
            </a:pPr>
            <a:endParaRPr lang="en-US"/>
          </a:p>
        </p:txBody>
      </p:sp>
      <p:sp>
        <p:nvSpPr>
          <p:cNvPr id="2051" name="Rectangle 3"/>
          <p:cNvSpPr>
            <a:spLocks noGrp="1" noChangeArrowheads="1"/>
          </p:cNvSpPr>
          <p:nvPr>
            <p:ph type="dt" idx="1"/>
          </p:nvPr>
        </p:nvSpPr>
        <p:spPr bwMode="auto">
          <a:xfrm>
            <a:off x="3886200" y="11113"/>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smtClean="0"/>
            </a:lvl1pPr>
          </a:lstStyle>
          <a:p>
            <a:pPr>
              <a:defRPr/>
            </a:pPr>
            <a:endParaRPr lang="en-US"/>
          </a:p>
        </p:txBody>
      </p:sp>
      <p:sp>
        <p:nvSpPr>
          <p:cNvPr id="2052" name="Rectangle 4"/>
          <p:cNvSpPr>
            <a:spLocks noGrp="1" noChangeArrowheads="1"/>
          </p:cNvSpPr>
          <p:nvPr>
            <p:ph type="ftr" sz="quarter" idx="4"/>
          </p:nvPr>
        </p:nvSpPr>
        <p:spPr bwMode="auto">
          <a:xfrm>
            <a:off x="0" y="9305925"/>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smtClean="0"/>
            </a:lvl1pPr>
          </a:lstStyle>
          <a:p>
            <a:pPr>
              <a:defRPr/>
            </a:pPr>
            <a:endParaRPr lang="en-US"/>
          </a:p>
        </p:txBody>
      </p:sp>
      <p:sp>
        <p:nvSpPr>
          <p:cNvPr id="2053" name="Rectangle 5"/>
          <p:cNvSpPr>
            <a:spLocks noGrp="1" noChangeArrowheads="1"/>
          </p:cNvSpPr>
          <p:nvPr>
            <p:ph type="sldNum" sz="quarter" idx="5"/>
          </p:nvPr>
        </p:nvSpPr>
        <p:spPr bwMode="auto">
          <a:xfrm>
            <a:off x="3886200" y="9305925"/>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smtClean="0"/>
            </a:lvl1pPr>
          </a:lstStyle>
          <a:p>
            <a:pPr>
              <a:defRPr/>
            </a:pPr>
            <a:fld id="{ADD84AB1-6615-4F20-BCD0-827F31F7260B}" type="slidenum">
              <a:rPr lang="en-US"/>
              <a:pPr>
                <a:defRPr/>
              </a:pPr>
              <a:t>‹#›</a:t>
            </a:fld>
            <a:endParaRPr lang="en-US"/>
          </a:p>
        </p:txBody>
      </p:sp>
      <p:sp>
        <p:nvSpPr>
          <p:cNvPr id="2054" name="Rectangle 6"/>
          <p:cNvSpPr>
            <a:spLocks noGrp="1" noChangeArrowheads="1"/>
          </p:cNvSpPr>
          <p:nvPr>
            <p:ph type="body" sz="quarter" idx="3"/>
          </p:nvPr>
        </p:nvSpPr>
        <p:spPr bwMode="auto">
          <a:xfrm>
            <a:off x="914400" y="4645025"/>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2055" name="Rectangle 7"/>
          <p:cNvSpPr>
            <a:spLocks noChangeArrowheads="1" noTextEdit="1"/>
          </p:cNvSpPr>
          <p:nvPr>
            <p:ph type="sldImg" idx="2"/>
          </p:nvPr>
        </p:nvSpPr>
        <p:spPr bwMode="auto">
          <a:xfrm>
            <a:off x="1144588" y="850900"/>
            <a:ext cx="4568825" cy="34258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6" name="Rectangle 8"/>
          <p:cNvSpPr>
            <a:spLocks noChangeArrowheads="1"/>
          </p:cNvSpPr>
          <p:nvPr/>
        </p:nvSpPr>
        <p:spPr bwMode="auto">
          <a:xfrm>
            <a:off x="6399213" y="9371013"/>
            <a:ext cx="39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CB83A7A-D864-43B1-B542-3EB679359D9C}" type="slidenum">
              <a:rPr lang="en-US" sz="1400"/>
              <a:pPr algn="r"/>
              <a:t>‹#›</a:t>
            </a:fld>
            <a:endParaRPr lang="en-US" sz="1400"/>
          </a:p>
        </p:txBody>
      </p:sp>
    </p:spTree>
    <p:extLst>
      <p:ext uri="{BB962C8B-B14F-4D97-AF65-F5344CB8AC3E}">
        <p14:creationId xmlns:p14="http://schemas.microsoft.com/office/powerpoint/2010/main" val="22326877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37610A-6B0B-47A8-B302-92C2910E7624}" type="slidenum">
              <a:rPr lang="en-US" sz="1000"/>
              <a:pPr/>
              <a:t>1</a:t>
            </a:fld>
            <a:endParaRPr lang="en-US" sz="1000"/>
          </a:p>
        </p:txBody>
      </p:sp>
      <p:sp>
        <p:nvSpPr>
          <p:cNvPr id="5123" name="Rectangle 2"/>
          <p:cNvSpPr>
            <a:spLocks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r>
              <a:rPr lang="en-US" b="1" smtClean="0"/>
              <a:t>Introduction Comments</a:t>
            </a:r>
            <a:endParaRPr lang="en-US" smtClean="0"/>
          </a:p>
          <a:p>
            <a:r>
              <a:rPr lang="en-US" smtClean="0"/>
              <a:t>The professional of the food industry are force to serve the market with the best products in term of sanitary requirements.</a:t>
            </a:r>
          </a:p>
          <a:p>
            <a:r>
              <a:rPr lang="en-US" smtClean="0"/>
              <a:t>Throughout the food chain, a lot of disposable gloves are in contact with foodstuff. Indeed, they are a critical point because they represent a potential source of contamination (chemical, micro-biological or physical).</a:t>
            </a:r>
          </a:p>
          <a:p>
            <a:r>
              <a:rPr lang="en-US" smtClean="0"/>
              <a:t>In order to reduce these risks, Ansell launch a new range of disposable products : proFood premium.</a:t>
            </a:r>
          </a:p>
        </p:txBody>
      </p:sp>
    </p:spTree>
    <p:extLst>
      <p:ext uri="{BB962C8B-B14F-4D97-AF65-F5344CB8AC3E}">
        <p14:creationId xmlns:p14="http://schemas.microsoft.com/office/powerpoint/2010/main" val="2244505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21BA681-B081-4E9D-BE83-4BF7B693F13B}" type="slidenum">
              <a:rPr lang="en-US" sz="1000"/>
              <a:pPr/>
              <a:t>13</a:t>
            </a:fld>
            <a:endParaRPr lang="en-US" sz="1000"/>
          </a:p>
        </p:txBody>
      </p:sp>
      <p:sp>
        <p:nvSpPr>
          <p:cNvPr id="26627" name="Rectangle 2"/>
          <p:cNvSpPr>
            <a:spLocks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a:lnSpc>
                <a:spcPct val="90000"/>
              </a:lnSpc>
            </a:pPr>
            <a:r>
              <a:rPr lang="en-US" smtClean="0"/>
              <a:t>Directive 85/572/EEC</a:t>
            </a:r>
            <a:br>
              <a:rPr lang="en-US" smtClean="0"/>
            </a:br>
            <a:r>
              <a:rPr lang="en-US" smtClean="0"/>
              <a:t>- - -   </a:t>
            </a:r>
            <a:br>
              <a:rPr lang="en-US" smtClean="0"/>
            </a:br>
            <a:r>
              <a:rPr lang="en-US" smtClean="0">
                <a:solidFill>
                  <a:srgbClr val="FF9900"/>
                </a:solidFill>
              </a:rPr>
              <a:t>List of simulants to be used for testing migration of constituents </a:t>
            </a:r>
            <a:br>
              <a:rPr lang="en-US" smtClean="0">
                <a:solidFill>
                  <a:srgbClr val="FF9900"/>
                </a:solidFill>
              </a:rPr>
            </a:br>
            <a:r>
              <a:rPr lang="en-US" smtClean="0">
                <a:solidFill>
                  <a:srgbClr val="FF9900"/>
                </a:solidFill>
              </a:rPr>
              <a:t>of plastic materials and articles</a:t>
            </a:r>
          </a:p>
          <a:p>
            <a:pPr marL="190500" lvl="1" indent="0">
              <a:lnSpc>
                <a:spcPct val="130000"/>
              </a:lnSpc>
              <a:buFont typeface="Monotype Sorts" pitchFamily="2" charset="2"/>
              <a:buNone/>
            </a:pPr>
            <a:r>
              <a:rPr lang="en-US" smtClean="0"/>
              <a:t>aqueous foods		 </a:t>
            </a:r>
            <a:r>
              <a:rPr lang="en-US" smtClean="0">
                <a:sym typeface="Monotype Sorts" pitchFamily="2" charset="2"/>
              </a:rPr>
              <a:t> distilled water</a:t>
            </a:r>
            <a:endParaRPr lang="en-US" smtClean="0"/>
          </a:p>
          <a:p>
            <a:pPr marL="190500" lvl="1" indent="0">
              <a:lnSpc>
                <a:spcPct val="130000"/>
              </a:lnSpc>
              <a:buFont typeface="Monotype Sorts" pitchFamily="2" charset="2"/>
              <a:buNone/>
            </a:pPr>
            <a:r>
              <a:rPr lang="en-US" smtClean="0"/>
              <a:t>acidic foods		 </a:t>
            </a:r>
            <a:r>
              <a:rPr lang="en-US" smtClean="0">
                <a:sym typeface="Monotype Sorts" pitchFamily="2" charset="2"/>
              </a:rPr>
              <a:t> acetic acid 3%</a:t>
            </a:r>
          </a:p>
          <a:p>
            <a:pPr marL="190500" lvl="1" indent="0">
              <a:lnSpc>
                <a:spcPct val="130000"/>
              </a:lnSpc>
              <a:buFont typeface="Monotype Sorts" pitchFamily="2" charset="2"/>
              <a:buNone/>
            </a:pPr>
            <a:r>
              <a:rPr lang="en-US" smtClean="0"/>
              <a:t>alcoholic foods		 </a:t>
            </a:r>
            <a:r>
              <a:rPr lang="en-US" smtClean="0">
                <a:sym typeface="Monotype Sorts" pitchFamily="2" charset="2"/>
              </a:rPr>
              <a:t> ethanol 10% or adjusted</a:t>
            </a:r>
          </a:p>
          <a:p>
            <a:pPr marL="190500" lvl="1" indent="0">
              <a:lnSpc>
                <a:spcPct val="130000"/>
              </a:lnSpc>
              <a:buFont typeface="Monotype Sorts" pitchFamily="2" charset="2"/>
              <a:buNone/>
            </a:pPr>
            <a:r>
              <a:rPr lang="en-US" smtClean="0">
                <a:sym typeface="Monotype Sorts" pitchFamily="2" charset="2"/>
              </a:rPr>
              <a:t>fatty foods			  olive oil or substitute</a:t>
            </a:r>
          </a:p>
          <a:p>
            <a:pPr marL="190500" lvl="1" indent="0">
              <a:lnSpc>
                <a:spcPct val="130000"/>
              </a:lnSpc>
              <a:buFont typeface="Monotype Sorts" pitchFamily="2" charset="2"/>
              <a:buNone/>
            </a:pPr>
            <a:r>
              <a:rPr lang="en-US" smtClean="0"/>
              <a:t>dry foods	 		</a:t>
            </a:r>
            <a:r>
              <a:rPr lang="en-US" smtClean="0">
                <a:sym typeface="Monotype Sorts" pitchFamily="2" charset="2"/>
              </a:rPr>
              <a:t> no migration tests</a:t>
            </a:r>
          </a:p>
          <a:p>
            <a:pPr marL="190500" lvl="1" indent="0">
              <a:lnSpc>
                <a:spcPct val="130000"/>
              </a:lnSpc>
              <a:buFont typeface="Monotype Sorts" pitchFamily="2" charset="2"/>
              <a:buNone/>
            </a:pPr>
            <a:r>
              <a:rPr lang="en-US" smtClean="0">
                <a:solidFill>
                  <a:srgbClr val="FF9900"/>
                </a:solidFill>
              </a:rPr>
              <a:t>Migration requirements for Fatty food - Reduction factor</a:t>
            </a:r>
            <a:endParaRPr lang="en-US" smtClean="0">
              <a:solidFill>
                <a:srgbClr val="FF9900"/>
              </a:solidFill>
              <a:sym typeface="Monotype Sorts" pitchFamily="2" charset="2"/>
            </a:endParaRPr>
          </a:p>
          <a:p>
            <a:pPr>
              <a:lnSpc>
                <a:spcPct val="120000"/>
              </a:lnSpc>
              <a:buFont typeface="Wingdings" panose="05000000000000000000" pitchFamily="2" charset="2"/>
              <a:buNone/>
            </a:pPr>
            <a:r>
              <a:rPr lang="en-US" sz="1000" smtClean="0"/>
              <a:t>Olive-oil is strongly aggressive with materials.</a:t>
            </a:r>
          </a:p>
          <a:p>
            <a:pPr>
              <a:lnSpc>
                <a:spcPct val="120000"/>
              </a:lnSpc>
            </a:pPr>
            <a:r>
              <a:rPr lang="en-US" sz="1000" smtClean="0"/>
              <a:t>So the migration test result is divided according to the extractive power of the fatty foodstuff. This is called the Reduction Factor.</a:t>
            </a:r>
            <a:endParaRPr lang="en-US" smtClean="0"/>
          </a:p>
          <a:p>
            <a:pPr marL="914400" lvl="2" indent="0">
              <a:lnSpc>
                <a:spcPct val="80000"/>
              </a:lnSpc>
            </a:pPr>
            <a:r>
              <a:rPr lang="en-US" smtClean="0">
                <a:solidFill>
                  <a:srgbClr val="000000"/>
                </a:solidFill>
              </a:rPr>
              <a:t>1 for oil or food in oily medium</a:t>
            </a:r>
          </a:p>
          <a:p>
            <a:pPr marL="914400" lvl="2" indent="0">
              <a:lnSpc>
                <a:spcPct val="80000"/>
              </a:lnSpc>
            </a:pPr>
            <a:r>
              <a:rPr lang="en-US" smtClean="0">
                <a:solidFill>
                  <a:srgbClr val="000000"/>
                </a:solidFill>
              </a:rPr>
              <a:t>2 for butter</a:t>
            </a:r>
          </a:p>
          <a:p>
            <a:pPr marL="914400" lvl="2" indent="0">
              <a:lnSpc>
                <a:spcPct val="80000"/>
              </a:lnSpc>
            </a:pPr>
            <a:r>
              <a:rPr lang="en-US" smtClean="0">
                <a:solidFill>
                  <a:srgbClr val="000000"/>
                </a:solidFill>
              </a:rPr>
              <a:t>3 for fish</a:t>
            </a:r>
          </a:p>
          <a:p>
            <a:pPr marL="914400" lvl="2" indent="0">
              <a:lnSpc>
                <a:spcPct val="80000"/>
              </a:lnSpc>
            </a:pPr>
            <a:r>
              <a:rPr lang="en-US" smtClean="0">
                <a:solidFill>
                  <a:srgbClr val="000000"/>
                </a:solidFill>
              </a:rPr>
              <a:t>4 for meats</a:t>
            </a:r>
          </a:p>
          <a:p>
            <a:pPr marL="914400" lvl="2" indent="0">
              <a:lnSpc>
                <a:spcPct val="80000"/>
              </a:lnSpc>
            </a:pPr>
            <a:r>
              <a:rPr lang="en-US" smtClean="0">
                <a:solidFill>
                  <a:srgbClr val="000000"/>
                </a:solidFill>
              </a:rPr>
              <a:t>5 for cakes and chocolate</a:t>
            </a:r>
            <a:endParaRPr lang="en-US" sz="1400" smtClean="0">
              <a:solidFill>
                <a:srgbClr val="FFCC00"/>
              </a:solidFill>
            </a:endParaRPr>
          </a:p>
        </p:txBody>
      </p:sp>
    </p:spTree>
    <p:extLst>
      <p:ext uri="{BB962C8B-B14F-4D97-AF65-F5344CB8AC3E}">
        <p14:creationId xmlns:p14="http://schemas.microsoft.com/office/powerpoint/2010/main" val="152244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90003F0-A21F-4993-8DFD-F9821FF0D828}" type="slidenum">
              <a:rPr lang="en-US" sz="1000"/>
              <a:pPr/>
              <a:t>14</a:t>
            </a:fld>
            <a:endParaRPr lang="en-US" sz="1000"/>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397698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55FAD7-890E-46CE-8E2E-788983FA739F}" type="slidenum">
              <a:rPr lang="en-US" sz="1000"/>
              <a:pPr/>
              <a:t>15</a:t>
            </a:fld>
            <a:endParaRPr lang="en-US" sz="1000"/>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1718988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D1D878-C177-40D9-B0AF-1F7C8128BB96}" type="slidenum">
              <a:rPr lang="en-US" sz="1000"/>
              <a:pPr/>
              <a:t>18</a:t>
            </a:fld>
            <a:endParaRPr lang="en-US" sz="1000"/>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2257164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F34BE8B-0CD4-4FF9-828A-410EA6887C4F}" type="slidenum">
              <a:rPr lang="en-US" sz="1000"/>
              <a:pPr/>
              <a:t>19</a:t>
            </a:fld>
            <a:endParaRPr lang="en-US" sz="1000"/>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352741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283F40-AA5D-4D1E-A974-9CA0D4D109A1}" type="slidenum">
              <a:rPr lang="en-US" sz="1000"/>
              <a:pPr/>
              <a:t>20</a:t>
            </a:fld>
            <a:endParaRPr lang="en-US" sz="1000"/>
          </a:p>
        </p:txBody>
      </p:sp>
      <p:sp>
        <p:nvSpPr>
          <p:cNvPr id="38915" name="Rectangle 2"/>
          <p:cNvSpPr>
            <a:spLocks noChangeArrowheads="1" noTextEdit="1"/>
          </p:cNvSpPr>
          <p:nvPr>
            <p:ph type="sldImg"/>
          </p:nvPr>
        </p:nvSpPr>
        <p:spPr>
          <a:xfrm>
            <a:off x="1143000" y="838200"/>
            <a:ext cx="4568825" cy="3425825"/>
          </a:xfrm>
          <a:ln/>
        </p:spPr>
      </p:sp>
      <p:sp>
        <p:nvSpPr>
          <p:cNvPr id="38916" name="Rectangle 3"/>
          <p:cNvSpPr>
            <a:spLocks noGrp="1" noChangeArrowheads="1"/>
          </p:cNvSpPr>
          <p:nvPr>
            <p:ph type="body" idx="1"/>
          </p:nvPr>
        </p:nvSpPr>
        <p:spPr>
          <a:xfrm>
            <a:off x="685800" y="4343400"/>
            <a:ext cx="5486400" cy="4114800"/>
          </a:xfrm>
          <a:noFill/>
        </p:spPr>
        <p:txBody>
          <a:bodyPr/>
          <a:lstStyle/>
          <a:p>
            <a:r>
              <a:rPr lang="en-US" b="1" smtClean="0"/>
              <a:t>Comments</a:t>
            </a:r>
            <a:r>
              <a:rPr lang="en-US" smtClean="0"/>
              <a:t> </a:t>
            </a:r>
          </a:p>
          <a:p>
            <a:r>
              <a:rPr lang="en-US" smtClean="0"/>
              <a:t>2 years ago, with our proFood range, we promote some gloves needed to improve Safety &amp; Hygiene : </a:t>
            </a:r>
          </a:p>
          <a:p>
            <a:r>
              <a:rPr lang="en-US" smtClean="0"/>
              <a:t>- right composition of our products versus the food contact : chemically neutral,</a:t>
            </a:r>
          </a:p>
          <a:p>
            <a:r>
              <a:rPr lang="en-US" smtClean="0"/>
              <a:t>- right compatibility in between the different foodstuff and our glove material : chemically neutral</a:t>
            </a:r>
          </a:p>
          <a:p>
            <a:r>
              <a:rPr lang="en-US" smtClean="0"/>
              <a:t>- respect of the more stringent standards.</a:t>
            </a:r>
          </a:p>
          <a:p>
            <a:pPr algn="ctr">
              <a:lnSpc>
                <a:spcPct val="120000"/>
              </a:lnSpc>
              <a:buFont typeface="Wingdings" panose="05000000000000000000" pitchFamily="2" charset="2"/>
              <a:buNone/>
            </a:pPr>
            <a:endParaRPr lang="en-US" sz="800" smtClean="0"/>
          </a:p>
          <a:p>
            <a:pPr algn="ctr">
              <a:lnSpc>
                <a:spcPct val="120000"/>
              </a:lnSpc>
              <a:buFont typeface="Wingdings" panose="05000000000000000000" pitchFamily="2" charset="2"/>
              <a:buNone/>
            </a:pPr>
            <a:r>
              <a:rPr lang="en-US" u="sng" smtClean="0"/>
              <a:t>Directive 89/109/EEC  Materials and articles intended to come into contact with foodstuffs</a:t>
            </a:r>
            <a:r>
              <a:rPr lang="en-US" b="1" smtClean="0"/>
              <a:t> </a:t>
            </a:r>
            <a:endParaRPr lang="en-US" sz="800" b="1" smtClean="0"/>
          </a:p>
          <a:p>
            <a:pPr>
              <a:lnSpc>
                <a:spcPct val="160000"/>
              </a:lnSpc>
              <a:buFont typeface="Monotype Sorts" pitchFamily="2" charset="2"/>
              <a:buNone/>
            </a:pPr>
            <a:r>
              <a:rPr lang="en-US" smtClean="0"/>
              <a:t>Every product (packaging, gloves, knife, bottle,…) intended to come in contact with foodstuffs has to:</a:t>
            </a:r>
          </a:p>
          <a:p>
            <a:pPr marL="190500" lvl="1" indent="0">
              <a:lnSpc>
                <a:spcPct val="120000"/>
              </a:lnSpc>
              <a:buFont typeface="Monotype Sorts" pitchFamily="2" charset="2"/>
              <a:buNone/>
            </a:pPr>
            <a:r>
              <a:rPr lang="en-US" smtClean="0"/>
              <a:t>- be exclusively made from authorized substances and additives</a:t>
            </a:r>
          </a:p>
          <a:p>
            <a:pPr marL="190500" lvl="1" indent="0">
              <a:lnSpc>
                <a:spcPct val="120000"/>
              </a:lnSpc>
              <a:buFont typeface="Monotype Sorts" pitchFamily="2" charset="2"/>
              <a:buNone/>
            </a:pPr>
            <a:r>
              <a:rPr lang="en-US" smtClean="0"/>
              <a:t>- comply with all migration requirements</a:t>
            </a:r>
          </a:p>
          <a:p>
            <a:pPr marL="190500" lvl="1" indent="0">
              <a:lnSpc>
                <a:spcPct val="120000"/>
              </a:lnSpc>
              <a:buFont typeface="Monotype Sorts" pitchFamily="2" charset="2"/>
              <a:buNone/>
            </a:pPr>
            <a:r>
              <a:rPr lang="en-US" smtClean="0"/>
              <a:t>- be accompanied by the required documents and marking</a:t>
            </a:r>
          </a:p>
          <a:p>
            <a:pPr marL="190500" lvl="1" indent="0">
              <a:lnSpc>
                <a:spcPct val="120000"/>
              </a:lnSpc>
              <a:buFont typeface="Monotype Sorts" pitchFamily="2" charset="2"/>
              <a:buNone/>
            </a:pPr>
            <a:endParaRPr lang="en-US" sz="800" smtClean="0"/>
          </a:p>
          <a:p>
            <a:pPr marL="190500" lvl="1" indent="0">
              <a:lnSpc>
                <a:spcPct val="120000"/>
              </a:lnSpc>
              <a:buFont typeface="Monotype Sorts" pitchFamily="2" charset="2"/>
              <a:buNone/>
            </a:pPr>
            <a:r>
              <a:rPr lang="en-US" smtClean="0"/>
              <a:t>Reinforce the importance of the chemical composition of the glove and the purpose of the migration limits.</a:t>
            </a:r>
          </a:p>
          <a:p>
            <a:endParaRPr lang="en-US" sz="800" smtClean="0"/>
          </a:p>
          <a:p>
            <a:r>
              <a:rPr lang="en-US" smtClean="0"/>
              <a:t>All our gloves are chlorinated : reduction of contamination at production and migration into food</a:t>
            </a:r>
          </a:p>
          <a:p>
            <a:endParaRPr lang="en-US" smtClean="0"/>
          </a:p>
        </p:txBody>
      </p:sp>
    </p:spTree>
    <p:extLst>
      <p:ext uri="{BB962C8B-B14F-4D97-AF65-F5344CB8AC3E}">
        <p14:creationId xmlns:p14="http://schemas.microsoft.com/office/powerpoint/2010/main" val="21964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CC80B1E-5C4E-44A3-8114-CB4B90CF0E5B}" type="slidenum">
              <a:rPr lang="en-US" sz="1000"/>
              <a:pPr/>
              <a:t>21</a:t>
            </a:fld>
            <a:endParaRPr lang="en-US" sz="1000"/>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xfrm>
            <a:off x="457200" y="4645025"/>
            <a:ext cx="5943600" cy="4114800"/>
          </a:xfrm>
          <a:noFill/>
        </p:spPr>
        <p:txBody>
          <a:bodyPr/>
          <a:lstStyle/>
          <a:p>
            <a:pPr algn="ctr">
              <a:lnSpc>
                <a:spcPct val="90000"/>
              </a:lnSpc>
            </a:pPr>
            <a:r>
              <a:rPr lang="en-GB" b="1" smtClean="0"/>
              <a:t>Vinyl gloves ?      Or</a:t>
            </a:r>
          </a:p>
          <a:p>
            <a:pPr algn="ctr">
              <a:lnSpc>
                <a:spcPct val="90000"/>
              </a:lnSpc>
            </a:pPr>
            <a:r>
              <a:rPr lang="en-GB" b="1" smtClean="0"/>
              <a:t>Gloves without vinyl in order to reduce chemical contamination</a:t>
            </a:r>
          </a:p>
          <a:p>
            <a:pPr>
              <a:lnSpc>
                <a:spcPct val="90000"/>
              </a:lnSpc>
            </a:pPr>
            <a:endParaRPr lang="en-GB" b="1" smtClean="0"/>
          </a:p>
          <a:p>
            <a:pPr>
              <a:lnSpc>
                <a:spcPct val="90000"/>
              </a:lnSpc>
            </a:pPr>
            <a:r>
              <a:rPr lang="en-GB" smtClean="0"/>
              <a:t>Once again, our tests are formal. During food handling activities, plasticizers (phtalates belong to this family) that represent more than 40 % of vinyl gloves migrate into foodstuffs and especially with fatty ones like oils, meats and fishes. As a precautionary initiative, we have banned the vinyl gloves of our proFood premium range of products.</a:t>
            </a:r>
            <a:endParaRPr lang="en-GB" b="1" smtClean="0"/>
          </a:p>
          <a:p>
            <a:pPr>
              <a:lnSpc>
                <a:spcPct val="90000"/>
              </a:lnSpc>
            </a:pPr>
            <a:r>
              <a:rPr lang="en-GB" smtClean="0"/>
              <a:t>Following these results, only the most safe material regarding food contact have been selected :  Natural Rubber or Nitrile.</a:t>
            </a:r>
          </a:p>
          <a:p>
            <a:pPr algn="ctr">
              <a:lnSpc>
                <a:spcPct val="90000"/>
              </a:lnSpc>
            </a:pPr>
            <a:r>
              <a:rPr lang="en-GB" b="1" smtClean="0"/>
              <a:t>proFood premium = Plasticizers Free</a:t>
            </a:r>
          </a:p>
          <a:p>
            <a:pPr algn="ctr">
              <a:lnSpc>
                <a:spcPct val="90000"/>
              </a:lnSpc>
            </a:pPr>
            <a:endParaRPr lang="en-GB" b="1" smtClean="0"/>
          </a:p>
          <a:p>
            <a:pPr>
              <a:lnSpc>
                <a:spcPct val="80000"/>
              </a:lnSpc>
            </a:pPr>
            <a:r>
              <a:rPr lang="en-GB" b="1" smtClean="0"/>
              <a:t>PVC Glove Composition</a:t>
            </a:r>
          </a:p>
          <a:p>
            <a:pPr marL="190500" lvl="1" indent="0">
              <a:lnSpc>
                <a:spcPct val="80000"/>
              </a:lnSpc>
            </a:pPr>
            <a:r>
              <a:rPr lang="en-GB" smtClean="0"/>
              <a:t>PVC as % of weight = 50-60% --&gt; raw material : vinyl chloride monomer (carcinogenic)</a:t>
            </a:r>
          </a:p>
          <a:p>
            <a:pPr marL="190500" lvl="1" indent="0">
              <a:lnSpc>
                <a:spcPct val="80000"/>
              </a:lnSpc>
            </a:pPr>
            <a:r>
              <a:rPr lang="en-GB" smtClean="0"/>
              <a:t>Plasticisers or Softeners, as % of weight = 35-50%</a:t>
            </a:r>
          </a:p>
          <a:p>
            <a:pPr marL="190500" lvl="1" indent="0">
              <a:lnSpc>
                <a:spcPct val="80000"/>
              </a:lnSpc>
            </a:pPr>
            <a:r>
              <a:rPr lang="en-GB" smtClean="0">
                <a:solidFill>
                  <a:srgbClr val="FFCC00"/>
                </a:solidFill>
              </a:rPr>
              <a:t>Phtalates</a:t>
            </a:r>
            <a:r>
              <a:rPr lang="en-GB" smtClean="0"/>
              <a:t> = 95 % of plasticizers used in glove (DEHP, DINP, …)+ Others (TXIB, DEHA)</a:t>
            </a:r>
          </a:p>
          <a:p>
            <a:pPr marL="190500" lvl="1" indent="0">
              <a:lnSpc>
                <a:spcPct val="80000"/>
              </a:lnSpc>
            </a:pPr>
            <a:r>
              <a:rPr lang="en-GB" smtClean="0"/>
              <a:t>Other additives (pigments, accelerators, stabilisers, etc.) as % of weight = 1-5%</a:t>
            </a:r>
          </a:p>
          <a:p>
            <a:pPr marL="190500" lvl="1" indent="0">
              <a:lnSpc>
                <a:spcPct val="90000"/>
              </a:lnSpc>
            </a:pPr>
            <a:endParaRPr lang="en-GB" b="1" smtClean="0"/>
          </a:p>
          <a:p>
            <a:pPr marL="190500" lvl="1" indent="0">
              <a:lnSpc>
                <a:spcPct val="90000"/>
              </a:lnSpc>
            </a:pPr>
            <a:r>
              <a:rPr lang="en-GB" b="1" smtClean="0"/>
              <a:t>PVC and Food contact</a:t>
            </a:r>
            <a:endParaRPr lang="en-GB" smtClean="0"/>
          </a:p>
          <a:p>
            <a:pPr>
              <a:lnSpc>
                <a:spcPct val="75000"/>
              </a:lnSpc>
            </a:pPr>
            <a:r>
              <a:rPr lang="en-GB" smtClean="0"/>
              <a:t>Estimated Migration levels for PVC gloves in contact with fatty  foodstuff are :</a:t>
            </a:r>
          </a:p>
          <a:p>
            <a:pPr>
              <a:lnSpc>
                <a:spcPct val="75000"/>
              </a:lnSpc>
            </a:pPr>
            <a:r>
              <a:rPr lang="en-GB" smtClean="0"/>
              <a:t>- 10 times more important than the ones tolerated for disposable PVC gloves,</a:t>
            </a:r>
          </a:p>
          <a:p>
            <a:pPr>
              <a:lnSpc>
                <a:spcPct val="75000"/>
              </a:lnSpc>
            </a:pPr>
            <a:r>
              <a:rPr lang="en-GB" smtClean="0"/>
              <a:t>- estimated  to 20 - 25 % of the total glove weight,</a:t>
            </a:r>
          </a:p>
          <a:p>
            <a:pPr>
              <a:lnSpc>
                <a:spcPct val="75000"/>
              </a:lnSpc>
            </a:pPr>
            <a:r>
              <a:rPr lang="en-GB" smtClean="0"/>
              <a:t>- the thicker the glove, the more important the migration </a:t>
            </a:r>
          </a:p>
          <a:p>
            <a:pPr>
              <a:lnSpc>
                <a:spcPct val="75000"/>
              </a:lnSpc>
            </a:pPr>
            <a:r>
              <a:rPr lang="en-GB" smtClean="0"/>
              <a:t>- the migration rate is higher is the first few minutes of contact</a:t>
            </a:r>
          </a:p>
          <a:p>
            <a:pPr>
              <a:lnSpc>
                <a:spcPct val="75000"/>
              </a:lnSpc>
            </a:pPr>
            <a:endParaRPr lang="en-US" sz="1000" smtClean="0"/>
          </a:p>
        </p:txBody>
      </p:sp>
    </p:spTree>
    <p:extLst>
      <p:ext uri="{BB962C8B-B14F-4D97-AF65-F5344CB8AC3E}">
        <p14:creationId xmlns:p14="http://schemas.microsoft.com/office/powerpoint/2010/main" val="276016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5609049-AC12-4F5E-A73E-20E89E67D1FF}" type="slidenum">
              <a:rPr lang="en-US" sz="1000"/>
              <a:pPr/>
              <a:t>22</a:t>
            </a:fld>
            <a:endParaRPr lang="en-US" sz="1000"/>
          </a:p>
        </p:txBody>
      </p:sp>
      <p:sp>
        <p:nvSpPr>
          <p:cNvPr id="43011" name="Rectangle 2"/>
          <p:cNvSpPr>
            <a:spLocks noChangeArrowheads="1" noTextEdit="1"/>
          </p:cNvSpPr>
          <p:nvPr>
            <p:ph type="sldImg"/>
          </p:nvPr>
        </p:nvSpPr>
        <p:spPr>
          <a:xfrm>
            <a:off x="1143000" y="838200"/>
            <a:ext cx="4568825" cy="3425825"/>
          </a:xfrm>
          <a:ln/>
        </p:spPr>
      </p:sp>
      <p:sp>
        <p:nvSpPr>
          <p:cNvPr id="43012" name="Rectangle 3"/>
          <p:cNvSpPr>
            <a:spLocks noGrp="1" noChangeArrowheads="1"/>
          </p:cNvSpPr>
          <p:nvPr>
            <p:ph type="body" idx="1"/>
          </p:nvPr>
        </p:nvSpPr>
        <p:spPr>
          <a:xfrm>
            <a:off x="685800" y="4343400"/>
            <a:ext cx="5486400" cy="4114800"/>
          </a:xfrm>
          <a:noFill/>
        </p:spPr>
        <p:txBody>
          <a:bodyPr/>
          <a:lstStyle/>
          <a:p>
            <a:endParaRPr lang="en-US" smtClean="0"/>
          </a:p>
          <a:p>
            <a:endParaRPr lang="en-US" smtClean="0"/>
          </a:p>
        </p:txBody>
      </p:sp>
      <p:sp>
        <p:nvSpPr>
          <p:cNvPr id="43013" name="Rectangle 4"/>
          <p:cNvSpPr>
            <a:spLocks noChangeArrowheads="1"/>
          </p:cNvSpPr>
          <p:nvPr/>
        </p:nvSpPr>
        <p:spPr bwMode="auto">
          <a:xfrm>
            <a:off x="914400" y="4645025"/>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30000"/>
              </a:spcBef>
              <a:defRPr sz="1200">
                <a:solidFill>
                  <a:schemeClr val="tx1"/>
                </a:solidFill>
                <a:latin typeface="Times New Roman" panose="02020603050405020304" pitchFamily="18" charset="0"/>
              </a:defRPr>
            </a:lvl1pPr>
            <a:lvl2pPr>
              <a:spcBef>
                <a:spcPct val="30000"/>
              </a:spcBef>
              <a:defRPr sz="1200">
                <a:solidFill>
                  <a:schemeClr val="tx1"/>
                </a:solidFill>
                <a:latin typeface="Times New Roman" panose="02020603050405020304" pitchFamily="18" charset="0"/>
              </a:defRPr>
            </a:lvl2pPr>
            <a:lvl3pPr>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r>
              <a:rPr lang="en-US" b="1"/>
              <a:t>Comments</a:t>
            </a:r>
          </a:p>
          <a:p>
            <a:r>
              <a:rPr lang="en-US"/>
              <a:t>proFood premium</a:t>
            </a:r>
          </a:p>
          <a:p>
            <a:pPr lvl="1"/>
            <a:r>
              <a:rPr lang="en-US"/>
              <a:t>All gloves are chlorinated at the end of the manufacturing process</a:t>
            </a:r>
          </a:p>
          <a:p>
            <a:pPr lvl="2"/>
            <a:r>
              <a:rPr lang="en-US"/>
              <a:t>- improved chemical resistance </a:t>
            </a:r>
          </a:p>
          <a:p>
            <a:pPr lvl="2"/>
            <a:r>
              <a:rPr lang="en-US"/>
              <a:t>- reduction of migration when in contact with food</a:t>
            </a:r>
          </a:p>
          <a:p>
            <a:pPr lvl="2"/>
            <a:r>
              <a:rPr lang="en-US"/>
              <a:t>- Elimination or drastic reduction of either chemical, physical or microbial contamination that may occur along the previous process stages</a:t>
            </a:r>
          </a:p>
        </p:txBody>
      </p:sp>
    </p:spTree>
    <p:extLst>
      <p:ext uri="{BB962C8B-B14F-4D97-AF65-F5344CB8AC3E}">
        <p14:creationId xmlns:p14="http://schemas.microsoft.com/office/powerpoint/2010/main" val="144461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8F80484-D7C2-429A-8084-76792CD99D8F}" type="slidenum">
              <a:rPr lang="en-US" sz="1000"/>
              <a:pPr/>
              <a:t>23</a:t>
            </a:fld>
            <a:endParaRPr lang="en-US" sz="1000"/>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algn="ctr"/>
            <a:r>
              <a:rPr lang="en-US" b="1" smtClean="0"/>
              <a:t>Powdered gloves ? </a:t>
            </a:r>
          </a:p>
          <a:p>
            <a:pPr algn="ctr"/>
            <a:r>
              <a:rPr lang="en-US" b="1" smtClean="0"/>
              <a:t>Or</a:t>
            </a:r>
          </a:p>
          <a:p>
            <a:pPr algn="ctr"/>
            <a:r>
              <a:rPr lang="en-US" b="1" smtClean="0"/>
              <a:t> powder free gloves that can reduce the bacteriological risk.</a:t>
            </a:r>
          </a:p>
          <a:p>
            <a:endParaRPr lang="en-US" smtClean="0"/>
          </a:p>
          <a:p>
            <a:r>
              <a:rPr lang="en-US" smtClean="0"/>
              <a:t>Some studies done in an official laboratory confirmed this statement. Powdered gloves support a bacteriological flora that can contaminate, just by one contact, any foodstuff touched.</a:t>
            </a:r>
          </a:p>
          <a:p>
            <a:r>
              <a:rPr lang="en-US" smtClean="0"/>
              <a:t>--&gt;92-472’s contamination is inferior to 1 bacteria/dm² (lab can not guarantee 0)</a:t>
            </a:r>
          </a:p>
          <a:p>
            <a:r>
              <a:rPr lang="en-US" smtClean="0"/>
              <a:t>--&gt; Nitrile powdered’s contamination is superior to 150 bacteria/dm² (lab can not count over 150).</a:t>
            </a:r>
          </a:p>
          <a:p>
            <a:endParaRPr lang="en-US" smtClean="0"/>
          </a:p>
          <a:p>
            <a:r>
              <a:rPr lang="en-US" smtClean="0"/>
              <a:t>In addition, elimination of GMO concerns associated to corn starch</a:t>
            </a:r>
          </a:p>
          <a:p>
            <a:endParaRPr lang="en-US" smtClean="0"/>
          </a:p>
        </p:txBody>
      </p:sp>
    </p:spTree>
    <p:extLst>
      <p:ext uri="{BB962C8B-B14F-4D97-AF65-F5344CB8AC3E}">
        <p14:creationId xmlns:p14="http://schemas.microsoft.com/office/powerpoint/2010/main" val="6183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572C95-FB55-43F1-989E-83B7B5CFF190}" type="slidenum">
              <a:rPr lang="en-US" sz="1000"/>
              <a:pPr/>
              <a:t>24</a:t>
            </a:fld>
            <a:endParaRPr lang="en-US" sz="1000"/>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xfrm>
            <a:off x="533400" y="4645025"/>
            <a:ext cx="5867400" cy="4114800"/>
          </a:xfrm>
          <a:noFill/>
        </p:spPr>
        <p:txBody>
          <a:bodyPr/>
          <a:lstStyle/>
          <a:p>
            <a:r>
              <a:rPr lang="en-US" b="1" smtClean="0"/>
              <a:t>Comments</a:t>
            </a:r>
          </a:p>
          <a:p>
            <a:r>
              <a:rPr lang="en-US" b="1" smtClean="0"/>
              <a:t>1 glove = 3 dm²</a:t>
            </a:r>
            <a:endParaRPr lang="en-US" smtClean="0"/>
          </a:p>
          <a:p>
            <a:r>
              <a:rPr lang="en-US" smtClean="0"/>
              <a:t>The information shown on the previous graph were related to nitrile gloves but the same conclusion could be dressed with Natural latex and PVC gloves.</a:t>
            </a:r>
          </a:p>
          <a:p>
            <a:endParaRPr lang="en-US" smtClean="0"/>
          </a:p>
          <a:p>
            <a:r>
              <a:rPr lang="en-US" smtClean="0"/>
              <a:t>In order to minimize this risk, </a:t>
            </a:r>
            <a:r>
              <a:rPr lang="en-US" b="1" smtClean="0"/>
              <a:t>all our proFood premium gloves are powdered free</a:t>
            </a:r>
            <a:r>
              <a:rPr lang="en-US" smtClean="0"/>
              <a:t>. </a:t>
            </a:r>
          </a:p>
          <a:p>
            <a:endParaRPr lang="en-US" smtClean="0"/>
          </a:p>
          <a:p>
            <a:r>
              <a:rPr lang="en-US" u="sng" smtClean="0"/>
              <a:t>proFood premium powder free disposable gloves are bacteriologically neutral</a:t>
            </a:r>
          </a:p>
          <a:p>
            <a:endParaRPr lang="en-US" u="sng" smtClean="0"/>
          </a:p>
          <a:p>
            <a:pPr algn="ctr"/>
            <a:r>
              <a:rPr lang="en-US" b="1" smtClean="0"/>
              <a:t>proFood premium = less contaminate the foodstuff</a:t>
            </a:r>
          </a:p>
          <a:p>
            <a:endParaRPr lang="en-US" smtClean="0"/>
          </a:p>
          <a:p>
            <a:r>
              <a:rPr lang="en-US" smtClean="0"/>
              <a:t>Weight of the powder per glove = less environment contamination</a:t>
            </a:r>
            <a:endParaRPr lang="en-US" b="1" smtClean="0"/>
          </a:p>
          <a:p>
            <a:endParaRPr lang="en-US" b="1" smtClean="0"/>
          </a:p>
          <a:p>
            <a:pPr algn="ctr"/>
            <a:r>
              <a:rPr lang="en-US" b="1" smtClean="0"/>
              <a:t>proFood premium = less allergies and less skin dermatitis</a:t>
            </a:r>
            <a:endParaRPr lang="en-US" smtClean="0"/>
          </a:p>
          <a:p>
            <a:endParaRPr lang="en-US" smtClean="0"/>
          </a:p>
          <a:p>
            <a:r>
              <a:rPr lang="en-US" smtClean="0"/>
              <a:t>Powder free gloves limit the risk to develop allergies and cutaneous reaction for the glove wearers.</a:t>
            </a:r>
          </a:p>
          <a:p>
            <a:r>
              <a:rPr lang="en-US" smtClean="0"/>
              <a:t>Because, corn starch powder act as</a:t>
            </a:r>
          </a:p>
          <a:p>
            <a:r>
              <a:rPr lang="en-US" smtClean="0"/>
              <a:t>- an abrasive agent that can cause contact dermatitis,</a:t>
            </a:r>
          </a:p>
          <a:p>
            <a:r>
              <a:rPr lang="en-US" smtClean="0"/>
              <a:t>- a support for the natural latex proteins when the glove is made of natural rubber.</a:t>
            </a:r>
          </a:p>
          <a:p>
            <a:endParaRPr lang="en-US" u="sng" smtClean="0"/>
          </a:p>
          <a:p>
            <a:pPr algn="ctr"/>
            <a:endParaRPr lang="en-US" b="1" u="sng" smtClean="0">
              <a:solidFill>
                <a:srgbClr val="000000"/>
              </a:solidFill>
            </a:endParaRPr>
          </a:p>
        </p:txBody>
      </p:sp>
    </p:spTree>
    <p:extLst>
      <p:ext uri="{BB962C8B-B14F-4D97-AF65-F5344CB8AC3E}">
        <p14:creationId xmlns:p14="http://schemas.microsoft.com/office/powerpoint/2010/main" val="151733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D549245-C4F5-4A63-BECA-3D1AD2A10329}" type="slidenum">
              <a:rPr lang="en-US" sz="1000"/>
              <a:pPr/>
              <a:t>2</a:t>
            </a:fld>
            <a:endParaRPr lang="en-US" sz="1000"/>
          </a:p>
        </p:txBody>
      </p:sp>
      <p:sp>
        <p:nvSpPr>
          <p:cNvPr id="7171" name="Rectangle 2"/>
          <p:cNvSpPr>
            <a:spLocks noChangeArrowheads="1" noTextEdit="1"/>
          </p:cNvSpPr>
          <p:nvPr>
            <p:ph type="sldImg"/>
          </p:nvPr>
        </p:nvSpPr>
        <p:spPr>
          <a:xfrm>
            <a:off x="1143000" y="850900"/>
            <a:ext cx="4567238" cy="3425825"/>
          </a:xfrm>
          <a:ln/>
        </p:spPr>
      </p:sp>
      <p:sp>
        <p:nvSpPr>
          <p:cNvPr id="7172" name="Rectangle 3"/>
          <p:cNvSpPr>
            <a:spLocks noGrp="1" noChangeArrowheads="1"/>
          </p:cNvSpPr>
          <p:nvPr>
            <p:ph type="body" idx="1"/>
          </p:nvPr>
        </p:nvSpPr>
        <p:spPr>
          <a:xfrm>
            <a:off x="912813" y="4645025"/>
            <a:ext cx="5026025" cy="4114800"/>
          </a:xfrm>
          <a:noFill/>
        </p:spPr>
        <p:txBody>
          <a:bodyPr/>
          <a:lstStyle/>
          <a:p>
            <a:endParaRPr lang="en-GB" smtClean="0"/>
          </a:p>
        </p:txBody>
      </p:sp>
    </p:spTree>
    <p:extLst>
      <p:ext uri="{BB962C8B-B14F-4D97-AF65-F5344CB8AC3E}">
        <p14:creationId xmlns:p14="http://schemas.microsoft.com/office/powerpoint/2010/main" val="2142612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7B7DAF-3393-441E-B408-118B8172815A}" type="slidenum">
              <a:rPr lang="en-US" sz="1000"/>
              <a:pPr/>
              <a:t>25</a:t>
            </a:fld>
            <a:endParaRPr lang="en-US" sz="1000"/>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xfrm>
            <a:off x="533400" y="4645025"/>
            <a:ext cx="5867400" cy="4114800"/>
          </a:xfrm>
          <a:noFill/>
        </p:spPr>
        <p:txBody>
          <a:bodyPr/>
          <a:lstStyle/>
          <a:p>
            <a:r>
              <a:rPr lang="en-US" b="1" u="sng" smtClean="0">
                <a:solidFill>
                  <a:srgbClr val="000000"/>
                </a:solidFill>
              </a:rPr>
              <a:t>Some objections regarding bacteria’s importance in the food industry</a:t>
            </a:r>
            <a:endParaRPr lang="en-US" b="1" smtClean="0">
              <a:solidFill>
                <a:srgbClr val="000000"/>
              </a:solidFill>
            </a:endParaRPr>
          </a:p>
          <a:p>
            <a:r>
              <a:rPr lang="en-US" b="1" smtClean="0">
                <a:solidFill>
                  <a:srgbClr val="000000"/>
                </a:solidFill>
              </a:rPr>
              <a:t>This is not a problem for me, my factory is at 3°C.  The bacteria's will not grow.</a:t>
            </a:r>
            <a:endParaRPr lang="en-US" smtClean="0">
              <a:solidFill>
                <a:srgbClr val="000000"/>
              </a:solidFill>
            </a:endParaRPr>
          </a:p>
          <a:p>
            <a:pPr marL="457200" lvl="1" indent="0"/>
            <a:r>
              <a:rPr lang="en-US" smtClean="0">
                <a:solidFill>
                  <a:srgbClr val="000000"/>
                </a:solidFill>
              </a:rPr>
              <a:t>Cold inhibits germs but does not kill them.  </a:t>
            </a:r>
          </a:p>
          <a:p>
            <a:pPr marL="457200" lvl="1" indent="0"/>
            <a:r>
              <a:rPr lang="en-US" smtClean="0">
                <a:solidFill>
                  <a:srgbClr val="000000"/>
                </a:solidFill>
              </a:rPr>
              <a:t>The hand of the worker is at 25°C + humid + food presence.  </a:t>
            </a:r>
          </a:p>
          <a:p>
            <a:pPr marL="457200" lvl="1" indent="0"/>
            <a:r>
              <a:rPr lang="en-US" smtClean="0">
                <a:solidFill>
                  <a:srgbClr val="000000"/>
                </a:solidFill>
              </a:rPr>
              <a:t>Once transmitted to food they could develop later (during transport, at home, etc.)</a:t>
            </a:r>
          </a:p>
          <a:p>
            <a:r>
              <a:rPr lang="en-US" b="1" smtClean="0">
                <a:solidFill>
                  <a:srgbClr val="000000"/>
                </a:solidFill>
              </a:rPr>
              <a:t>Anyway, all my products are frozen,  so no problem</a:t>
            </a:r>
            <a:r>
              <a:rPr lang="en-US" smtClean="0">
                <a:solidFill>
                  <a:srgbClr val="000000"/>
                </a:solidFill>
              </a:rPr>
              <a:t>.</a:t>
            </a:r>
          </a:p>
          <a:p>
            <a:pPr marL="457200" lvl="1" indent="0"/>
            <a:r>
              <a:rPr lang="en-US" smtClean="0">
                <a:solidFill>
                  <a:srgbClr val="000000"/>
                </a:solidFill>
              </a:rPr>
              <a:t>Once defrozen, they will grow.</a:t>
            </a:r>
          </a:p>
          <a:p>
            <a:r>
              <a:rPr lang="en-US" b="1" smtClean="0">
                <a:solidFill>
                  <a:srgbClr val="000000"/>
                </a:solidFill>
              </a:rPr>
              <a:t>Not an issue, all my products are cooked at the end.</a:t>
            </a:r>
            <a:r>
              <a:rPr lang="en-US" smtClean="0">
                <a:solidFill>
                  <a:srgbClr val="000000"/>
                </a:solidFill>
              </a:rPr>
              <a:t>  </a:t>
            </a:r>
          </a:p>
          <a:p>
            <a:pPr marL="457200" lvl="1" indent="0"/>
            <a:r>
              <a:rPr lang="en-US" smtClean="0">
                <a:solidFill>
                  <a:srgbClr val="000000"/>
                </a:solidFill>
              </a:rPr>
              <a:t>This is fine.  But, how do you handle/pack cooked foods?  How is the cooking done? for how long?</a:t>
            </a:r>
          </a:p>
          <a:p>
            <a:r>
              <a:rPr lang="en-US" b="1" smtClean="0">
                <a:solidFill>
                  <a:srgbClr val="000000"/>
                </a:solidFill>
              </a:rPr>
              <a:t>Yes, but are these germs pathogenic or spoiling?</a:t>
            </a:r>
            <a:endParaRPr lang="en-US" smtClean="0">
              <a:solidFill>
                <a:srgbClr val="000000"/>
              </a:solidFill>
            </a:endParaRPr>
          </a:p>
          <a:p>
            <a:pPr marL="457200" lvl="1" indent="0"/>
            <a:r>
              <a:rPr lang="en-US" smtClean="0">
                <a:solidFill>
                  <a:srgbClr val="000000"/>
                </a:solidFill>
              </a:rPr>
              <a:t>Even if not pathogenic, total bacteria count in food is used by most inspectors as an indicator of quality control in the factory.  </a:t>
            </a:r>
          </a:p>
          <a:p>
            <a:pPr marL="457200" lvl="1" indent="0"/>
            <a:r>
              <a:rPr lang="en-US" smtClean="0">
                <a:solidFill>
                  <a:srgbClr val="000000"/>
                </a:solidFill>
              </a:rPr>
              <a:t>Most germs could be pathogenic: it depends on the quantity and the health condition of the consumer</a:t>
            </a:r>
          </a:p>
          <a:p>
            <a:endParaRPr lang="en-US" smtClean="0"/>
          </a:p>
          <a:p>
            <a:endParaRPr lang="en-US" smtClean="0"/>
          </a:p>
        </p:txBody>
      </p:sp>
    </p:spTree>
    <p:extLst>
      <p:ext uri="{BB962C8B-B14F-4D97-AF65-F5344CB8AC3E}">
        <p14:creationId xmlns:p14="http://schemas.microsoft.com/office/powerpoint/2010/main" val="577249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F409940-EFF5-438F-9E79-914C1891D6AE}" type="slidenum">
              <a:rPr lang="en-US" sz="1000"/>
              <a:pPr/>
              <a:t>26</a:t>
            </a:fld>
            <a:endParaRPr lang="en-US" sz="1000"/>
          </a:p>
        </p:txBody>
      </p:sp>
      <p:sp>
        <p:nvSpPr>
          <p:cNvPr id="51203" name="Rectangle 1026"/>
          <p:cNvSpPr>
            <a:spLocks noChangeArrowheads="1" noTextEdit="1"/>
          </p:cNvSpPr>
          <p:nvPr>
            <p:ph type="sldImg"/>
          </p:nvPr>
        </p:nvSpPr>
        <p:spPr>
          <a:ln/>
        </p:spPr>
      </p:sp>
      <p:sp>
        <p:nvSpPr>
          <p:cNvPr id="51204" name="Rectangle 1027"/>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1373679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B6F67E-C513-4425-AAEF-29A7D8384A44}" type="slidenum">
              <a:rPr lang="en-US" sz="1000"/>
              <a:pPr/>
              <a:t>27</a:t>
            </a:fld>
            <a:endParaRPr lang="en-US" sz="1000"/>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en-US" smtClean="0"/>
              <a:t>The science that is focus on micro-organisms or microbes is Microbiology : science of the very little beings.</a:t>
            </a:r>
          </a:p>
          <a:p>
            <a:endParaRPr lang="en-US" smtClean="0"/>
          </a:p>
          <a:p>
            <a:r>
              <a:rPr lang="en-US" smtClean="0"/>
              <a:t>Eat --&gt; Nutrients are necessary : macro &amp; micro elements</a:t>
            </a:r>
          </a:p>
          <a:p>
            <a:r>
              <a:rPr lang="en-US" smtClean="0"/>
              <a:t>Drink --&gt; Humidity is needed for their life</a:t>
            </a:r>
          </a:p>
          <a:p>
            <a:endParaRPr lang="en-US" smtClean="0"/>
          </a:p>
          <a:p>
            <a:r>
              <a:rPr lang="en-US" smtClean="0"/>
              <a:t>In brief and to be simple, when we want to understand the world of micro-organisms, we can compare them to the human populations … this includes their adaptability.</a:t>
            </a:r>
          </a:p>
        </p:txBody>
      </p:sp>
    </p:spTree>
    <p:extLst>
      <p:ext uri="{BB962C8B-B14F-4D97-AF65-F5344CB8AC3E}">
        <p14:creationId xmlns:p14="http://schemas.microsoft.com/office/powerpoint/2010/main" val="2431884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7B04D28-5D10-479B-84A5-9BFE1A34B451}" type="slidenum">
              <a:rPr lang="en-US" sz="1000"/>
              <a:pPr/>
              <a:t>28</a:t>
            </a:fld>
            <a:endParaRPr lang="en-US" sz="1000"/>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15853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4B374F-3DC8-45B4-8C9D-EC7D6664ED15}" type="slidenum">
              <a:rPr lang="en-US" sz="1000"/>
              <a:pPr/>
              <a:t>29</a:t>
            </a:fld>
            <a:endParaRPr lang="en-US" sz="1000"/>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263239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90558C-857D-403D-B664-FA75823C516C}" type="slidenum">
              <a:rPr lang="en-US" sz="1000"/>
              <a:pPr/>
              <a:t>30</a:t>
            </a:fld>
            <a:endParaRPr lang="en-US" sz="1000"/>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2024271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6654A8-8367-4BDA-A427-1857AF259E6E}" type="slidenum">
              <a:rPr lang="en-US" sz="1000"/>
              <a:pPr/>
              <a:t>31</a:t>
            </a:fld>
            <a:endParaRPr lang="en-US" sz="1000"/>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xfrm>
            <a:off x="914400" y="4645025"/>
            <a:ext cx="5203825" cy="4114800"/>
          </a:xfrm>
          <a:noFill/>
        </p:spPr>
        <p:txBody>
          <a:bodyPr/>
          <a:lstStyle/>
          <a:p>
            <a:endParaRPr lang="en-US" smtClean="0"/>
          </a:p>
          <a:p>
            <a:endParaRPr lang="en-US" smtClean="0"/>
          </a:p>
        </p:txBody>
      </p:sp>
    </p:spTree>
    <p:extLst>
      <p:ext uri="{BB962C8B-B14F-4D97-AF65-F5344CB8AC3E}">
        <p14:creationId xmlns:p14="http://schemas.microsoft.com/office/powerpoint/2010/main" val="2036314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9EA9E1-B221-4E2B-BB99-431FDE99C3E2}" type="slidenum">
              <a:rPr lang="en-US" sz="1000"/>
              <a:pPr/>
              <a:t>32</a:t>
            </a:fld>
            <a:endParaRPr lang="en-US" sz="1000"/>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r>
              <a:rPr lang="en-US" smtClean="0"/>
              <a:t>A human being is made of 10 000 000 000 000 cells.</a:t>
            </a:r>
          </a:p>
        </p:txBody>
      </p:sp>
    </p:spTree>
    <p:extLst>
      <p:ext uri="{BB962C8B-B14F-4D97-AF65-F5344CB8AC3E}">
        <p14:creationId xmlns:p14="http://schemas.microsoft.com/office/powerpoint/2010/main" val="3693620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832489-A6BF-4DED-B88A-CF4FE6C8F547}" type="slidenum">
              <a:rPr lang="en-US" sz="1000"/>
              <a:pPr/>
              <a:t>33</a:t>
            </a:fld>
            <a:endParaRPr lang="en-US" sz="1000"/>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b="1" smtClean="0"/>
              <a:t>Comments</a:t>
            </a:r>
            <a:endParaRPr lang="en-US" u="sng" smtClean="0"/>
          </a:p>
          <a:p>
            <a:endParaRPr lang="en-US" u="sng" smtClean="0"/>
          </a:p>
          <a:p>
            <a:r>
              <a:rPr lang="en-US" u="sng" smtClean="0"/>
              <a:t>INHIBITION </a:t>
            </a:r>
            <a:r>
              <a:rPr lang="en-US" smtClean="0"/>
              <a:t>- - -</a:t>
            </a:r>
            <a:r>
              <a:rPr lang="en-US" u="sng" smtClean="0"/>
              <a:t> </a:t>
            </a:r>
            <a:r>
              <a:rPr lang="en-US" smtClean="0"/>
              <a:t>Time of life when inhibited : up to many years</a:t>
            </a:r>
            <a:endParaRPr lang="en-US" u="sng" smtClean="0"/>
          </a:p>
          <a:p>
            <a:r>
              <a:rPr lang="en-US" u="sng" smtClean="0"/>
              <a:t>Perturbation of their environment</a:t>
            </a:r>
            <a:r>
              <a:rPr lang="en-US" smtClean="0"/>
              <a:t> : when stressed (lack of humidity, nutrients or temperature) a micro-organism changes into a spore : it becomes inactive but stays alive.</a:t>
            </a:r>
          </a:p>
          <a:p>
            <a:r>
              <a:rPr lang="en-US" smtClean="0"/>
              <a:t>Working environment is around 4°C --&gt; inhibition of bacterias growth (but some of them like listeria will still continue to grow !!!)</a:t>
            </a:r>
          </a:p>
          <a:p>
            <a:r>
              <a:rPr lang="en-US" u="sng" smtClean="0"/>
              <a:t>Chemical action</a:t>
            </a:r>
            <a:r>
              <a:rPr lang="en-US" smtClean="0"/>
              <a:t> : Bacteriostatic chemicals inhibit the growth of micro-organisms.</a:t>
            </a:r>
          </a:p>
          <a:p>
            <a:endParaRPr lang="en-US" smtClean="0"/>
          </a:p>
          <a:p>
            <a:r>
              <a:rPr lang="en-US" smtClean="0"/>
              <a:t>DESTRUCTION</a:t>
            </a:r>
          </a:p>
          <a:p>
            <a:r>
              <a:rPr lang="en-US" u="sng" smtClean="0"/>
              <a:t>Heat</a:t>
            </a:r>
            <a:r>
              <a:rPr lang="en-US" smtClean="0"/>
              <a:t> : Most of them are killed when submitted to a temperature of 70-80°C during 2 minutes.</a:t>
            </a:r>
          </a:p>
          <a:p>
            <a:r>
              <a:rPr lang="en-US" smtClean="0"/>
              <a:t>Remark : some of them are resistant up to 100-120°C</a:t>
            </a:r>
          </a:p>
          <a:p>
            <a:r>
              <a:rPr lang="en-US" u="sng" smtClean="0"/>
              <a:t>Chemical </a:t>
            </a:r>
            <a:r>
              <a:rPr lang="en-US" smtClean="0"/>
              <a:t>: Bactericide chemicals kill the micro-organisms and their spores</a:t>
            </a:r>
          </a:p>
        </p:txBody>
      </p:sp>
    </p:spTree>
    <p:extLst>
      <p:ext uri="{BB962C8B-B14F-4D97-AF65-F5344CB8AC3E}">
        <p14:creationId xmlns:p14="http://schemas.microsoft.com/office/powerpoint/2010/main" val="2545636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AD7554-B877-490C-9844-1C31ABEF6ED0}" type="slidenum">
              <a:rPr lang="en-US" sz="1000"/>
              <a:pPr/>
              <a:t>34</a:t>
            </a:fld>
            <a:endParaRPr lang="en-US" sz="1000"/>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r>
              <a:rPr lang="en-US" smtClean="0"/>
              <a:t>Dir 93/43/EEC</a:t>
            </a:r>
            <a:br>
              <a:rPr lang="en-US" smtClean="0"/>
            </a:br>
            <a:endParaRPr lang="en-US" smtClean="0"/>
          </a:p>
        </p:txBody>
      </p:sp>
    </p:spTree>
    <p:extLst>
      <p:ext uri="{BB962C8B-B14F-4D97-AF65-F5344CB8AC3E}">
        <p14:creationId xmlns:p14="http://schemas.microsoft.com/office/powerpoint/2010/main" val="347560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17294F-6514-4C89-BDB5-14A4DDAF4415}" type="slidenum">
              <a:rPr lang="en-US" sz="1000"/>
              <a:pPr/>
              <a:t>3</a:t>
            </a:fld>
            <a:endParaRPr lang="en-US" sz="1000"/>
          </a:p>
        </p:txBody>
      </p:sp>
      <p:sp>
        <p:nvSpPr>
          <p:cNvPr id="9219" name="Rectangle 2"/>
          <p:cNvSpPr>
            <a:spLocks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r>
              <a:rPr lang="en-GB" smtClean="0">
                <a:solidFill>
                  <a:schemeClr val="tx2"/>
                </a:solidFill>
              </a:rPr>
              <a:t>Fragmented market: one of biggest industries in Europe</a:t>
            </a:r>
            <a:endParaRPr lang="en-US" smtClean="0">
              <a:solidFill>
                <a:schemeClr val="tx2"/>
              </a:solidFill>
            </a:endParaRPr>
          </a:p>
        </p:txBody>
      </p:sp>
    </p:spTree>
    <p:extLst>
      <p:ext uri="{BB962C8B-B14F-4D97-AF65-F5344CB8AC3E}">
        <p14:creationId xmlns:p14="http://schemas.microsoft.com/office/powerpoint/2010/main" val="499096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B01BB3D-2C42-4CF1-B152-DD150927089A}" type="slidenum">
              <a:rPr lang="en-US" sz="1000"/>
              <a:pPr/>
              <a:t>35</a:t>
            </a:fld>
            <a:endParaRPr lang="en-US" sz="1000"/>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3796796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9BD312A-7EE2-47FD-BACF-AB0919102C76}" type="slidenum">
              <a:rPr lang="en-US" sz="1000"/>
              <a:pPr/>
              <a:t>36</a:t>
            </a:fld>
            <a:endParaRPr lang="en-US" sz="1000"/>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xfrm>
            <a:off x="609600" y="4343400"/>
            <a:ext cx="5791200" cy="4114800"/>
          </a:xfrm>
          <a:noFill/>
        </p:spPr>
        <p:txBody>
          <a:bodyPr/>
          <a:lstStyle/>
          <a:p>
            <a:pPr algn="ctr"/>
            <a:r>
              <a:rPr lang="en-US" b="1" smtClean="0"/>
              <a:t>Carton Dispenser</a:t>
            </a:r>
            <a:br>
              <a:rPr lang="en-US" b="1" smtClean="0"/>
            </a:br>
            <a:r>
              <a:rPr lang="en-US" b="1" smtClean="0"/>
              <a:t>or</a:t>
            </a:r>
            <a:br>
              <a:rPr lang="en-US" b="1" smtClean="0"/>
            </a:br>
            <a:r>
              <a:rPr lang="en-US" b="1" smtClean="0"/>
              <a:t>PE polybags, Good characteristic to decrease contamination and Cost </a:t>
            </a:r>
          </a:p>
          <a:p>
            <a:r>
              <a:rPr lang="en-US" u="sng" smtClean="0"/>
              <a:t/>
            </a:r>
            <a:br>
              <a:rPr lang="en-US" u="sng" smtClean="0"/>
            </a:br>
            <a:r>
              <a:rPr lang="en-US" smtClean="0"/>
              <a:t>This new packaging consists in a 30 % reduction of total packaging weight. </a:t>
            </a:r>
          </a:p>
          <a:p>
            <a:r>
              <a:rPr lang="en-US" smtClean="0"/>
              <a:t>If you compare the dispenser packaging data : more than 80 % reduction : </a:t>
            </a:r>
          </a:p>
          <a:p>
            <a:r>
              <a:rPr lang="en-US" smtClean="0"/>
              <a:t>- carton dispenser weight : 684 g / 10 dispensers</a:t>
            </a:r>
          </a:p>
          <a:p>
            <a:r>
              <a:rPr lang="en-US" smtClean="0"/>
              <a:t>- PE polybag weight : 142 g / 10 polybags </a:t>
            </a:r>
            <a:endParaRPr lang="en-US" u="sng" smtClean="0"/>
          </a:p>
          <a:p>
            <a:r>
              <a:rPr lang="en-US" smtClean="0"/>
              <a:t>Indeed the carton box has been reinforced to ensure polybags product protection.</a:t>
            </a:r>
          </a:p>
          <a:p>
            <a:endParaRPr lang="en-US" u="sng" smtClean="0"/>
          </a:p>
          <a:p>
            <a:r>
              <a:rPr lang="en-US" smtClean="0"/>
              <a:t>Polyethylen (polybags material) is a non-absorbent material that can be used in a wet or greasy environment with a reduce level of risk of contamination.</a:t>
            </a:r>
            <a:endParaRPr lang="en-US" u="sng" smtClean="0"/>
          </a:p>
          <a:p>
            <a:r>
              <a:rPr lang="en-US" smtClean="0"/>
              <a:t>Compare to carton dispenser, polybags shed less particles in the air during opening phase.</a:t>
            </a:r>
          </a:p>
          <a:p>
            <a:endParaRPr lang="en-US" sz="800" smtClean="0"/>
          </a:p>
          <a:p>
            <a:r>
              <a:rPr lang="en-US" smtClean="0"/>
              <a:t>In addition, our polybags packaging offer some more benefits : </a:t>
            </a:r>
          </a:p>
          <a:p>
            <a:r>
              <a:rPr lang="en-US" smtClean="0"/>
              <a:t>- an easy-open system,</a:t>
            </a:r>
          </a:p>
          <a:p>
            <a:r>
              <a:rPr lang="en-US" smtClean="0"/>
              <a:t>- an easy control of the consumption level.</a:t>
            </a:r>
          </a:p>
          <a:p>
            <a:r>
              <a:rPr lang="en-US" smtClean="0"/>
              <a:t>- a volume and weight reduction of waste (carton box, dispenser) that will save cost related to waste management. There is definitly an impact on the environment / Energy recovery.</a:t>
            </a:r>
          </a:p>
          <a:p>
            <a:endParaRPr lang="en-US" sz="800" smtClean="0"/>
          </a:p>
          <a:p>
            <a:r>
              <a:rPr lang="en-US" smtClean="0"/>
              <a:t>Bacteriological tests are ongoing on our PE packaging.</a:t>
            </a:r>
          </a:p>
          <a:p>
            <a:endParaRPr lang="en-US" smtClean="0"/>
          </a:p>
          <a:p>
            <a:endParaRPr lang="en-US" smtClean="0"/>
          </a:p>
        </p:txBody>
      </p:sp>
    </p:spTree>
    <p:extLst>
      <p:ext uri="{BB962C8B-B14F-4D97-AF65-F5344CB8AC3E}">
        <p14:creationId xmlns:p14="http://schemas.microsoft.com/office/powerpoint/2010/main" val="1528474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78CC46-798E-4D28-8061-335C894E3E95}" type="slidenum">
              <a:rPr lang="en-US" sz="1000"/>
              <a:pPr/>
              <a:t>37</a:t>
            </a:fld>
            <a:endParaRPr lang="en-US" sz="1000"/>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r>
              <a:rPr lang="en-US" smtClean="0"/>
              <a:t>Comments</a:t>
            </a:r>
          </a:p>
          <a:p>
            <a:r>
              <a:rPr lang="en-US" smtClean="0"/>
              <a:t>- Horizontal or Vertical installation</a:t>
            </a:r>
          </a:p>
          <a:p>
            <a:r>
              <a:rPr lang="en-US" smtClean="0"/>
              <a:t>- Quick refill</a:t>
            </a:r>
          </a:p>
          <a:p>
            <a:endParaRPr lang="en-US" smtClean="0"/>
          </a:p>
        </p:txBody>
      </p:sp>
    </p:spTree>
    <p:extLst>
      <p:ext uri="{BB962C8B-B14F-4D97-AF65-F5344CB8AC3E}">
        <p14:creationId xmlns:p14="http://schemas.microsoft.com/office/powerpoint/2010/main" val="335437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C8081C-6360-47E8-B098-C8A534517A02}" type="slidenum">
              <a:rPr lang="en-US" sz="1000"/>
              <a:pPr/>
              <a:t>38</a:t>
            </a:fld>
            <a:endParaRPr lang="en-US" sz="100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algn="ctr"/>
            <a:r>
              <a:rPr lang="en-US" b="1" smtClean="0"/>
              <a:t>Risk of cross contamination ?</a:t>
            </a:r>
          </a:p>
          <a:p>
            <a:pPr algn="ctr"/>
            <a:r>
              <a:rPr lang="en-US" b="1" smtClean="0"/>
              <a:t>Or</a:t>
            </a:r>
          </a:p>
          <a:p>
            <a:pPr algn="ctr"/>
            <a:r>
              <a:rPr lang="en-US" b="1" smtClean="0"/>
              <a:t>A system of glove color management that helps differentiate applications.</a:t>
            </a:r>
            <a:endParaRPr lang="en-US" smtClean="0"/>
          </a:p>
          <a:p>
            <a:endParaRPr lang="en-US" smtClean="0"/>
          </a:p>
          <a:p>
            <a:r>
              <a:rPr lang="en-US" smtClean="0"/>
              <a:t>The multiple colors of the proFood premium range help to control the use of gloves, in your plan, according to the different process steps, of working areas or in relation with workers suits.</a:t>
            </a:r>
          </a:p>
          <a:p>
            <a:endParaRPr lang="en-US" smtClean="0"/>
          </a:p>
          <a:p>
            <a:r>
              <a:rPr lang="en-US" smtClean="0"/>
              <a:t>This system help your company to respect the HACCP plan requirements.</a:t>
            </a:r>
          </a:p>
          <a:p>
            <a:endParaRPr lang="en-US" smtClean="0"/>
          </a:p>
          <a:p>
            <a:endParaRPr lang="en-US" smtClean="0"/>
          </a:p>
        </p:txBody>
      </p:sp>
    </p:spTree>
    <p:extLst>
      <p:ext uri="{BB962C8B-B14F-4D97-AF65-F5344CB8AC3E}">
        <p14:creationId xmlns:p14="http://schemas.microsoft.com/office/powerpoint/2010/main" val="1766422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BB88CB8-1066-46BA-80E3-938065BC5FA4}" type="slidenum">
              <a:rPr lang="en-US" sz="1000"/>
              <a:pPr/>
              <a:t>39</a:t>
            </a:fld>
            <a:endParaRPr lang="en-US" sz="100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smtClean="0"/>
              <a:t>Theme : Secure your customer trust</a:t>
            </a:r>
          </a:p>
          <a:p>
            <a:r>
              <a:rPr lang="en-US" smtClean="0"/>
              <a:t>Top 3 features </a:t>
            </a:r>
          </a:p>
          <a:p>
            <a:r>
              <a:rPr lang="en-US" smtClean="0"/>
              <a:t>- powder free</a:t>
            </a:r>
          </a:p>
          <a:p>
            <a:r>
              <a:rPr lang="en-US" smtClean="0"/>
              <a:t>- plasticizers free</a:t>
            </a:r>
          </a:p>
          <a:p>
            <a:r>
              <a:rPr lang="en-US" smtClean="0"/>
              <a:t>- carton free</a:t>
            </a:r>
          </a:p>
        </p:txBody>
      </p:sp>
    </p:spTree>
    <p:extLst>
      <p:ext uri="{BB962C8B-B14F-4D97-AF65-F5344CB8AC3E}">
        <p14:creationId xmlns:p14="http://schemas.microsoft.com/office/powerpoint/2010/main" val="1440488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948BEF-7E33-40C4-9999-D23936255E6B}" type="slidenum">
              <a:rPr lang="en-US" sz="1000"/>
              <a:pPr/>
              <a:t>40</a:t>
            </a:fld>
            <a:endParaRPr lang="en-US" sz="1000"/>
          </a:p>
        </p:txBody>
      </p:sp>
      <p:sp>
        <p:nvSpPr>
          <p:cNvPr id="79875" name="Rectangle 2"/>
          <p:cNvSpPr>
            <a:spLocks noChangeArrowheads="1" noTextEdit="1"/>
          </p:cNvSpPr>
          <p:nvPr>
            <p:ph type="sldImg"/>
          </p:nvPr>
        </p:nvSpPr>
        <p:spPr>
          <a:xfrm>
            <a:off x="985838" y="733425"/>
            <a:ext cx="4887912" cy="3665538"/>
          </a:xfrm>
          <a:ln/>
        </p:spPr>
      </p:sp>
      <p:sp>
        <p:nvSpPr>
          <p:cNvPr id="79876" name="Rectangle 3"/>
          <p:cNvSpPr>
            <a:spLocks noGrp="1" noChangeArrowheads="1"/>
          </p:cNvSpPr>
          <p:nvPr>
            <p:ph type="body" idx="1"/>
          </p:nvPr>
        </p:nvSpPr>
        <p:spPr>
          <a:xfrm>
            <a:off x="912813" y="4645025"/>
            <a:ext cx="5026025" cy="4114800"/>
          </a:xfrm>
          <a:noFill/>
        </p:spPr>
        <p:txBody>
          <a:bodyPr/>
          <a:lstStyle/>
          <a:p>
            <a:r>
              <a:rPr lang="en-GB" smtClean="0"/>
              <a:t>Series 100 - Heat and Cold Resistant Gloves</a:t>
            </a:r>
          </a:p>
        </p:txBody>
      </p:sp>
    </p:spTree>
    <p:extLst>
      <p:ext uri="{BB962C8B-B14F-4D97-AF65-F5344CB8AC3E}">
        <p14:creationId xmlns:p14="http://schemas.microsoft.com/office/powerpoint/2010/main" val="2901981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22750D-85CD-4E2B-9303-EB23C12F6F35}" type="slidenum">
              <a:rPr lang="en-US" sz="1000"/>
              <a:pPr/>
              <a:t>41</a:t>
            </a:fld>
            <a:endParaRPr lang="en-US" sz="1000"/>
          </a:p>
        </p:txBody>
      </p:sp>
      <p:sp>
        <p:nvSpPr>
          <p:cNvPr id="81923" name="Rectangle 2"/>
          <p:cNvSpPr>
            <a:spLocks noChangeArrowheads="1" noTextEdit="1"/>
          </p:cNvSpPr>
          <p:nvPr>
            <p:ph type="sldImg"/>
          </p:nvPr>
        </p:nvSpPr>
        <p:spPr>
          <a:xfrm>
            <a:off x="985838" y="733425"/>
            <a:ext cx="4887912" cy="3665538"/>
          </a:xfrm>
          <a:ln/>
        </p:spPr>
      </p:sp>
      <p:sp>
        <p:nvSpPr>
          <p:cNvPr id="81924" name="Rectangle 3"/>
          <p:cNvSpPr>
            <a:spLocks noGrp="1" noChangeArrowheads="1"/>
          </p:cNvSpPr>
          <p:nvPr>
            <p:ph type="body" idx="1"/>
          </p:nvPr>
        </p:nvSpPr>
        <p:spPr>
          <a:xfrm>
            <a:off x="912813" y="4645025"/>
            <a:ext cx="5026025" cy="4114800"/>
          </a:xfrm>
          <a:noFill/>
        </p:spPr>
        <p:txBody>
          <a:bodyPr/>
          <a:lstStyle/>
          <a:p>
            <a:r>
              <a:rPr lang="en-US" sz="1600" smtClean="0"/>
              <a:t>200 Series 	Knitted Cut resistant gloves</a:t>
            </a:r>
          </a:p>
        </p:txBody>
      </p:sp>
    </p:spTree>
    <p:extLst>
      <p:ext uri="{BB962C8B-B14F-4D97-AF65-F5344CB8AC3E}">
        <p14:creationId xmlns:p14="http://schemas.microsoft.com/office/powerpoint/2010/main" val="3664649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79C004-7F63-4F65-8891-5DEE7CC90089}" type="slidenum">
              <a:rPr lang="en-US" sz="1000"/>
              <a:pPr/>
              <a:t>42</a:t>
            </a:fld>
            <a:endParaRPr lang="en-US" sz="100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marL="914400" lvl="2" indent="0">
              <a:lnSpc>
                <a:spcPct val="130000"/>
              </a:lnSpc>
            </a:pPr>
            <a:r>
              <a:rPr lang="en-US" sz="1600" smtClean="0"/>
              <a:t>300 Series 	Re-Usable gloves</a:t>
            </a:r>
          </a:p>
          <a:p>
            <a:pPr marL="914400" lvl="2" indent="0">
              <a:lnSpc>
                <a:spcPct val="130000"/>
              </a:lnSpc>
            </a:pPr>
            <a:endParaRPr lang="en-GB" sz="1600" smtClean="0"/>
          </a:p>
          <a:p>
            <a:endParaRPr lang="en-US" smtClean="0"/>
          </a:p>
        </p:txBody>
      </p:sp>
    </p:spTree>
    <p:extLst>
      <p:ext uri="{BB962C8B-B14F-4D97-AF65-F5344CB8AC3E}">
        <p14:creationId xmlns:p14="http://schemas.microsoft.com/office/powerpoint/2010/main" val="985081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318632-4B42-4D95-8D20-1CDF6954CEF3}" type="slidenum">
              <a:rPr lang="en-US" sz="1000"/>
              <a:pPr/>
              <a:t>43</a:t>
            </a:fld>
            <a:endParaRPr lang="en-US" sz="100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marL="914400" lvl="2" indent="0">
              <a:lnSpc>
                <a:spcPct val="130000"/>
              </a:lnSpc>
            </a:pPr>
            <a:r>
              <a:rPr lang="en-US" sz="1600" smtClean="0"/>
              <a:t>300 Series 	Re-Usable gloves</a:t>
            </a:r>
          </a:p>
          <a:p>
            <a:pPr marL="914400" lvl="2" indent="0">
              <a:lnSpc>
                <a:spcPct val="130000"/>
              </a:lnSpc>
            </a:pPr>
            <a:endParaRPr lang="en-GB" sz="1600" smtClean="0"/>
          </a:p>
          <a:p>
            <a:endParaRPr lang="en-US" smtClean="0"/>
          </a:p>
        </p:txBody>
      </p:sp>
    </p:spTree>
    <p:extLst>
      <p:ext uri="{BB962C8B-B14F-4D97-AF65-F5344CB8AC3E}">
        <p14:creationId xmlns:p14="http://schemas.microsoft.com/office/powerpoint/2010/main" val="4294931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8A9A4CF-BE77-4586-A0A3-BCF14BB429D8}" type="slidenum">
              <a:rPr lang="en-US" sz="1000"/>
              <a:pPr/>
              <a:t>44</a:t>
            </a:fld>
            <a:endParaRPr lang="en-US" sz="1000"/>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marL="914400" lvl="2" indent="0">
              <a:lnSpc>
                <a:spcPct val="130000"/>
              </a:lnSpc>
            </a:pPr>
            <a:r>
              <a:rPr lang="en-US" sz="1600" smtClean="0"/>
              <a:t>300 Series 	Re-Usable gloves</a:t>
            </a:r>
          </a:p>
          <a:p>
            <a:pPr marL="914400" lvl="2" indent="0">
              <a:lnSpc>
                <a:spcPct val="130000"/>
              </a:lnSpc>
            </a:pPr>
            <a:endParaRPr lang="en-GB" sz="1600" smtClean="0"/>
          </a:p>
          <a:p>
            <a:endParaRPr lang="en-US" smtClean="0"/>
          </a:p>
        </p:txBody>
      </p:sp>
    </p:spTree>
    <p:extLst>
      <p:ext uri="{BB962C8B-B14F-4D97-AF65-F5344CB8AC3E}">
        <p14:creationId xmlns:p14="http://schemas.microsoft.com/office/powerpoint/2010/main" val="333410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FD3E92-E627-4761-AC4A-A3063B3B1416}" type="slidenum">
              <a:rPr lang="en-US" sz="1000"/>
              <a:pPr/>
              <a:t>5</a:t>
            </a:fld>
            <a:endParaRPr lang="en-US" sz="1000"/>
          </a:p>
        </p:txBody>
      </p:sp>
      <p:sp>
        <p:nvSpPr>
          <p:cNvPr id="12291" name="Rectangle 2"/>
          <p:cNvSpPr>
            <a:spLocks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algn="ctr"/>
            <a:endParaRPr lang="en-GB" smtClean="0">
              <a:solidFill>
                <a:schemeClr val="tx2"/>
              </a:solidFill>
            </a:endParaRPr>
          </a:p>
          <a:p>
            <a:pPr algn="ctr"/>
            <a:r>
              <a:rPr lang="en-GB" smtClean="0">
                <a:solidFill>
                  <a:schemeClr val="tx2"/>
                </a:solidFill>
              </a:rPr>
              <a:t>Industry concern is hygiene &amp; food safety</a:t>
            </a:r>
          </a:p>
          <a:p>
            <a:pPr algn="ctr"/>
            <a:r>
              <a:rPr lang="en-GB" smtClean="0"/>
              <a:t>Although needs are comparable across countries, practices are quite varied</a:t>
            </a:r>
          </a:p>
          <a:p>
            <a:pPr algn="ctr"/>
            <a:r>
              <a:rPr lang="en-GB" smtClean="0"/>
              <a:t>Applications/gloves used</a:t>
            </a:r>
            <a:endParaRPr lang="en-US" sz="900" smtClean="0"/>
          </a:p>
        </p:txBody>
      </p:sp>
    </p:spTree>
    <p:extLst>
      <p:ext uri="{BB962C8B-B14F-4D97-AF65-F5344CB8AC3E}">
        <p14:creationId xmlns:p14="http://schemas.microsoft.com/office/powerpoint/2010/main" val="643654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242D2D-8AB2-4017-96F8-33ADAD035863}" type="slidenum">
              <a:rPr lang="en-US" sz="1000"/>
              <a:pPr/>
              <a:t>45</a:t>
            </a:fld>
            <a:endParaRPr lang="en-US" sz="1000"/>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marL="914400" lvl="2" indent="0">
              <a:lnSpc>
                <a:spcPct val="130000"/>
              </a:lnSpc>
            </a:pPr>
            <a:r>
              <a:rPr lang="en-US" sz="1600" smtClean="0"/>
              <a:t>300 Series 	Re-Usable gloves</a:t>
            </a:r>
          </a:p>
          <a:p>
            <a:pPr marL="914400" lvl="2" indent="0">
              <a:lnSpc>
                <a:spcPct val="130000"/>
              </a:lnSpc>
            </a:pPr>
            <a:endParaRPr lang="en-GB" sz="1600" smtClean="0"/>
          </a:p>
          <a:p>
            <a:endParaRPr lang="en-US" smtClean="0"/>
          </a:p>
        </p:txBody>
      </p:sp>
    </p:spTree>
    <p:extLst>
      <p:ext uri="{BB962C8B-B14F-4D97-AF65-F5344CB8AC3E}">
        <p14:creationId xmlns:p14="http://schemas.microsoft.com/office/powerpoint/2010/main" val="2530969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05B1287-396C-476C-8175-C6AF6B284969}" type="slidenum">
              <a:rPr lang="en-US" sz="1000"/>
              <a:pPr/>
              <a:t>46</a:t>
            </a:fld>
            <a:endParaRPr lang="en-US" sz="1000"/>
          </a:p>
        </p:txBody>
      </p:sp>
      <p:sp>
        <p:nvSpPr>
          <p:cNvPr id="92163" name="Rectangle 1026"/>
          <p:cNvSpPr>
            <a:spLocks noChangeArrowheads="1" noTextEdit="1"/>
          </p:cNvSpPr>
          <p:nvPr>
            <p:ph type="sldImg"/>
          </p:nvPr>
        </p:nvSpPr>
        <p:spPr>
          <a:xfrm>
            <a:off x="985838" y="733425"/>
            <a:ext cx="4887912" cy="3665538"/>
          </a:xfrm>
          <a:ln/>
        </p:spPr>
      </p:sp>
      <p:sp>
        <p:nvSpPr>
          <p:cNvPr id="92164" name="Rectangle 1027"/>
          <p:cNvSpPr>
            <a:spLocks noGrp="1" noChangeArrowheads="1"/>
          </p:cNvSpPr>
          <p:nvPr>
            <p:ph type="body" idx="1"/>
          </p:nvPr>
        </p:nvSpPr>
        <p:spPr>
          <a:xfrm>
            <a:off x="912813" y="4645025"/>
            <a:ext cx="5026025" cy="4114800"/>
          </a:xfrm>
          <a:noFill/>
        </p:spPr>
        <p:txBody>
          <a:bodyPr/>
          <a:lstStyle/>
          <a:p>
            <a:endParaRPr lang="en-GB" smtClean="0"/>
          </a:p>
        </p:txBody>
      </p:sp>
    </p:spTree>
    <p:extLst>
      <p:ext uri="{BB962C8B-B14F-4D97-AF65-F5344CB8AC3E}">
        <p14:creationId xmlns:p14="http://schemas.microsoft.com/office/powerpoint/2010/main" val="1072477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1C541F-6E45-4B3A-93FF-31D459B35DCC}" type="slidenum">
              <a:rPr lang="en-US" sz="1000"/>
              <a:pPr/>
              <a:t>47</a:t>
            </a:fld>
            <a:endParaRPr lang="en-US" sz="1000"/>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r>
              <a:rPr lang="en-US" b="1" smtClean="0"/>
              <a:t>Comments</a:t>
            </a:r>
          </a:p>
          <a:p>
            <a:r>
              <a:rPr lang="en-US" u="sng" smtClean="0"/>
              <a:t>400 Series - Disposable gloves</a:t>
            </a:r>
            <a:endParaRPr lang="en-US" b="1" smtClean="0"/>
          </a:p>
          <a:p>
            <a:r>
              <a:rPr lang="en-GB" sz="1000" smtClean="0"/>
              <a:t>Textured finish  ?</a:t>
            </a:r>
          </a:p>
          <a:p>
            <a:pPr>
              <a:buFontTx/>
              <a:buChar char="•"/>
            </a:pPr>
            <a:endParaRPr lang="en-GB" sz="600" smtClean="0"/>
          </a:p>
          <a:p>
            <a:pPr>
              <a:buFontTx/>
              <a:buChar char="•"/>
            </a:pPr>
            <a:r>
              <a:rPr lang="en-GB" sz="1000" smtClean="0"/>
              <a:t>High dexterity</a:t>
            </a:r>
          </a:p>
          <a:p>
            <a:pPr>
              <a:buFontTx/>
              <a:buChar char="•"/>
            </a:pPr>
            <a:r>
              <a:rPr lang="en-GB" sz="1000" smtClean="0"/>
              <a:t>Low level of residual protein</a:t>
            </a:r>
          </a:p>
          <a:p>
            <a:pPr>
              <a:buFontTx/>
              <a:buChar char="•"/>
            </a:pPr>
            <a:endParaRPr lang="en-GB" sz="600" smtClean="0"/>
          </a:p>
          <a:p>
            <a:r>
              <a:rPr lang="en-GB" sz="1000" u="sng" smtClean="0"/>
              <a:t>Applications</a:t>
            </a:r>
            <a:r>
              <a:rPr lang="en-GB" sz="1000" smtClean="0"/>
              <a:t> : </a:t>
            </a:r>
          </a:p>
          <a:p>
            <a:r>
              <a:rPr lang="en-GB" sz="1000" smtClean="0"/>
              <a:t>- All final stages of meat or fish processing, </a:t>
            </a:r>
          </a:p>
          <a:p>
            <a:r>
              <a:rPr lang="en-GB" sz="1000" smtClean="0"/>
              <a:t>- Controlled environment rooms, </a:t>
            </a:r>
          </a:p>
          <a:p>
            <a:r>
              <a:rPr lang="en-GB" sz="1000" smtClean="0"/>
              <a:t>- Prepared meals, </a:t>
            </a:r>
          </a:p>
          <a:p>
            <a:r>
              <a:rPr lang="en-GB" sz="1000" smtClean="0"/>
              <a:t>- Dairy processing, </a:t>
            </a:r>
          </a:p>
          <a:p>
            <a:r>
              <a:rPr lang="en-GB" sz="1000" smtClean="0"/>
              <a:t>- Catering</a:t>
            </a:r>
          </a:p>
          <a:p>
            <a:endParaRPr lang="en-GB" sz="1000" smtClean="0"/>
          </a:p>
          <a:p>
            <a:pPr marL="914400" lvl="2" indent="0">
              <a:lnSpc>
                <a:spcPct val="130000"/>
              </a:lnSpc>
            </a:pPr>
            <a:endParaRPr lang="en-GB" sz="1600" smtClean="0"/>
          </a:p>
          <a:p>
            <a:endParaRPr lang="en-US" b="1" smtClean="0"/>
          </a:p>
          <a:p>
            <a:endParaRPr lang="en-US" smtClean="0"/>
          </a:p>
        </p:txBody>
      </p:sp>
    </p:spTree>
    <p:extLst>
      <p:ext uri="{BB962C8B-B14F-4D97-AF65-F5344CB8AC3E}">
        <p14:creationId xmlns:p14="http://schemas.microsoft.com/office/powerpoint/2010/main" val="1225598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FC5976-E4A8-4A65-8335-892547A33E91}" type="slidenum">
              <a:rPr lang="en-US" sz="1000"/>
              <a:pPr/>
              <a:t>48</a:t>
            </a:fld>
            <a:endParaRPr lang="en-US" sz="1000"/>
          </a:p>
        </p:txBody>
      </p:sp>
      <p:sp>
        <p:nvSpPr>
          <p:cNvPr id="96259" name="Rectangle 1026"/>
          <p:cNvSpPr>
            <a:spLocks noChangeArrowheads="1" noTextEdit="1"/>
          </p:cNvSpPr>
          <p:nvPr>
            <p:ph type="sldImg"/>
          </p:nvPr>
        </p:nvSpPr>
        <p:spPr>
          <a:ln/>
        </p:spPr>
      </p:sp>
      <p:sp>
        <p:nvSpPr>
          <p:cNvPr id="96260" name="Rectangle 1027"/>
          <p:cNvSpPr>
            <a:spLocks noGrp="1" noChangeArrowheads="1"/>
          </p:cNvSpPr>
          <p:nvPr>
            <p:ph type="body" idx="1"/>
          </p:nvPr>
        </p:nvSpPr>
        <p:spPr>
          <a:noFill/>
        </p:spPr>
        <p:txBody>
          <a:bodyPr/>
          <a:lstStyle/>
          <a:p>
            <a:r>
              <a:rPr lang="en-US" b="1" smtClean="0"/>
              <a:t>Comments</a:t>
            </a:r>
          </a:p>
          <a:p>
            <a:r>
              <a:rPr lang="en-US" u="sng" smtClean="0"/>
              <a:t>Serie 400 - Disposable gloves</a:t>
            </a:r>
            <a:endParaRPr lang="en-US" smtClean="0"/>
          </a:p>
          <a:p>
            <a:r>
              <a:rPr lang="en-US" smtClean="0"/>
              <a:t> - 30 cm variant for most demanding applications, for “clean-room” final packaging or liquid foods</a:t>
            </a:r>
          </a:p>
          <a:p>
            <a:endParaRPr lang="en-US" smtClean="0"/>
          </a:p>
          <a:p>
            <a:pPr>
              <a:buFontTx/>
              <a:buChar char="•"/>
            </a:pPr>
            <a:r>
              <a:rPr lang="en-GB" sz="1000" smtClean="0"/>
              <a:t>Nitrile Textured finish powder free glove</a:t>
            </a:r>
          </a:p>
          <a:p>
            <a:pPr>
              <a:buFontTx/>
              <a:buChar char="•"/>
            </a:pPr>
            <a:r>
              <a:rPr lang="en-GB" sz="1000" smtClean="0"/>
              <a:t> Blue color to help </a:t>
            </a:r>
          </a:p>
          <a:p>
            <a:pPr>
              <a:buFontTx/>
              <a:buChar char="•"/>
            </a:pPr>
            <a:r>
              <a:rPr lang="en-GB" sz="1000" smtClean="0"/>
              <a:t>Mechanical and chemical protection</a:t>
            </a:r>
          </a:p>
          <a:p>
            <a:pPr>
              <a:buFontTx/>
              <a:buChar char="•"/>
            </a:pPr>
            <a:r>
              <a:rPr lang="en-GB" sz="1000" smtClean="0"/>
              <a:t>Comfort and Dexterity</a:t>
            </a:r>
          </a:p>
          <a:p>
            <a:pPr>
              <a:buFontTx/>
              <a:buChar char="•"/>
            </a:pPr>
            <a:r>
              <a:rPr lang="en-GB" sz="1000" smtClean="0"/>
              <a:t>No natural rubber</a:t>
            </a:r>
          </a:p>
          <a:p>
            <a:endParaRPr lang="en-GB" sz="1000" smtClean="0"/>
          </a:p>
          <a:p>
            <a:r>
              <a:rPr lang="en-GB" sz="1000" u="sng" smtClean="0"/>
              <a:t>Applications</a:t>
            </a:r>
            <a:r>
              <a:rPr lang="en-GB" sz="1000" smtClean="0"/>
              <a:t> : </a:t>
            </a:r>
          </a:p>
          <a:p>
            <a:r>
              <a:rPr lang="en-GB" sz="1000" smtClean="0"/>
              <a:t>- All final stages of meat or fish processing, </a:t>
            </a:r>
          </a:p>
          <a:p>
            <a:r>
              <a:rPr lang="en-GB" sz="1000" smtClean="0"/>
              <a:t>- Controlled environment rooms, </a:t>
            </a:r>
          </a:p>
          <a:p>
            <a:r>
              <a:rPr lang="en-GB" sz="1000" smtClean="0"/>
              <a:t>- Prepared meals, </a:t>
            </a:r>
          </a:p>
          <a:p>
            <a:r>
              <a:rPr lang="en-GB" sz="1000" smtClean="0"/>
              <a:t>- Dairy processing, </a:t>
            </a:r>
          </a:p>
          <a:p>
            <a:r>
              <a:rPr lang="en-GB" sz="1000" smtClean="0"/>
              <a:t>- Catering</a:t>
            </a:r>
            <a:endParaRPr lang="en-US" sz="1000" smtClean="0"/>
          </a:p>
        </p:txBody>
      </p:sp>
    </p:spTree>
    <p:extLst>
      <p:ext uri="{BB962C8B-B14F-4D97-AF65-F5344CB8AC3E}">
        <p14:creationId xmlns:p14="http://schemas.microsoft.com/office/powerpoint/2010/main" val="2187623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EED25F1-DB5B-4702-AC90-818A0419FEB2}" type="slidenum">
              <a:rPr lang="en-US" sz="1000"/>
              <a:pPr/>
              <a:t>49</a:t>
            </a:fld>
            <a:endParaRPr lang="en-US" sz="1000"/>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r>
              <a:rPr lang="en-US" smtClean="0"/>
              <a:t>500 Series </a:t>
            </a:r>
            <a:r>
              <a:rPr lang="en-US" sz="1600" smtClean="0"/>
              <a:t>Aprons, Sleeves and Bouffants</a:t>
            </a:r>
            <a:endParaRPr lang="en-US" smtClean="0"/>
          </a:p>
          <a:p>
            <a:r>
              <a:rPr lang="en-US" smtClean="0"/>
              <a:t>Some aprons &amp; bouffants are also available</a:t>
            </a:r>
          </a:p>
          <a:p>
            <a:endParaRPr lang="en-US" smtClean="0"/>
          </a:p>
          <a:p>
            <a:pPr marL="914400" lvl="2" indent="0">
              <a:lnSpc>
                <a:spcPct val="130000"/>
              </a:lnSpc>
            </a:pPr>
            <a:endParaRPr lang="en-US" sz="1600" smtClean="0"/>
          </a:p>
        </p:txBody>
      </p:sp>
    </p:spTree>
    <p:extLst>
      <p:ext uri="{BB962C8B-B14F-4D97-AF65-F5344CB8AC3E}">
        <p14:creationId xmlns:p14="http://schemas.microsoft.com/office/powerpoint/2010/main" val="1953088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1059664-61BB-4FF1-900B-E40F59115805}" type="slidenum">
              <a:rPr lang="en-US" sz="1000"/>
              <a:pPr/>
              <a:t>50</a:t>
            </a:fld>
            <a:endParaRPr lang="en-US" sz="1000"/>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1839528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6F2FD33-1A82-4559-8CE3-EBE7299ED813}" type="slidenum">
              <a:rPr lang="en-US" sz="1000"/>
              <a:pPr/>
              <a:t>51</a:t>
            </a:fld>
            <a:endParaRPr lang="en-US" sz="1000"/>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3635051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11F40D-7B91-4F4F-9317-433847F4D659}" type="slidenum">
              <a:rPr lang="en-US" sz="1000"/>
              <a:pPr/>
              <a:t>52</a:t>
            </a:fld>
            <a:endParaRPr lang="en-US" sz="1000"/>
          </a:p>
        </p:txBody>
      </p:sp>
      <p:sp>
        <p:nvSpPr>
          <p:cNvPr id="104451" name="Rectangle 2"/>
          <p:cNvSpPr>
            <a:spLocks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267906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D961CD2-0474-4DBC-9755-E7811883AF6C}" type="slidenum">
              <a:rPr lang="en-US" sz="1000"/>
              <a:pPr/>
              <a:t>53</a:t>
            </a:fld>
            <a:endParaRPr lang="en-US" sz="1000"/>
          </a:p>
        </p:txBody>
      </p:sp>
      <p:sp>
        <p:nvSpPr>
          <p:cNvPr id="106499" name="Rectangle 2"/>
          <p:cNvSpPr>
            <a:spLocks noChangeArrowheads="1" noTextEdit="1"/>
          </p:cNvSpPr>
          <p:nvPr>
            <p:ph type="sldImg"/>
          </p:nvPr>
        </p:nvSpPr>
        <p:spPr>
          <a:xfrm>
            <a:off x="985838" y="733425"/>
            <a:ext cx="4887912" cy="3665538"/>
          </a:xfrm>
          <a:ln/>
        </p:spPr>
      </p:sp>
      <p:sp>
        <p:nvSpPr>
          <p:cNvPr id="106500" name="Rectangle 3"/>
          <p:cNvSpPr>
            <a:spLocks noGrp="1" noChangeArrowheads="1"/>
          </p:cNvSpPr>
          <p:nvPr>
            <p:ph type="body" idx="1"/>
          </p:nvPr>
        </p:nvSpPr>
        <p:spPr>
          <a:xfrm>
            <a:off x="912813" y="4645025"/>
            <a:ext cx="5026025" cy="4114800"/>
          </a:xfrm>
          <a:noFill/>
        </p:spPr>
        <p:txBody>
          <a:bodyPr/>
          <a:lstStyle/>
          <a:p>
            <a:endParaRPr lang="en-GB" smtClean="0"/>
          </a:p>
        </p:txBody>
      </p:sp>
    </p:spTree>
    <p:extLst>
      <p:ext uri="{BB962C8B-B14F-4D97-AF65-F5344CB8AC3E}">
        <p14:creationId xmlns:p14="http://schemas.microsoft.com/office/powerpoint/2010/main" val="778023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3D4793-32C0-40BD-A027-AAB0F75E4C38}" type="slidenum">
              <a:rPr lang="en-US" sz="1000"/>
              <a:pPr/>
              <a:t>54</a:t>
            </a:fld>
            <a:endParaRPr lang="en-US" sz="1000"/>
          </a:p>
        </p:txBody>
      </p:sp>
      <p:sp>
        <p:nvSpPr>
          <p:cNvPr id="108547" name="Rectangle 2"/>
          <p:cNvSpPr>
            <a:spLocks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173902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1421F7-0DAF-414F-9253-104B5EE0080B}" type="slidenum">
              <a:rPr lang="en-US" sz="1000"/>
              <a:pPr/>
              <a:t>6</a:t>
            </a:fld>
            <a:endParaRPr lang="en-US" sz="1000"/>
          </a:p>
        </p:txBody>
      </p:sp>
      <p:sp>
        <p:nvSpPr>
          <p:cNvPr id="14339" name="Rectangle 2"/>
          <p:cNvSpPr>
            <a:spLocks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1306544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BC8B679-CB1D-43BE-A435-8A424655227E}" type="slidenum">
              <a:rPr lang="en-US" sz="1000"/>
              <a:pPr/>
              <a:t>56</a:t>
            </a:fld>
            <a:endParaRPr lang="en-US" sz="1000"/>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268660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FA53DC-DC66-480D-8C12-576426384475}" type="slidenum">
              <a:rPr lang="en-US" sz="1000"/>
              <a:pPr/>
              <a:t>57</a:t>
            </a:fld>
            <a:endParaRPr lang="en-US" sz="100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endParaRPr lang="hr-HR" smtClean="0"/>
          </a:p>
        </p:txBody>
      </p:sp>
    </p:spTree>
    <p:extLst>
      <p:ext uri="{BB962C8B-B14F-4D97-AF65-F5344CB8AC3E}">
        <p14:creationId xmlns:p14="http://schemas.microsoft.com/office/powerpoint/2010/main" val="273946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0F18B0F-1E16-40A6-83AD-C86D028FB220}" type="slidenum">
              <a:rPr lang="en-US" sz="1000"/>
              <a:pPr/>
              <a:t>9</a:t>
            </a:fld>
            <a:endParaRPr lang="en-US" sz="1000"/>
          </a:p>
        </p:txBody>
      </p:sp>
      <p:sp>
        <p:nvSpPr>
          <p:cNvPr id="18435" name="Rectangle 2"/>
          <p:cNvSpPr>
            <a:spLocks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smtClean="0"/>
              <a:t>Theme : Secure your customer trust</a:t>
            </a:r>
          </a:p>
          <a:p>
            <a:r>
              <a:rPr lang="en-US" smtClean="0"/>
              <a:t>Top 3 features </a:t>
            </a:r>
          </a:p>
          <a:p>
            <a:r>
              <a:rPr lang="en-US" smtClean="0"/>
              <a:t>- powder free</a:t>
            </a:r>
          </a:p>
          <a:p>
            <a:r>
              <a:rPr lang="en-US" smtClean="0"/>
              <a:t>- plasticizers free</a:t>
            </a:r>
          </a:p>
          <a:p>
            <a:r>
              <a:rPr lang="en-US" smtClean="0"/>
              <a:t>- carton free</a:t>
            </a:r>
          </a:p>
        </p:txBody>
      </p:sp>
    </p:spTree>
    <p:extLst>
      <p:ext uri="{BB962C8B-B14F-4D97-AF65-F5344CB8AC3E}">
        <p14:creationId xmlns:p14="http://schemas.microsoft.com/office/powerpoint/2010/main" val="372856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19B75C0-31D1-40ED-A756-35BC7F9A5E7D}" type="slidenum">
              <a:rPr lang="en-US" sz="1000"/>
              <a:pPr/>
              <a:t>10</a:t>
            </a:fld>
            <a:endParaRPr lang="en-US" sz="1000"/>
          </a:p>
        </p:txBody>
      </p:sp>
      <p:sp>
        <p:nvSpPr>
          <p:cNvPr id="20483" name="Rectangle 2"/>
          <p:cNvSpPr>
            <a:spLocks noChangeArrowheads="1" noTextEdit="1"/>
          </p:cNvSpPr>
          <p:nvPr>
            <p:ph type="sldImg"/>
          </p:nvPr>
        </p:nvSpPr>
        <p:spPr>
          <a:ln/>
        </p:spPr>
      </p:sp>
      <p:sp>
        <p:nvSpPr>
          <p:cNvPr id="471043" name="Rectangle 3"/>
          <p:cNvSpPr>
            <a:spLocks noGrp="1" noChangeArrowheads="1"/>
          </p:cNvSpPr>
          <p:nvPr>
            <p:ph type="body" idx="1"/>
          </p:nvPr>
        </p:nvSpPr>
        <p:spPr/>
        <p:txBody>
          <a:bodyPr/>
          <a:lstStyle/>
          <a:p>
            <a:pPr>
              <a:defRPr/>
            </a:pPr>
            <a:r>
              <a:rPr lang="en-US" b="1" smtClean="0"/>
              <a:t>Comments</a:t>
            </a:r>
            <a:endParaRPr lang="en-US" smtClean="0"/>
          </a:p>
          <a:p>
            <a:pPr>
              <a:lnSpc>
                <a:spcPct val="110000"/>
              </a:lnSpc>
              <a:defRPr/>
            </a:pPr>
            <a:r>
              <a:rPr lang="en-US" b="1" smtClean="0"/>
              <a:t>proFood</a:t>
            </a:r>
            <a:r>
              <a:rPr lang="en-US" smtClean="0"/>
              <a:t> is a dedicated trade mark of Ansell, </a:t>
            </a:r>
          </a:p>
          <a:p>
            <a:pPr>
              <a:lnSpc>
                <a:spcPct val="110000"/>
              </a:lnSpc>
              <a:defRPr/>
            </a:pPr>
            <a:r>
              <a:rPr lang="en-US" smtClean="0"/>
              <a:t>a range of dedicated products complying with European food contact regulation  (</a:t>
            </a:r>
            <a:r>
              <a:rPr lang="en-US" i="1" smtClean="0"/>
              <a:t>in addition to other legal requirements) </a:t>
            </a:r>
            <a:r>
              <a:rPr lang="en-US" smtClean="0"/>
              <a:t>complying with the needs of the customers : </a:t>
            </a:r>
            <a:r>
              <a:rPr lang="en-US" sz="1400" smtClean="0"/>
              <a:t>gloves, sleeves, aprons, …</a:t>
            </a:r>
          </a:p>
          <a:p>
            <a:pPr marL="914400" lvl="2" indent="0">
              <a:lnSpc>
                <a:spcPct val="110000"/>
              </a:lnSpc>
              <a:defRPr/>
            </a:pPr>
            <a:endParaRPr lang="en-US" sz="1000" smtClean="0"/>
          </a:p>
          <a:p>
            <a:pPr>
              <a:lnSpc>
                <a:spcPct val="110000"/>
              </a:lnSpc>
              <a:defRPr/>
            </a:pPr>
            <a:r>
              <a:rPr lang="en-US" b="1" smtClean="0"/>
              <a:t>proFood premium</a:t>
            </a:r>
            <a:endParaRPr lang="en-US" smtClean="0"/>
          </a:p>
          <a:p>
            <a:pPr>
              <a:defRPr/>
            </a:pPr>
            <a:r>
              <a:rPr lang="en-US" smtClean="0"/>
              <a:t>Why some new disposable gloves ?</a:t>
            </a:r>
            <a:r>
              <a:rPr lang="en-GB" sz="1000" u="sng" smtClean="0">
                <a:solidFill>
                  <a:schemeClr val="bg1"/>
                </a:solidFill>
                <a:effectLst>
                  <a:outerShdw blurRad="38100" dist="38100" dir="2700000" algn="tl">
                    <a:srgbClr val="C0C0C0"/>
                  </a:outerShdw>
                </a:effectLst>
              </a:rPr>
              <a:t> </a:t>
            </a:r>
          </a:p>
          <a:p>
            <a:pPr>
              <a:defRPr/>
            </a:pPr>
            <a:r>
              <a:rPr lang="en-GB" sz="1000" u="sng" smtClean="0">
                <a:solidFill>
                  <a:schemeClr val="bg1"/>
                </a:solidFill>
                <a:effectLst>
                  <a:outerShdw blurRad="38100" dist="38100" dir="2700000" algn="tl">
                    <a:srgbClr val="C0C0C0"/>
                  </a:outerShdw>
                </a:effectLst>
              </a:rPr>
              <a:t>	</a:t>
            </a:r>
            <a:r>
              <a:rPr lang="en-GB" sz="1000" smtClean="0"/>
              <a:t/>
            </a:r>
            <a:br>
              <a:rPr lang="en-GB" sz="1000" smtClean="0"/>
            </a:br>
            <a:r>
              <a:rPr lang="en-GB" sz="1000" smtClean="0"/>
              <a:t>To answer the significant increase in glove wearers in Services and Food Processing activities </a:t>
            </a:r>
          </a:p>
          <a:p>
            <a:pPr>
              <a:defRPr/>
            </a:pPr>
            <a:r>
              <a:rPr lang="en-GB" sz="1000" smtClean="0"/>
              <a:t>+</a:t>
            </a:r>
          </a:p>
          <a:p>
            <a:pPr>
              <a:defRPr/>
            </a:pPr>
            <a:r>
              <a:rPr lang="en-GB" sz="1000" smtClean="0"/>
              <a:t>To answer the increase in glove consumption</a:t>
            </a:r>
          </a:p>
          <a:p>
            <a:pPr>
              <a:defRPr/>
            </a:pPr>
            <a:r>
              <a:rPr lang="en-GB" sz="1000" smtClean="0"/>
              <a:t>The market has double over the last 2 or 3 years</a:t>
            </a:r>
          </a:p>
          <a:p>
            <a:pPr>
              <a:defRPr/>
            </a:pPr>
            <a:endParaRPr lang="en-GB" sz="1000" smtClean="0"/>
          </a:p>
          <a:p>
            <a:pPr>
              <a:defRPr/>
            </a:pPr>
            <a:r>
              <a:rPr lang="en-GB" sz="1000" u="sng" smtClean="0"/>
              <a:t>The reasons of such a trend</a:t>
            </a:r>
            <a:r>
              <a:rPr lang="en-GB" sz="1000" smtClean="0"/>
              <a:t/>
            </a:r>
            <a:br>
              <a:rPr lang="en-GB" sz="1000" smtClean="0"/>
            </a:br>
            <a:endParaRPr lang="en-GB" sz="1000" smtClean="0"/>
          </a:p>
          <a:p>
            <a:pPr>
              <a:lnSpc>
                <a:spcPct val="110000"/>
              </a:lnSpc>
              <a:buFontTx/>
              <a:buChar char="•"/>
              <a:defRPr/>
            </a:pPr>
            <a:r>
              <a:rPr lang="en-GB" sz="1000" smtClean="0"/>
              <a:t> Food Scares: (Lysteria etc.)</a:t>
            </a:r>
          </a:p>
          <a:p>
            <a:pPr>
              <a:lnSpc>
                <a:spcPct val="110000"/>
              </a:lnSpc>
              <a:buFontTx/>
              <a:buChar char="•"/>
              <a:defRPr/>
            </a:pPr>
            <a:r>
              <a:rPr lang="en-GB" sz="1000" smtClean="0"/>
              <a:t> Implementation of hygiene regulations (Spread of HACCP) (98) </a:t>
            </a:r>
          </a:p>
          <a:p>
            <a:pPr>
              <a:lnSpc>
                <a:spcPct val="110000"/>
              </a:lnSpc>
              <a:buFontTx/>
              <a:buChar char="•"/>
              <a:defRPr/>
            </a:pPr>
            <a:r>
              <a:rPr lang="en-GB" sz="1000" smtClean="0"/>
              <a:t> New practices to reduce cross contamination    </a:t>
            </a:r>
          </a:p>
          <a:p>
            <a:pPr>
              <a:lnSpc>
                <a:spcPct val="110000"/>
              </a:lnSpc>
              <a:buFontTx/>
              <a:buChar char="•"/>
              <a:defRPr/>
            </a:pPr>
            <a:r>
              <a:rPr lang="en-GB" sz="1000" smtClean="0"/>
              <a:t> Use of gloves for shorter time </a:t>
            </a:r>
          </a:p>
          <a:p>
            <a:pPr>
              <a:lnSpc>
                <a:spcPct val="110000"/>
              </a:lnSpc>
              <a:buFontTx/>
              <a:buChar char="•"/>
              <a:defRPr/>
            </a:pPr>
            <a:r>
              <a:rPr lang="en-GB" sz="1000" smtClean="0"/>
              <a:t> Change of gloves for every customer</a:t>
            </a:r>
            <a:endParaRPr lang="en-US" smtClean="0"/>
          </a:p>
          <a:p>
            <a:pPr>
              <a:defRPr/>
            </a:pPr>
            <a:endParaRPr lang="en-US" smtClean="0"/>
          </a:p>
        </p:txBody>
      </p:sp>
    </p:spTree>
    <p:extLst>
      <p:ext uri="{BB962C8B-B14F-4D97-AF65-F5344CB8AC3E}">
        <p14:creationId xmlns:p14="http://schemas.microsoft.com/office/powerpoint/2010/main" val="125536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25CECE-3BDD-40A9-BD46-34B665074B8D}" type="slidenum">
              <a:rPr lang="en-US" sz="1000"/>
              <a:pPr/>
              <a:t>11</a:t>
            </a:fld>
            <a:endParaRPr lang="en-US" sz="1000"/>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marL="190500" lvl="1" indent="0">
              <a:lnSpc>
                <a:spcPct val="110000"/>
              </a:lnSpc>
            </a:pPr>
            <a:r>
              <a:rPr lang="en-US" smtClean="0"/>
              <a:t>Directive 89/109/EEC</a:t>
            </a:r>
            <a:br>
              <a:rPr lang="en-US" smtClean="0"/>
            </a:br>
            <a:endParaRPr lang="en-US" smtClean="0"/>
          </a:p>
          <a:p>
            <a:pPr marL="190500" lvl="1" indent="0">
              <a:lnSpc>
                <a:spcPct val="110000"/>
              </a:lnSpc>
            </a:pPr>
            <a:r>
              <a:rPr lang="en-US" smtClean="0">
                <a:solidFill>
                  <a:srgbClr val="FF9900"/>
                </a:solidFill>
              </a:rPr>
              <a:t>Ten groups of materials to be covered by specific directives</a:t>
            </a:r>
            <a:endParaRPr lang="en-US" sz="1400" smtClean="0"/>
          </a:p>
          <a:p>
            <a:pPr marL="190500" lvl="1" indent="0">
              <a:lnSpc>
                <a:spcPct val="110000"/>
              </a:lnSpc>
            </a:pPr>
            <a:r>
              <a:rPr lang="en-US" sz="1400" smtClean="0"/>
              <a:t>plastics 			- regenerated cellulose</a:t>
            </a:r>
          </a:p>
          <a:p>
            <a:pPr marL="190500" lvl="1" indent="0">
              <a:lnSpc>
                <a:spcPct val="110000"/>
              </a:lnSpc>
            </a:pPr>
            <a:r>
              <a:rPr lang="en-US" sz="1400" smtClean="0"/>
              <a:t>elastomers and rubber 		- paper and board</a:t>
            </a:r>
          </a:p>
          <a:p>
            <a:pPr marL="190500" lvl="1" indent="0">
              <a:lnSpc>
                <a:spcPct val="110000"/>
              </a:lnSpc>
            </a:pPr>
            <a:r>
              <a:rPr lang="en-US" sz="1400" smtClean="0"/>
              <a:t>ceramics			- glass</a:t>
            </a:r>
          </a:p>
          <a:p>
            <a:pPr marL="190500" lvl="1" indent="0">
              <a:lnSpc>
                <a:spcPct val="110000"/>
              </a:lnSpc>
            </a:pPr>
            <a:r>
              <a:rPr lang="en-US" sz="1400" smtClean="0"/>
              <a:t>metals and alloys		- wood</a:t>
            </a:r>
          </a:p>
          <a:p>
            <a:pPr marL="190500" lvl="1" indent="0">
              <a:lnSpc>
                <a:spcPct val="110000"/>
              </a:lnSpc>
            </a:pPr>
            <a:r>
              <a:rPr lang="en-US" sz="1400" smtClean="0"/>
              <a:t>textile products		- waxes</a:t>
            </a:r>
          </a:p>
        </p:txBody>
      </p:sp>
    </p:spTree>
    <p:extLst>
      <p:ext uri="{BB962C8B-B14F-4D97-AF65-F5344CB8AC3E}">
        <p14:creationId xmlns:p14="http://schemas.microsoft.com/office/powerpoint/2010/main" val="85542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B21C95-93FD-4857-856E-48504F13620B}" type="slidenum">
              <a:rPr lang="en-US" sz="1000"/>
              <a:pPr/>
              <a:t>12</a:t>
            </a:fld>
            <a:endParaRPr lang="en-US" sz="1000"/>
          </a:p>
        </p:txBody>
      </p:sp>
      <p:sp>
        <p:nvSpPr>
          <p:cNvPr id="24579" name="Rectangle 2"/>
          <p:cNvSpPr>
            <a:spLocks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marL="381000" lvl="2" indent="0"/>
            <a:r>
              <a:rPr lang="en-US" smtClean="0">
                <a:solidFill>
                  <a:srgbClr val="FFCC00"/>
                </a:solidFill>
              </a:rPr>
              <a:t>Authorized substances and additives</a:t>
            </a:r>
          </a:p>
          <a:p>
            <a:pPr marL="381000" lvl="2" indent="0"/>
            <a:r>
              <a:rPr lang="en-US" smtClean="0">
                <a:solidFill>
                  <a:srgbClr val="FFCC00"/>
                </a:solidFill>
              </a:rPr>
              <a:t>Plastic Materials (</a:t>
            </a:r>
            <a:r>
              <a:rPr lang="en-US" smtClean="0"/>
              <a:t>Directive 90/128/EEC)</a:t>
            </a:r>
          </a:p>
          <a:p>
            <a:pPr marL="381000" lvl="2" indent="0"/>
            <a:r>
              <a:rPr lang="en-US" smtClean="0"/>
              <a:t>NB : Application date : 1 January 1993</a:t>
            </a:r>
          </a:p>
          <a:p>
            <a:pPr marL="571500" lvl="3" indent="0"/>
            <a:endParaRPr lang="en-US" sz="900" smtClean="0">
              <a:solidFill>
                <a:srgbClr val="FFCC00"/>
              </a:solidFill>
            </a:endParaRPr>
          </a:p>
          <a:p>
            <a:r>
              <a:rPr lang="en-US" smtClean="0">
                <a:solidFill>
                  <a:srgbClr val="FFCC00"/>
                </a:solidFill>
              </a:rPr>
              <a:t>Elastomers and Rubber</a:t>
            </a:r>
            <a:r>
              <a:rPr lang="en-US" sz="900" smtClean="0"/>
              <a:t>  </a:t>
            </a:r>
            <a:r>
              <a:rPr lang="en-US" sz="1000" smtClean="0"/>
              <a:t>Natural latex, Nitrile, …</a:t>
            </a:r>
          </a:p>
          <a:p>
            <a:endParaRPr lang="en-US" sz="1000" smtClean="0"/>
          </a:p>
          <a:p>
            <a:pPr marL="571500" lvl="3" indent="0"/>
            <a:r>
              <a:rPr lang="en-US" sz="1000" smtClean="0"/>
              <a:t>NB : natural latex and nitrile must be certified for the French market,  However, there is no legal requirement in other European Countries until the embrace the legislation fully (12/18 months)!</a:t>
            </a:r>
          </a:p>
          <a:p>
            <a:pPr marL="571500" lvl="3" indent="0"/>
            <a:r>
              <a:rPr lang="en-US" sz="1000" smtClean="0"/>
              <a:t>End-users currently using PVC in many food application do not comply with European legislation.</a:t>
            </a:r>
          </a:p>
          <a:p>
            <a:pPr marL="571500" lvl="3" indent="0"/>
            <a:endParaRPr lang="en-US" sz="1000" smtClean="0"/>
          </a:p>
          <a:p>
            <a:endParaRPr lang="en-US" sz="800" smtClean="0"/>
          </a:p>
        </p:txBody>
      </p:sp>
    </p:spTree>
    <p:extLst>
      <p:ext uri="{BB962C8B-B14F-4D97-AF65-F5344CB8AC3E}">
        <p14:creationId xmlns:p14="http://schemas.microsoft.com/office/powerpoint/2010/main" val="411059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6000"/>
            </a:lvl1pPr>
          </a:lstStyle>
          <a:p>
            <a:r>
              <a:rPr lang="hr-HR" smtClean="0"/>
              <a:t>Uredite stil naslova matrice</a:t>
            </a:r>
            <a:endParaRPr lang="hr-HR"/>
          </a:p>
        </p:txBody>
      </p:sp>
      <p:sp>
        <p:nvSpPr>
          <p:cNvPr id="3" name="Podnaslov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smtClean="0"/>
              <a:t>Uredite stil podnaslova matrice</a:t>
            </a:r>
            <a:endParaRPr lang="hr-HR"/>
          </a:p>
        </p:txBody>
      </p:sp>
      <p:sp>
        <p:nvSpPr>
          <p:cNvPr id="4" name="Rectangle 7"/>
          <p:cNvSpPr>
            <a:spLocks noGrp="1" noChangeArrowheads="1"/>
          </p:cNvSpPr>
          <p:nvPr>
            <p:ph type="sldNum" sz="quarter" idx="10"/>
          </p:nvPr>
        </p:nvSpPr>
        <p:spPr>
          <a:ln/>
        </p:spPr>
        <p:txBody>
          <a:bodyPr/>
          <a:lstStyle>
            <a:lvl1pPr>
              <a:defRPr/>
            </a:lvl1pPr>
          </a:lstStyle>
          <a:p>
            <a:pPr>
              <a:defRPr/>
            </a:pPr>
            <a:fld id="{DD4F201B-4420-4E07-BD61-C30BC314D380}" type="slidenum">
              <a:rPr lang="en-GB"/>
              <a:pPr>
                <a:defRPr/>
              </a:pPr>
              <a:t>‹#›</a:t>
            </a:fld>
            <a:endParaRPr lang="en-GB"/>
          </a:p>
        </p:txBody>
      </p:sp>
    </p:spTree>
    <p:extLst>
      <p:ext uri="{BB962C8B-B14F-4D97-AF65-F5344CB8AC3E}">
        <p14:creationId xmlns:p14="http://schemas.microsoft.com/office/powerpoint/2010/main" val="10956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ctangle 7"/>
          <p:cNvSpPr>
            <a:spLocks noGrp="1" noChangeArrowheads="1"/>
          </p:cNvSpPr>
          <p:nvPr>
            <p:ph type="sldNum" sz="quarter" idx="10"/>
          </p:nvPr>
        </p:nvSpPr>
        <p:spPr>
          <a:ln/>
        </p:spPr>
        <p:txBody>
          <a:bodyPr/>
          <a:lstStyle>
            <a:lvl1pPr>
              <a:defRPr/>
            </a:lvl1pPr>
          </a:lstStyle>
          <a:p>
            <a:pPr>
              <a:defRPr/>
            </a:pPr>
            <a:fld id="{744845BE-D929-43D3-9073-9BF895156871}" type="slidenum">
              <a:rPr lang="en-GB"/>
              <a:pPr>
                <a:defRPr/>
              </a:pPr>
              <a:t>‹#›</a:t>
            </a:fld>
            <a:endParaRPr lang="en-GB"/>
          </a:p>
        </p:txBody>
      </p:sp>
    </p:spTree>
    <p:extLst>
      <p:ext uri="{BB962C8B-B14F-4D97-AF65-F5344CB8AC3E}">
        <p14:creationId xmlns:p14="http://schemas.microsoft.com/office/powerpoint/2010/main" val="277483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15100" y="609600"/>
            <a:ext cx="1943100" cy="5486400"/>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685800" y="609600"/>
            <a:ext cx="5676900" cy="5486400"/>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ctangle 7"/>
          <p:cNvSpPr>
            <a:spLocks noGrp="1" noChangeArrowheads="1"/>
          </p:cNvSpPr>
          <p:nvPr>
            <p:ph type="sldNum" sz="quarter" idx="10"/>
          </p:nvPr>
        </p:nvSpPr>
        <p:spPr>
          <a:ln/>
        </p:spPr>
        <p:txBody>
          <a:bodyPr/>
          <a:lstStyle>
            <a:lvl1pPr>
              <a:defRPr/>
            </a:lvl1pPr>
          </a:lstStyle>
          <a:p>
            <a:pPr>
              <a:defRPr/>
            </a:pPr>
            <a:fld id="{BFD7EE17-E939-4452-B9BE-229EE4A4C1A8}" type="slidenum">
              <a:rPr lang="en-GB"/>
              <a:pPr>
                <a:defRPr/>
              </a:pPr>
              <a:t>‹#›</a:t>
            </a:fld>
            <a:endParaRPr lang="en-GB"/>
          </a:p>
        </p:txBody>
      </p:sp>
    </p:spTree>
    <p:extLst>
      <p:ext uri="{BB962C8B-B14F-4D97-AF65-F5344CB8AC3E}">
        <p14:creationId xmlns:p14="http://schemas.microsoft.com/office/powerpoint/2010/main" val="370660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slov i tekst iznad sadržaja">
    <p:spTree>
      <p:nvGrpSpPr>
        <p:cNvPr id="1" name=""/>
        <p:cNvGrpSpPr/>
        <p:nvPr/>
      </p:nvGrpSpPr>
      <p:grpSpPr>
        <a:xfrm>
          <a:off x="0" y="0"/>
          <a:ext cx="0" cy="0"/>
          <a:chOff x="0" y="0"/>
          <a:chExt cx="0" cy="0"/>
        </a:xfrm>
      </p:grpSpPr>
      <p:sp>
        <p:nvSpPr>
          <p:cNvPr id="2" name="Naslov 1"/>
          <p:cNvSpPr>
            <a:spLocks noGrp="1"/>
          </p:cNvSpPr>
          <p:nvPr>
            <p:ph type="title"/>
          </p:nvPr>
        </p:nvSpPr>
        <p:spPr>
          <a:xfrm>
            <a:off x="685800" y="609600"/>
            <a:ext cx="7772400" cy="1143000"/>
          </a:xfrm>
        </p:spPr>
        <p:txBody>
          <a:bodyPr/>
          <a:lstStyle/>
          <a:p>
            <a:r>
              <a:rPr lang="hr-HR" smtClean="0"/>
              <a:t>Uredite stil naslova matrice</a:t>
            </a:r>
            <a:endParaRPr lang="hr-HR"/>
          </a:p>
        </p:txBody>
      </p:sp>
      <p:sp>
        <p:nvSpPr>
          <p:cNvPr id="3" name="Rezervirano mjesto teksta 2"/>
          <p:cNvSpPr>
            <a:spLocks noGrp="1"/>
          </p:cNvSpPr>
          <p:nvPr>
            <p:ph type="body" sz="half" idx="1"/>
          </p:nvPr>
        </p:nvSpPr>
        <p:spPr>
          <a:xfrm>
            <a:off x="685800" y="1981200"/>
            <a:ext cx="7772400" cy="19812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685800" y="4114800"/>
            <a:ext cx="7772400" cy="19812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ctangle 7"/>
          <p:cNvSpPr>
            <a:spLocks noGrp="1" noChangeArrowheads="1"/>
          </p:cNvSpPr>
          <p:nvPr>
            <p:ph type="sldNum" sz="quarter" idx="10"/>
          </p:nvPr>
        </p:nvSpPr>
        <p:spPr>
          <a:ln/>
        </p:spPr>
        <p:txBody>
          <a:bodyPr/>
          <a:lstStyle>
            <a:lvl1pPr>
              <a:defRPr/>
            </a:lvl1pPr>
          </a:lstStyle>
          <a:p>
            <a:pPr>
              <a:defRPr/>
            </a:pPr>
            <a:fld id="{3A633D1B-9E11-41E7-8FB7-9C3A84A1D8B4}" type="slidenum">
              <a:rPr lang="en-GB"/>
              <a:pPr>
                <a:defRPr/>
              </a:pPr>
              <a:t>‹#›</a:t>
            </a:fld>
            <a:endParaRPr lang="en-GB"/>
          </a:p>
        </p:txBody>
      </p:sp>
    </p:spTree>
    <p:extLst>
      <p:ext uri="{BB962C8B-B14F-4D97-AF65-F5344CB8AC3E}">
        <p14:creationId xmlns:p14="http://schemas.microsoft.com/office/powerpoint/2010/main" val="388629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ctangle 7"/>
          <p:cNvSpPr>
            <a:spLocks noGrp="1" noChangeArrowheads="1"/>
          </p:cNvSpPr>
          <p:nvPr>
            <p:ph type="sldNum" sz="quarter" idx="10"/>
          </p:nvPr>
        </p:nvSpPr>
        <p:spPr>
          <a:ln/>
        </p:spPr>
        <p:txBody>
          <a:bodyPr/>
          <a:lstStyle>
            <a:lvl1pPr>
              <a:defRPr/>
            </a:lvl1pPr>
          </a:lstStyle>
          <a:p>
            <a:pPr>
              <a:defRPr/>
            </a:pPr>
            <a:fld id="{142A1D5C-93B7-4C38-A5B9-72095369C301}" type="slidenum">
              <a:rPr lang="en-GB"/>
              <a:pPr>
                <a:defRPr/>
              </a:pPr>
              <a:t>‹#›</a:t>
            </a:fld>
            <a:endParaRPr lang="en-GB"/>
          </a:p>
        </p:txBody>
      </p:sp>
    </p:spTree>
    <p:extLst>
      <p:ext uri="{BB962C8B-B14F-4D97-AF65-F5344CB8AC3E}">
        <p14:creationId xmlns:p14="http://schemas.microsoft.com/office/powerpoint/2010/main" val="353371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8"/>
            <a:ext cx="7886700" cy="2852737"/>
          </a:xfrm>
        </p:spPr>
        <p:txBody>
          <a:bodyPr anchor="b"/>
          <a:lstStyle>
            <a:lvl1pPr>
              <a:defRPr sz="6000"/>
            </a:lvl1pPr>
          </a:lstStyle>
          <a:p>
            <a:r>
              <a:rPr lang="hr-HR" smtClean="0"/>
              <a:t>Uredite stil naslova matrice</a:t>
            </a:r>
            <a:endParaRPr lang="hr-HR"/>
          </a:p>
        </p:txBody>
      </p:sp>
      <p:sp>
        <p:nvSpPr>
          <p:cNvPr id="3" name="Rezervirano mjesto teksta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r-HR" smtClean="0"/>
              <a:t>Uredite stilove teksta matrice</a:t>
            </a:r>
          </a:p>
        </p:txBody>
      </p:sp>
      <p:sp>
        <p:nvSpPr>
          <p:cNvPr id="4" name="Rectangle 7"/>
          <p:cNvSpPr>
            <a:spLocks noGrp="1" noChangeArrowheads="1"/>
          </p:cNvSpPr>
          <p:nvPr>
            <p:ph type="sldNum" sz="quarter" idx="10"/>
          </p:nvPr>
        </p:nvSpPr>
        <p:spPr>
          <a:ln/>
        </p:spPr>
        <p:txBody>
          <a:bodyPr/>
          <a:lstStyle>
            <a:lvl1pPr>
              <a:defRPr/>
            </a:lvl1pPr>
          </a:lstStyle>
          <a:p>
            <a:pPr>
              <a:defRPr/>
            </a:pPr>
            <a:fld id="{04ED6EB4-2F52-47D3-9D79-61FC3EBB45CF}" type="slidenum">
              <a:rPr lang="en-GB"/>
              <a:pPr>
                <a:defRPr/>
              </a:pPr>
              <a:t>‹#›</a:t>
            </a:fld>
            <a:endParaRPr lang="en-GB"/>
          </a:p>
        </p:txBody>
      </p:sp>
    </p:spTree>
    <p:extLst>
      <p:ext uri="{BB962C8B-B14F-4D97-AF65-F5344CB8AC3E}">
        <p14:creationId xmlns:p14="http://schemas.microsoft.com/office/powerpoint/2010/main" val="1934323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685800" y="1981200"/>
            <a:ext cx="3810000" cy="41148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981200"/>
            <a:ext cx="3810000" cy="41148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ctangle 7"/>
          <p:cNvSpPr>
            <a:spLocks noGrp="1" noChangeArrowheads="1"/>
          </p:cNvSpPr>
          <p:nvPr>
            <p:ph type="sldNum" sz="quarter" idx="10"/>
          </p:nvPr>
        </p:nvSpPr>
        <p:spPr>
          <a:ln/>
        </p:spPr>
        <p:txBody>
          <a:bodyPr/>
          <a:lstStyle>
            <a:lvl1pPr>
              <a:defRPr/>
            </a:lvl1pPr>
          </a:lstStyle>
          <a:p>
            <a:pPr>
              <a:defRPr/>
            </a:pPr>
            <a:fld id="{F909A8D9-1102-4567-B8CF-1D2CF15FC28B}" type="slidenum">
              <a:rPr lang="en-GB"/>
              <a:pPr>
                <a:defRPr/>
              </a:pPr>
              <a:t>‹#›</a:t>
            </a:fld>
            <a:endParaRPr lang="en-GB"/>
          </a:p>
        </p:txBody>
      </p:sp>
    </p:spTree>
    <p:extLst>
      <p:ext uri="{BB962C8B-B14F-4D97-AF65-F5344CB8AC3E}">
        <p14:creationId xmlns:p14="http://schemas.microsoft.com/office/powerpoint/2010/main" val="389699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30238" y="365125"/>
            <a:ext cx="7886700" cy="1325563"/>
          </a:xfrm>
        </p:spPr>
        <p:txBody>
          <a:bodyPr/>
          <a:lstStyle/>
          <a:p>
            <a:r>
              <a:rPr lang="hr-HR" smtClean="0"/>
              <a:t>Uredite stil naslova matrice</a:t>
            </a:r>
            <a:endParaRPr lang="hr-HR"/>
          </a:p>
        </p:txBody>
      </p:sp>
      <p:sp>
        <p:nvSpPr>
          <p:cNvPr id="3" name="Rezervirano mjesto teksta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630238" y="2505075"/>
            <a:ext cx="3868737"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29150" y="2505075"/>
            <a:ext cx="3887788"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ctangle 7"/>
          <p:cNvSpPr>
            <a:spLocks noGrp="1" noChangeArrowheads="1"/>
          </p:cNvSpPr>
          <p:nvPr>
            <p:ph type="sldNum" sz="quarter" idx="10"/>
          </p:nvPr>
        </p:nvSpPr>
        <p:spPr>
          <a:ln/>
        </p:spPr>
        <p:txBody>
          <a:bodyPr/>
          <a:lstStyle>
            <a:lvl1pPr>
              <a:defRPr/>
            </a:lvl1pPr>
          </a:lstStyle>
          <a:p>
            <a:pPr>
              <a:defRPr/>
            </a:pPr>
            <a:fld id="{953AF4CD-B7B9-4FE7-8240-813E43651303}" type="slidenum">
              <a:rPr lang="en-GB"/>
              <a:pPr>
                <a:defRPr/>
              </a:pPr>
              <a:t>‹#›</a:t>
            </a:fld>
            <a:endParaRPr lang="en-GB"/>
          </a:p>
        </p:txBody>
      </p:sp>
    </p:spTree>
    <p:extLst>
      <p:ext uri="{BB962C8B-B14F-4D97-AF65-F5344CB8AC3E}">
        <p14:creationId xmlns:p14="http://schemas.microsoft.com/office/powerpoint/2010/main" val="423330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ctangle 7"/>
          <p:cNvSpPr>
            <a:spLocks noGrp="1" noChangeArrowheads="1"/>
          </p:cNvSpPr>
          <p:nvPr>
            <p:ph type="sldNum" sz="quarter" idx="10"/>
          </p:nvPr>
        </p:nvSpPr>
        <p:spPr>
          <a:ln/>
        </p:spPr>
        <p:txBody>
          <a:bodyPr/>
          <a:lstStyle>
            <a:lvl1pPr>
              <a:defRPr/>
            </a:lvl1pPr>
          </a:lstStyle>
          <a:p>
            <a:pPr>
              <a:defRPr/>
            </a:pPr>
            <a:fld id="{2CF351BD-6650-4989-A062-59E33447FC35}" type="slidenum">
              <a:rPr lang="en-GB"/>
              <a:pPr>
                <a:defRPr/>
              </a:pPr>
              <a:t>‹#›</a:t>
            </a:fld>
            <a:endParaRPr lang="en-GB"/>
          </a:p>
        </p:txBody>
      </p:sp>
    </p:spTree>
    <p:extLst>
      <p:ext uri="{BB962C8B-B14F-4D97-AF65-F5344CB8AC3E}">
        <p14:creationId xmlns:p14="http://schemas.microsoft.com/office/powerpoint/2010/main" val="229161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4507FF67-8136-4FD6-A8B6-B669101AFF6D}" type="slidenum">
              <a:rPr lang="en-GB"/>
              <a:pPr>
                <a:defRPr/>
              </a:pPr>
              <a:t>‹#›</a:t>
            </a:fld>
            <a:endParaRPr lang="en-GB"/>
          </a:p>
        </p:txBody>
      </p:sp>
    </p:spTree>
    <p:extLst>
      <p:ext uri="{BB962C8B-B14F-4D97-AF65-F5344CB8AC3E}">
        <p14:creationId xmlns:p14="http://schemas.microsoft.com/office/powerpoint/2010/main" val="73419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hr-HR" smtClean="0"/>
              <a:t>Uredite stil naslova matrice</a:t>
            </a:r>
            <a:endParaRPr lang="hr-HR"/>
          </a:p>
        </p:txBody>
      </p:sp>
      <p:sp>
        <p:nvSpPr>
          <p:cNvPr id="3" name="Rezervirano mjesto sadržaja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ctangle 7"/>
          <p:cNvSpPr>
            <a:spLocks noGrp="1" noChangeArrowheads="1"/>
          </p:cNvSpPr>
          <p:nvPr>
            <p:ph type="sldNum" sz="quarter" idx="10"/>
          </p:nvPr>
        </p:nvSpPr>
        <p:spPr>
          <a:ln/>
        </p:spPr>
        <p:txBody>
          <a:bodyPr/>
          <a:lstStyle>
            <a:lvl1pPr>
              <a:defRPr/>
            </a:lvl1pPr>
          </a:lstStyle>
          <a:p>
            <a:pPr>
              <a:defRPr/>
            </a:pPr>
            <a:fld id="{2355E4F4-4377-41FA-AA46-CD89ADDADE5E}" type="slidenum">
              <a:rPr lang="en-GB"/>
              <a:pPr>
                <a:defRPr/>
              </a:pPr>
              <a:t>‹#›</a:t>
            </a:fld>
            <a:endParaRPr lang="en-GB"/>
          </a:p>
        </p:txBody>
      </p:sp>
    </p:spTree>
    <p:extLst>
      <p:ext uri="{BB962C8B-B14F-4D97-AF65-F5344CB8AC3E}">
        <p14:creationId xmlns:p14="http://schemas.microsoft.com/office/powerpoint/2010/main" val="176744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hr-HR" smtClean="0"/>
              <a:t>Uredite stil naslova matrice</a:t>
            </a:r>
            <a:endParaRPr lang="hr-HR"/>
          </a:p>
        </p:txBody>
      </p:sp>
      <p:sp>
        <p:nvSpPr>
          <p:cNvPr id="3" name="Rezervirano mjesto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Rezervirano mjesto tekst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ctangle 7"/>
          <p:cNvSpPr>
            <a:spLocks noGrp="1" noChangeArrowheads="1"/>
          </p:cNvSpPr>
          <p:nvPr>
            <p:ph type="sldNum" sz="quarter" idx="10"/>
          </p:nvPr>
        </p:nvSpPr>
        <p:spPr>
          <a:ln/>
        </p:spPr>
        <p:txBody>
          <a:bodyPr/>
          <a:lstStyle>
            <a:lvl1pPr>
              <a:defRPr/>
            </a:lvl1pPr>
          </a:lstStyle>
          <a:p>
            <a:pPr>
              <a:defRPr/>
            </a:pPr>
            <a:fld id="{C3C50181-3348-478A-9648-3B68AFEE79D9}" type="slidenum">
              <a:rPr lang="en-GB"/>
              <a:pPr>
                <a:defRPr/>
              </a:pPr>
              <a:t>‹#›</a:t>
            </a:fld>
            <a:endParaRPr lang="en-GB"/>
          </a:p>
        </p:txBody>
      </p:sp>
    </p:spTree>
    <p:extLst>
      <p:ext uri="{BB962C8B-B14F-4D97-AF65-F5344CB8AC3E}">
        <p14:creationId xmlns:p14="http://schemas.microsoft.com/office/powerpoint/2010/main" val="363962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Rectangle 4"/>
          <p:cNvSpPr>
            <a:spLocks noChangeArrowheads="1"/>
          </p:cNvSpPr>
          <p:nvPr/>
        </p:nvSpPr>
        <p:spPr bwMode="auto">
          <a:xfrm>
            <a:off x="381000" y="381000"/>
            <a:ext cx="8458200" cy="6019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1029" name="Rectangle 6"/>
          <p:cNvSpPr>
            <a:spLocks noChangeArrowheads="1"/>
          </p:cNvSpPr>
          <p:nvPr/>
        </p:nvSpPr>
        <p:spPr bwMode="auto">
          <a:xfrm>
            <a:off x="381000" y="6400800"/>
            <a:ext cx="30241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sz="1000">
                <a:solidFill>
                  <a:schemeClr val="bg1"/>
                </a:solidFill>
                <a:latin typeface="Arial" panose="020B0604020202020204" pitchFamily="34" charset="0"/>
              </a:rPr>
              <a:t>No copy to be made without authorisation of Ansell</a:t>
            </a:r>
            <a:endParaRPr lang="fr-FR" sz="1000">
              <a:latin typeface="Arial" panose="020B0604020202020204" pitchFamily="34" charset="0"/>
            </a:endParaRPr>
          </a:p>
        </p:txBody>
      </p:sp>
      <p:sp>
        <p:nvSpPr>
          <p:cNvPr id="48135" name="Rectangle 7"/>
          <p:cNvSpPr>
            <a:spLocks noGrp="1" noChangeArrowheads="1"/>
          </p:cNvSpPr>
          <p:nvPr>
            <p:ph type="sldNum" sz="quarter" idx="4"/>
          </p:nvPr>
        </p:nvSpPr>
        <p:spPr bwMode="auto">
          <a:xfrm>
            <a:off x="8610600" y="6400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lvl1pPr>
          </a:lstStyle>
          <a:p>
            <a:pPr>
              <a:defRPr/>
            </a:pPr>
            <a:fld id="{33BCED07-0113-485E-8A74-93AFE67A1BCB}" type="slidenum">
              <a:rPr lang="en-GB"/>
              <a:pPr>
                <a:defRPr/>
              </a:pPr>
              <a:t>‹#›</a:t>
            </a:fld>
            <a:endParaRPr lang="en-GB"/>
          </a:p>
        </p:txBody>
      </p:sp>
      <p:graphicFrame>
        <p:nvGraphicFramePr>
          <p:cNvPr id="1031" name="Object 9"/>
          <p:cNvGraphicFramePr>
            <a:graphicFrameLocks noChangeAspect="1"/>
          </p:cNvGraphicFramePr>
          <p:nvPr/>
        </p:nvGraphicFramePr>
        <p:xfrm>
          <a:off x="7391400" y="6172200"/>
          <a:ext cx="1219200" cy="484188"/>
        </p:xfrm>
        <a:graphic>
          <a:graphicData uri="http://schemas.openxmlformats.org/presentationml/2006/ole">
            <mc:AlternateContent xmlns:mc="http://schemas.openxmlformats.org/markup-compatibility/2006">
              <mc:Choice xmlns:v="urn:schemas-microsoft-com:vml" Requires="v">
                <p:oleObj spid="_x0000_s1033" name="Photo Editor Photo" r:id="rId15" imgW="5466667" imgH="2172003" progId="MSPhotoEd.3">
                  <p:embed/>
                </p:oleObj>
              </mc:Choice>
              <mc:Fallback>
                <p:oleObj name="Photo Editor Photo" r:id="rId15" imgW="5466667" imgH="2172003" progId="MSPhotoEd.3">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91400" y="6172200"/>
                        <a:ext cx="1219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2" name="Line 10"/>
          <p:cNvSpPr>
            <a:spLocks noChangeShapeType="1"/>
          </p:cNvSpPr>
          <p:nvPr/>
        </p:nvSpPr>
        <p:spPr bwMode="auto">
          <a:xfrm>
            <a:off x="7391400" y="6172200"/>
            <a:ext cx="1219200" cy="0"/>
          </a:xfrm>
          <a:prstGeom prst="line">
            <a:avLst/>
          </a:prstGeom>
          <a:noFill/>
          <a:ln w="762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hdr="0" ftr="0" dt="0"/>
  <p:txStyles>
    <p:titleStyle>
      <a:lvl1pPr algn="ctr" rtl="0" eaLnBrk="0" fontAlgn="base" hangingPunct="0">
        <a:spcBef>
          <a:spcPct val="0"/>
        </a:spcBef>
        <a:spcAft>
          <a:spcPct val="0"/>
        </a:spcAft>
        <a:defRPr sz="3200" b="1" kern="1200">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Times New Roman" panose="02020603050405020304" pitchFamily="18" charset="0"/>
        </a:defRPr>
      </a:lvl2pPr>
      <a:lvl3pPr algn="ctr" rtl="0" eaLnBrk="0" fontAlgn="base" hangingPunct="0">
        <a:spcBef>
          <a:spcPct val="0"/>
        </a:spcBef>
        <a:spcAft>
          <a:spcPct val="0"/>
        </a:spcAft>
        <a:defRPr sz="3200" b="1">
          <a:solidFill>
            <a:schemeClr val="bg1"/>
          </a:solidFill>
          <a:latin typeface="Times New Roman" panose="02020603050405020304" pitchFamily="18" charset="0"/>
        </a:defRPr>
      </a:lvl3pPr>
      <a:lvl4pPr algn="ctr" rtl="0" eaLnBrk="0" fontAlgn="base" hangingPunct="0">
        <a:spcBef>
          <a:spcPct val="0"/>
        </a:spcBef>
        <a:spcAft>
          <a:spcPct val="0"/>
        </a:spcAft>
        <a:defRPr sz="3200" b="1">
          <a:solidFill>
            <a:schemeClr val="bg1"/>
          </a:solidFill>
          <a:latin typeface="Times New Roman" panose="02020603050405020304" pitchFamily="18" charset="0"/>
        </a:defRPr>
      </a:lvl4pPr>
      <a:lvl5pPr algn="ctr" rtl="0" eaLnBrk="0" fontAlgn="base" hangingPunct="0">
        <a:spcBef>
          <a:spcPct val="0"/>
        </a:spcBef>
        <a:spcAft>
          <a:spcPct val="0"/>
        </a:spcAft>
        <a:defRPr sz="3200" b="1">
          <a:solidFill>
            <a:schemeClr val="bg1"/>
          </a:solidFill>
          <a:latin typeface="Times New Roman" panose="02020603050405020304" pitchFamily="18" charset="0"/>
        </a:defRPr>
      </a:lvl5pPr>
      <a:lvl6pPr marL="457200" algn="ctr" rtl="0" eaLnBrk="0" fontAlgn="base" hangingPunct="0">
        <a:spcBef>
          <a:spcPct val="0"/>
        </a:spcBef>
        <a:spcAft>
          <a:spcPct val="0"/>
        </a:spcAft>
        <a:defRPr sz="3200" b="1">
          <a:solidFill>
            <a:schemeClr val="bg1"/>
          </a:solidFill>
          <a:latin typeface="Times New Roman" panose="02020603050405020304" pitchFamily="18" charset="0"/>
        </a:defRPr>
      </a:lvl6pPr>
      <a:lvl7pPr marL="914400" algn="ctr" rtl="0" eaLnBrk="0" fontAlgn="base" hangingPunct="0">
        <a:spcBef>
          <a:spcPct val="0"/>
        </a:spcBef>
        <a:spcAft>
          <a:spcPct val="0"/>
        </a:spcAft>
        <a:defRPr sz="3200" b="1">
          <a:solidFill>
            <a:schemeClr val="bg1"/>
          </a:solidFill>
          <a:latin typeface="Times New Roman" panose="02020603050405020304" pitchFamily="18" charset="0"/>
        </a:defRPr>
      </a:lvl7pPr>
      <a:lvl8pPr marL="1371600" algn="ctr" rtl="0" eaLnBrk="0" fontAlgn="base" hangingPunct="0">
        <a:spcBef>
          <a:spcPct val="0"/>
        </a:spcBef>
        <a:spcAft>
          <a:spcPct val="0"/>
        </a:spcAft>
        <a:defRPr sz="3200" b="1">
          <a:solidFill>
            <a:schemeClr val="bg1"/>
          </a:solidFill>
          <a:latin typeface="Times New Roman" panose="02020603050405020304" pitchFamily="18" charset="0"/>
        </a:defRPr>
      </a:lvl8pPr>
      <a:lvl9pPr marL="1828800" algn="ctr" rtl="0" eaLnBrk="0" fontAlgn="base" hangingPunct="0">
        <a:spcBef>
          <a:spcPct val="0"/>
        </a:spcBef>
        <a:spcAft>
          <a:spcPct val="0"/>
        </a:spcAft>
        <a:defRPr sz="3200" b="1">
          <a:solidFill>
            <a:schemeClr val="bg1"/>
          </a:solidFill>
          <a:latin typeface="Times New Roman" panose="02020603050405020304" pitchFamily="18" charset="0"/>
        </a:defRPr>
      </a:lvl9pPr>
    </p:titleStyle>
    <p:bodyStyle>
      <a:lvl1pPr marL="342900" indent="-342900" algn="l" rtl="0" eaLnBrk="0" fontAlgn="base" hangingPunct="0">
        <a:spcBef>
          <a:spcPct val="20000"/>
        </a:spcBef>
        <a:spcAft>
          <a:spcPct val="0"/>
        </a:spcAft>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60000"/>
        <a:buFont typeface="Monotype Sorts" pitchFamily="2" charset="2"/>
        <a:buChar char="è"/>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SzPct val="60000"/>
        <a:buFont typeface="Monotype Sorts" pitchFamily="2" charset="2"/>
        <a:buChar char="ç"/>
        <a:defRPr kern="1200">
          <a:solidFill>
            <a:schemeClr val="bg1"/>
          </a:solidFill>
          <a:latin typeface="+mn-lt"/>
          <a:ea typeface="+mn-ea"/>
          <a:cs typeface="+mn-cs"/>
        </a:defRPr>
      </a:lvl3pPr>
      <a:lvl4pPr marL="1600200" indent="-228600" algn="l" rtl="0" eaLnBrk="0" fontAlgn="base" hangingPunct="0">
        <a:spcBef>
          <a:spcPct val="20000"/>
        </a:spcBef>
        <a:spcAft>
          <a:spcPct val="0"/>
        </a:spcAft>
        <a:buClr>
          <a:schemeClr val="bg1"/>
        </a:buClr>
        <a:buSzPct val="60000"/>
        <a:buFont typeface="Marlett" pitchFamily="2" charset="2"/>
        <a:buChar char="i"/>
        <a:defRPr sz="16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4.jpeg"/><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0.bin"/><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Dokument_programa_Microsoft_Word_97___20033.doc"/></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1.bin"/><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8.png"/><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oleObject" Target="../embeddings/Dokument_programa_Microsoft_Word_97___20034.doc"/><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9.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7.emf"/><Relationship Id="rId5" Type="http://schemas.openxmlformats.org/officeDocument/2006/relationships/oleObject" Target="../embeddings/Dokument_programa_Microsoft_Word_97___20035.doc"/><Relationship Id="rId4" Type="http://schemas.openxmlformats.org/officeDocument/2006/relationships/oleObject" Target="../embeddings/oleObject1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8.png"/><Relationship Id="rId5" Type="http://schemas.openxmlformats.org/officeDocument/2006/relationships/oleObject" Target="../embeddings/Grafikon_programa_Microsoft_Excel6.xls"/><Relationship Id="rId4"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slide" Target="slide30.xml"/><Relationship Id="rId5" Type="http://schemas.openxmlformats.org/officeDocument/2006/relationships/image" Target="../media/image40.png"/><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notesSlide" Target="../notesSlides/notesSlide24.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oleObject" Target="../embeddings/oleObject16.bin"/><Relationship Id="rId9"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5.emf"/><Relationship Id="rId5" Type="http://schemas.openxmlformats.org/officeDocument/2006/relationships/oleObject" Target="../embeddings/Dokument_programa_Microsoft_Word_97___20037.doc"/><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Food%20presentation%20premium%20training.ppt#-1,16,No Slide Titl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1.bin"/><Relationship Id="rId5" Type="http://schemas.openxmlformats.org/officeDocument/2006/relationships/image" Target="../media/image49.png"/><Relationship Id="rId4" Type="http://schemas.openxmlformats.org/officeDocument/2006/relationships/oleObject" Target="../embeddings/oleObject20.bin"/></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22.bin"/></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3.bin"/><Relationship Id="rId7" Type="http://schemas.openxmlformats.org/officeDocument/2006/relationships/oleObject" Target="../embeddings/Radni_list_programa_Microsoft_Excel_97___20032.xls"/><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png"/><Relationship Id="rId4" Type="http://schemas.openxmlformats.org/officeDocument/2006/relationships/oleObject" Target="../embeddings/Grafikon_programa_Microsoft_Excel1.xls"/></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59.png"/><Relationship Id="rId5" Type="http://schemas.openxmlformats.org/officeDocument/2006/relationships/image" Target="../media/image3.png"/><Relationship Id="rId4" Type="http://schemas.openxmlformats.org/officeDocument/2006/relationships/oleObject" Target="../embeddings/oleObject23.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png"/><Relationship Id="rId5" Type="http://schemas.openxmlformats.org/officeDocument/2006/relationships/oleObject" Target="../embeddings/oleObject24.bin"/><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3.png"/><Relationship Id="rId5" Type="http://schemas.openxmlformats.org/officeDocument/2006/relationships/oleObject" Target="../embeddings/oleObject25.bin"/><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50.png"/><Relationship Id="rId4" Type="http://schemas.openxmlformats.org/officeDocument/2006/relationships/oleObject" Target="../embeddings/oleObject26.bin"/></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27.bin"/></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29.bin"/><Relationship Id="rId5" Type="http://schemas.openxmlformats.org/officeDocument/2006/relationships/image" Target="../media/image68.png"/><Relationship Id="rId4" Type="http://schemas.openxmlformats.org/officeDocument/2006/relationships/oleObject" Target="../embeddings/oleObject28.bin"/></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png"/><Relationship Id="rId5" Type="http://schemas.openxmlformats.org/officeDocument/2006/relationships/oleObject" Target="../embeddings/oleObject6.bin"/><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58FC94-B1A0-48D5-AE05-3033054C82D1}" type="slidenum">
              <a:rPr lang="en-GB" sz="1400"/>
              <a:pPr/>
              <a:t>1</a:t>
            </a:fld>
            <a:endParaRPr lang="en-GB" sz="1400"/>
          </a:p>
        </p:txBody>
      </p:sp>
      <p:sp>
        <p:nvSpPr>
          <p:cNvPr id="4099" name="Rectangle 3"/>
          <p:cNvSpPr>
            <a:spLocks noChangeArrowheads="1"/>
          </p:cNvSpPr>
          <p:nvPr/>
        </p:nvSpPr>
        <p:spPr bwMode="auto">
          <a:xfrm>
            <a:off x="838200" y="1676400"/>
            <a:ext cx="7467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indent="-3175">
              <a:spcBef>
                <a:spcPct val="20000"/>
              </a:spcBef>
              <a:defRPr sz="2400">
                <a:solidFill>
                  <a:schemeClr val="bg1"/>
                </a:solidFill>
                <a:latin typeface="Times New Roman" panose="02020603050405020304" pitchFamily="18" charset="0"/>
              </a:defRPr>
            </a:lvl1pPr>
            <a:lvl2pPr marL="854075"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273175"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92275"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111375" indent="-228600">
              <a:spcBef>
                <a:spcPct val="20000"/>
              </a:spcBef>
              <a:buChar char="»"/>
              <a:defRPr sz="2000">
                <a:solidFill>
                  <a:schemeClr val="bg1"/>
                </a:solidFill>
                <a:latin typeface="Arial" panose="020B0604020202020204" pitchFamily="34" charset="0"/>
              </a:defRPr>
            </a:lvl5pPr>
            <a:lvl6pPr marL="2568575"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3025775"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82975"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940175"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10000"/>
              </a:lnSpc>
            </a:pPr>
            <a:endParaRPr lang="fr-FR" sz="3200" b="1"/>
          </a:p>
          <a:p>
            <a:pPr>
              <a:lnSpc>
                <a:spcPct val="110000"/>
              </a:lnSpc>
            </a:pPr>
            <a:endParaRPr lang="fr-FR" sz="3200" b="1"/>
          </a:p>
          <a:p>
            <a:pPr algn="ctr">
              <a:lnSpc>
                <a:spcPct val="110000"/>
              </a:lnSpc>
            </a:pPr>
            <a:r>
              <a:rPr lang="hr-HR" sz="3200" b="1"/>
              <a:t>Novi koraci u zaštiti hrane</a:t>
            </a:r>
            <a:r>
              <a:rPr lang="en-ZA" sz="3200" b="1"/>
              <a:t>…</a:t>
            </a:r>
          </a:p>
          <a:p>
            <a:pPr>
              <a:lnSpc>
                <a:spcPct val="110000"/>
              </a:lnSpc>
            </a:pPr>
            <a:endParaRPr lang="en-US"/>
          </a:p>
        </p:txBody>
      </p:sp>
      <p:graphicFrame>
        <p:nvGraphicFramePr>
          <p:cNvPr id="4100" name="Object 4"/>
          <p:cNvGraphicFramePr>
            <a:graphicFrameLocks noChangeAspect="1"/>
          </p:cNvGraphicFramePr>
          <p:nvPr/>
        </p:nvGraphicFramePr>
        <p:xfrm>
          <a:off x="4953000" y="4038600"/>
          <a:ext cx="2971800" cy="1398588"/>
        </p:xfrm>
        <a:graphic>
          <a:graphicData uri="http://schemas.openxmlformats.org/presentationml/2006/ole">
            <mc:AlternateContent xmlns:mc="http://schemas.openxmlformats.org/markup-compatibility/2006">
              <mc:Choice xmlns:v="urn:schemas-microsoft-com:vml" Requires="v">
                <p:oleObj spid="_x0000_s4102" name="Photo Editor Photo" r:id="rId4" imgW="6323810" imgH="2971429" progId="MSPhotoEd.3">
                  <p:embed/>
                </p:oleObj>
              </mc:Choice>
              <mc:Fallback>
                <p:oleObj name="Photo Editor Photo" r:id="rId4" imgW="6323810" imgH="2971429"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2971800" cy="139858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1" name="Picture 5" descr="pro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066800"/>
            <a:ext cx="4114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31C021-5A8A-4DB5-8F81-9663EE16C41A}" type="slidenum">
              <a:rPr lang="en-GB" sz="1400"/>
              <a:pPr/>
              <a:t>10</a:t>
            </a:fld>
            <a:endParaRPr lang="en-GB" sz="1400"/>
          </a:p>
        </p:txBody>
      </p:sp>
      <p:sp>
        <p:nvSpPr>
          <p:cNvPr id="19459" name="Rectangle 2"/>
          <p:cNvSpPr>
            <a:spLocks noChangeArrowheads="1"/>
          </p:cNvSpPr>
          <p:nvPr/>
        </p:nvSpPr>
        <p:spPr bwMode="auto">
          <a:xfrm>
            <a:off x="609600" y="2514600"/>
            <a:ext cx="2514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lvl="1" algn="ctr">
              <a:buFont typeface="Monotype Sorts" pitchFamily="2" charset="2"/>
              <a:buNone/>
            </a:pPr>
            <a:r>
              <a:rPr lang="en-US"/>
              <a:t>    </a:t>
            </a:r>
          </a:p>
          <a:p>
            <a:pPr lvl="1" algn="ctr">
              <a:buFont typeface="Monotype Sorts" pitchFamily="2" charset="2"/>
              <a:buNone/>
            </a:pPr>
            <a:endParaRPr lang="en-US"/>
          </a:p>
        </p:txBody>
      </p:sp>
      <p:sp>
        <p:nvSpPr>
          <p:cNvPr id="19460" name="Rectangle 3"/>
          <p:cNvSpPr>
            <a:spLocks noChangeArrowheads="1"/>
          </p:cNvSpPr>
          <p:nvPr/>
        </p:nvSpPr>
        <p:spPr bwMode="auto">
          <a:xfrm>
            <a:off x="3048000" y="6019800"/>
            <a:ext cx="3733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indent="34925">
              <a:spcBef>
                <a:spcPct val="20000"/>
              </a:spcBef>
              <a:defRPr sz="2400">
                <a:solidFill>
                  <a:schemeClr val="bg1"/>
                </a:solidFill>
                <a:latin typeface="Times New Roman" panose="02020603050405020304" pitchFamily="18" charset="0"/>
              </a:defRPr>
            </a:lvl1pPr>
            <a:lvl2pPr marL="377825" indent="14288">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76338"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lvl="1">
              <a:buFont typeface="Monotype Sorts" pitchFamily="2" charset="2"/>
              <a:buNone/>
            </a:pPr>
            <a:endParaRPr lang="hr-HR"/>
          </a:p>
        </p:txBody>
      </p:sp>
      <p:pic>
        <p:nvPicPr>
          <p:cNvPr id="19461" name="Picture 4"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828800"/>
            <a:ext cx="3886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pro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85800"/>
            <a:ext cx="275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3" name="Object 6"/>
          <p:cNvGraphicFramePr>
            <a:graphicFrameLocks noChangeAspect="1"/>
          </p:cNvGraphicFramePr>
          <p:nvPr/>
        </p:nvGraphicFramePr>
        <p:xfrm>
          <a:off x="5867400" y="609600"/>
          <a:ext cx="2743200" cy="1289050"/>
        </p:xfrm>
        <a:graphic>
          <a:graphicData uri="http://schemas.openxmlformats.org/presentationml/2006/ole">
            <mc:AlternateContent xmlns:mc="http://schemas.openxmlformats.org/markup-compatibility/2006">
              <mc:Choice xmlns:v="urn:schemas-microsoft-com:vml" Requires="v">
                <p:oleObj spid="_x0000_s19466" name="Photo Editor Photo" r:id="rId6" imgW="6323810" imgH="2971429" progId="MSPhotoEd.3">
                  <p:embed/>
                </p:oleObj>
              </mc:Choice>
              <mc:Fallback>
                <p:oleObj name="Photo Editor Photo" r:id="rId6" imgW="6323810" imgH="2971429"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609600"/>
                        <a:ext cx="2743200" cy="128905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4" name="Text Box 7"/>
          <p:cNvSpPr txBox="1">
            <a:spLocks noChangeArrowheads="1"/>
          </p:cNvSpPr>
          <p:nvPr/>
        </p:nvSpPr>
        <p:spPr bwMode="auto">
          <a:xfrm>
            <a:off x="685800" y="2057400"/>
            <a:ext cx="2667000"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2000">
                <a:solidFill>
                  <a:schemeClr val="accent2"/>
                </a:solidFill>
              </a:rPr>
              <a:t>Lagani</a:t>
            </a:r>
            <a:r>
              <a:rPr lang="en-US" sz="2000">
                <a:solidFill>
                  <a:schemeClr val="accent2"/>
                </a:solidFill>
              </a:rPr>
              <a:t>, </a:t>
            </a:r>
            <a:r>
              <a:rPr lang="hr-HR" sz="2000">
                <a:solidFill>
                  <a:schemeClr val="accent2"/>
                </a:solidFill>
              </a:rPr>
              <a:t>srednje teški i teški proizvodi</a:t>
            </a:r>
            <a:r>
              <a:rPr lang="en-US" sz="2000">
                <a:solidFill>
                  <a:schemeClr val="accent2"/>
                </a:solidFill>
              </a:rPr>
              <a:t>.</a:t>
            </a:r>
          </a:p>
          <a:p>
            <a:pPr algn="ctr">
              <a:spcBef>
                <a:spcPct val="50000"/>
              </a:spcBef>
            </a:pPr>
            <a:endParaRPr lang="en-US" sz="1000">
              <a:solidFill>
                <a:schemeClr val="accent2"/>
              </a:solidFill>
            </a:endParaRPr>
          </a:p>
          <a:p>
            <a:pPr algn="ctr">
              <a:spcBef>
                <a:spcPct val="50000"/>
              </a:spcBef>
            </a:pPr>
            <a:r>
              <a:rPr lang="hr-HR" sz="2000" u="sng">
                <a:solidFill>
                  <a:schemeClr val="accent2"/>
                </a:solidFill>
              </a:rPr>
              <a:t>Dozvoljen kontakt sa hranom</a:t>
            </a:r>
            <a:endParaRPr lang="en-US" sz="2000" u="sng">
              <a:solidFill>
                <a:schemeClr val="accent2"/>
              </a:solidFill>
            </a:endParaRPr>
          </a:p>
          <a:p>
            <a:pPr algn="ctr">
              <a:spcBef>
                <a:spcPct val="50000"/>
              </a:spcBef>
            </a:pPr>
            <a:r>
              <a:rPr lang="hr-HR" sz="2000" u="sng">
                <a:solidFill>
                  <a:schemeClr val="accent2"/>
                </a:solidFill>
              </a:rPr>
              <a:t>Certificirane</a:t>
            </a:r>
            <a:r>
              <a:rPr lang="en-US" sz="2000" u="sng">
                <a:solidFill>
                  <a:schemeClr val="accent2"/>
                </a:solidFill>
              </a:rPr>
              <a:t> PPE </a:t>
            </a:r>
          </a:p>
          <a:p>
            <a:pPr algn="ctr">
              <a:spcBef>
                <a:spcPct val="50000"/>
              </a:spcBef>
            </a:pPr>
            <a:r>
              <a:rPr lang="hr-HR" sz="2000">
                <a:solidFill>
                  <a:schemeClr val="accent2"/>
                </a:solidFill>
              </a:rPr>
              <a:t>godina</a:t>
            </a:r>
            <a:r>
              <a:rPr lang="en-US" sz="2000">
                <a:solidFill>
                  <a:schemeClr val="accent2"/>
                </a:solidFill>
              </a:rPr>
              <a:t> 2000</a:t>
            </a:r>
            <a:endParaRPr lang="en-US"/>
          </a:p>
        </p:txBody>
      </p:sp>
      <p:sp>
        <p:nvSpPr>
          <p:cNvPr id="19465" name="Text Box 8"/>
          <p:cNvSpPr txBox="1">
            <a:spLocks noChangeArrowheads="1"/>
          </p:cNvSpPr>
          <p:nvPr/>
        </p:nvSpPr>
        <p:spPr bwMode="auto">
          <a:xfrm>
            <a:off x="5364163" y="4038600"/>
            <a:ext cx="3398837"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2000">
                <a:solidFill>
                  <a:schemeClr val="accent2"/>
                </a:solidFill>
              </a:rPr>
              <a:t>Lagani proizvodi</a:t>
            </a:r>
            <a:endParaRPr lang="en-US" sz="2000">
              <a:solidFill>
                <a:schemeClr val="accent2"/>
              </a:solidFill>
            </a:endParaRPr>
          </a:p>
          <a:p>
            <a:pPr algn="ctr">
              <a:lnSpc>
                <a:spcPct val="80000"/>
              </a:lnSpc>
              <a:spcBef>
                <a:spcPct val="50000"/>
              </a:spcBef>
            </a:pPr>
            <a:r>
              <a:rPr lang="hr-HR" sz="2000" u="sng">
                <a:solidFill>
                  <a:schemeClr val="accent2"/>
                </a:solidFill>
              </a:rPr>
              <a:t>Dozvoljen kontakt sa hranom</a:t>
            </a:r>
            <a:endParaRPr lang="en-US" sz="2000" u="sng">
              <a:solidFill>
                <a:schemeClr val="accent2"/>
              </a:solidFill>
            </a:endParaRPr>
          </a:p>
          <a:p>
            <a:pPr algn="ctr">
              <a:lnSpc>
                <a:spcPct val="80000"/>
              </a:lnSpc>
              <a:spcBef>
                <a:spcPct val="50000"/>
              </a:spcBef>
            </a:pPr>
            <a:r>
              <a:rPr lang="hr-HR" sz="2000" u="sng">
                <a:solidFill>
                  <a:schemeClr val="accent2"/>
                </a:solidFill>
              </a:rPr>
              <a:t>Bakteriološki neutralne</a:t>
            </a:r>
            <a:endParaRPr lang="en-US" sz="2000" u="sng">
              <a:solidFill>
                <a:schemeClr val="accent2"/>
              </a:solidFill>
            </a:endParaRPr>
          </a:p>
          <a:p>
            <a:pPr algn="ctr">
              <a:lnSpc>
                <a:spcPct val="80000"/>
              </a:lnSpc>
              <a:spcBef>
                <a:spcPct val="50000"/>
              </a:spcBef>
            </a:pPr>
            <a:r>
              <a:rPr lang="hr-HR" sz="2000" u="sng">
                <a:solidFill>
                  <a:schemeClr val="accent2"/>
                </a:solidFill>
              </a:rPr>
              <a:t>Certificirane</a:t>
            </a:r>
            <a:r>
              <a:rPr lang="en-US" sz="2000" u="sng">
                <a:solidFill>
                  <a:schemeClr val="accent2"/>
                </a:solidFill>
              </a:rPr>
              <a:t> PPE</a:t>
            </a:r>
            <a:endParaRPr lang="en-US" sz="2000">
              <a:solidFill>
                <a:schemeClr val="accent2"/>
              </a:solidFill>
            </a:endParaRPr>
          </a:p>
          <a:p>
            <a:pPr algn="ctr">
              <a:lnSpc>
                <a:spcPct val="80000"/>
              </a:lnSpc>
              <a:spcBef>
                <a:spcPct val="50000"/>
              </a:spcBef>
            </a:pPr>
            <a:r>
              <a:rPr lang="hr-HR" sz="2000">
                <a:solidFill>
                  <a:schemeClr val="accent2"/>
                </a:solidFill>
              </a:rPr>
              <a:t>godina</a:t>
            </a:r>
            <a:r>
              <a:rPr lang="en-US" sz="2000">
                <a:solidFill>
                  <a:schemeClr val="accent2"/>
                </a:solidFill>
              </a:rPr>
              <a:t> 2002</a:t>
            </a:r>
          </a:p>
          <a:p>
            <a:pPr algn="ctr">
              <a:spcBef>
                <a:spcPct val="50000"/>
              </a:spcBef>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9E3B4C0-891E-47E6-B822-976FA0356E64}" type="slidenum">
              <a:rPr lang="en-GB" sz="1400"/>
              <a:pPr/>
              <a:t>11</a:t>
            </a:fld>
            <a:endParaRPr lang="en-GB" sz="1400"/>
          </a:p>
        </p:txBody>
      </p:sp>
      <p:sp>
        <p:nvSpPr>
          <p:cNvPr id="21507" name="Rectangle 2"/>
          <p:cNvSpPr>
            <a:spLocks noGrp="1" noChangeArrowheads="1"/>
          </p:cNvSpPr>
          <p:nvPr>
            <p:ph type="title"/>
          </p:nvPr>
        </p:nvSpPr>
        <p:spPr>
          <a:xfrm>
            <a:off x="685800" y="914400"/>
            <a:ext cx="7772400" cy="1143000"/>
          </a:xfrm>
          <a:noFill/>
        </p:spPr>
        <p:txBody>
          <a:bodyPr/>
          <a:lstStyle/>
          <a:p>
            <a:r>
              <a:rPr lang="hr-HR" smtClean="0">
                <a:solidFill>
                  <a:srgbClr val="00CCFF"/>
                </a:solidFill>
              </a:rPr>
              <a:t>Materijali koji su namijenjeni za kontakt sa hranom</a:t>
            </a:r>
            <a:endParaRPr lang="en-US" sz="2400" u="sng" smtClean="0"/>
          </a:p>
        </p:txBody>
      </p:sp>
      <p:sp>
        <p:nvSpPr>
          <p:cNvPr id="21508" name="Rectangle 3"/>
          <p:cNvSpPr>
            <a:spLocks noGrp="1" noChangeArrowheads="1"/>
          </p:cNvSpPr>
          <p:nvPr>
            <p:ph type="body" idx="1"/>
          </p:nvPr>
        </p:nvSpPr>
        <p:spPr>
          <a:xfrm>
            <a:off x="685800" y="2590800"/>
            <a:ext cx="7772400" cy="3581400"/>
          </a:xfrm>
          <a:noFill/>
        </p:spPr>
        <p:txBody>
          <a:bodyPr/>
          <a:lstStyle/>
          <a:p>
            <a:pPr marL="50800" indent="-50800">
              <a:lnSpc>
                <a:spcPct val="160000"/>
              </a:lnSpc>
            </a:pPr>
            <a:r>
              <a:rPr lang="hr-HR" smtClean="0"/>
              <a:t>Svaki proizvod </a:t>
            </a:r>
            <a:r>
              <a:rPr lang="en-US" smtClean="0"/>
              <a:t>(</a:t>
            </a:r>
            <a:r>
              <a:rPr lang="hr-HR" smtClean="0"/>
              <a:t>pakiranje</a:t>
            </a:r>
            <a:r>
              <a:rPr lang="en-US" smtClean="0"/>
              <a:t>, </a:t>
            </a:r>
            <a:r>
              <a:rPr lang="hr-HR" smtClean="0"/>
              <a:t>rukavice</a:t>
            </a:r>
            <a:r>
              <a:rPr lang="en-US" smtClean="0"/>
              <a:t>, </a:t>
            </a:r>
            <a:r>
              <a:rPr lang="hr-HR" smtClean="0"/>
              <a:t>nož</a:t>
            </a:r>
            <a:r>
              <a:rPr lang="en-US" smtClean="0"/>
              <a:t>, </a:t>
            </a:r>
            <a:r>
              <a:rPr lang="hr-HR" smtClean="0"/>
              <a:t>boca</a:t>
            </a:r>
            <a:r>
              <a:rPr lang="en-US" smtClean="0"/>
              <a:t>,…) </a:t>
            </a:r>
            <a:r>
              <a:rPr lang="hr-HR" smtClean="0"/>
              <a:t>koji je namijenjen za kontakt sa hranom mora</a:t>
            </a:r>
            <a:r>
              <a:rPr lang="en-US" smtClean="0"/>
              <a:t>:</a:t>
            </a:r>
          </a:p>
          <a:p>
            <a:pPr marL="527050" lvl="1">
              <a:lnSpc>
                <a:spcPct val="160000"/>
              </a:lnSpc>
              <a:buFont typeface="Monotype Sorts" pitchFamily="2" charset="2"/>
              <a:buChar char="à"/>
            </a:pPr>
            <a:r>
              <a:rPr lang="en-US" smtClean="0"/>
              <a:t>1 – </a:t>
            </a:r>
            <a:r>
              <a:rPr lang="hr-HR" smtClean="0"/>
              <a:t>mora biti napravljen od dozvoljenih supstanci i aditiva</a:t>
            </a:r>
            <a:endParaRPr lang="en-US" smtClean="0"/>
          </a:p>
          <a:p>
            <a:pPr marL="527050" lvl="1">
              <a:lnSpc>
                <a:spcPct val="160000"/>
              </a:lnSpc>
              <a:buFont typeface="Monotype Sorts" pitchFamily="2" charset="2"/>
              <a:buChar char="à"/>
            </a:pPr>
            <a:r>
              <a:rPr lang="en-US" smtClean="0"/>
              <a:t>2 – </a:t>
            </a:r>
            <a:r>
              <a:rPr lang="hr-HR" smtClean="0"/>
              <a:t>mora biti u skladu sa svim zahtjevima o migraciji (čestica materijala na hranu)</a:t>
            </a:r>
            <a:r>
              <a:rPr lang="en-US" smtClean="0"/>
              <a:t> </a:t>
            </a:r>
            <a:endParaRPr lang="hr-HR" smtClean="0"/>
          </a:p>
          <a:p>
            <a:pPr marL="527050" lvl="1">
              <a:lnSpc>
                <a:spcPct val="160000"/>
              </a:lnSpc>
              <a:buFont typeface="Monotype Sorts" pitchFamily="2" charset="2"/>
              <a:buChar char="à"/>
            </a:pPr>
            <a:r>
              <a:rPr lang="en-US" smtClean="0"/>
              <a:t>3 – </a:t>
            </a:r>
            <a:r>
              <a:rPr lang="hr-HR" smtClean="0"/>
              <a:t>mora imati prateći dokument i oznaku</a:t>
            </a:r>
            <a:r>
              <a:rPr lang="en-US" sz="2400" b="1" smtClean="0"/>
              <a:t>	</a:t>
            </a:r>
            <a:endParaRPr lang="en-US" b="1" smtClean="0"/>
          </a:p>
        </p:txBody>
      </p:sp>
    </p:spTree>
  </p:cSld>
  <p:clrMapOvr>
    <a:masterClrMapping/>
  </p:clrMapOvr>
  <p:transition>
    <p:pull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C7ED43D-985C-498B-A17B-A4FBEB06053E}" type="slidenum">
              <a:rPr lang="en-GB" sz="1400"/>
              <a:pPr/>
              <a:t>12</a:t>
            </a:fld>
            <a:endParaRPr lang="en-GB" sz="1400"/>
          </a:p>
        </p:txBody>
      </p:sp>
      <p:sp>
        <p:nvSpPr>
          <p:cNvPr id="23555" name="Rectangle 2"/>
          <p:cNvSpPr>
            <a:spLocks noGrp="1" noChangeArrowheads="1"/>
          </p:cNvSpPr>
          <p:nvPr>
            <p:ph type="title"/>
          </p:nvPr>
        </p:nvSpPr>
        <p:spPr>
          <a:xfrm>
            <a:off x="609600" y="762000"/>
            <a:ext cx="7772400" cy="1143000"/>
          </a:xfrm>
          <a:noFill/>
        </p:spPr>
        <p:txBody>
          <a:bodyPr/>
          <a:lstStyle/>
          <a:p>
            <a:r>
              <a:rPr lang="en-US" smtClean="0"/>
              <a:t/>
            </a:r>
            <a:br>
              <a:rPr lang="en-US" smtClean="0"/>
            </a:br>
            <a:r>
              <a:rPr lang="en-US" smtClean="0">
                <a:solidFill>
                  <a:srgbClr val="33CCFF"/>
                </a:solidFill>
              </a:rPr>
              <a:t> 1 – </a:t>
            </a:r>
            <a:r>
              <a:rPr lang="hr-HR" smtClean="0">
                <a:solidFill>
                  <a:srgbClr val="00CCFF"/>
                </a:solidFill>
              </a:rPr>
              <a:t>Pozitivna lista autoriziranih supstanci i aditiva</a:t>
            </a:r>
            <a:r>
              <a:rPr lang="en-US" smtClean="0"/>
              <a:t/>
            </a:r>
            <a:br>
              <a:rPr lang="en-US" smtClean="0"/>
            </a:br>
            <a:endParaRPr lang="en-US" smtClean="0">
              <a:solidFill>
                <a:srgbClr val="FF9900"/>
              </a:solidFill>
            </a:endParaRPr>
          </a:p>
        </p:txBody>
      </p:sp>
      <p:sp>
        <p:nvSpPr>
          <p:cNvPr id="23556" name="Rectangle 3"/>
          <p:cNvSpPr>
            <a:spLocks noGrp="1" noChangeArrowheads="1"/>
          </p:cNvSpPr>
          <p:nvPr>
            <p:ph type="body" idx="1"/>
          </p:nvPr>
        </p:nvSpPr>
        <p:spPr>
          <a:xfrm>
            <a:off x="609600" y="1828800"/>
            <a:ext cx="8077200" cy="3581400"/>
          </a:xfrm>
          <a:noFill/>
        </p:spPr>
        <p:txBody>
          <a:bodyPr/>
          <a:lstStyle/>
          <a:p>
            <a:pPr marL="120650" indent="-120650" algn="ctr">
              <a:buFont typeface="Monotype Sorts" pitchFamily="2" charset="2"/>
              <a:buNone/>
            </a:pPr>
            <a:endParaRPr lang="en-US" sz="2800" smtClean="0"/>
          </a:p>
          <a:p>
            <a:pPr marL="120650" indent="-120650">
              <a:buClr>
                <a:schemeClr val="accent2"/>
              </a:buClr>
              <a:buSzPct val="60000"/>
              <a:buFont typeface="Marlett" pitchFamily="2" charset="2"/>
              <a:buNone/>
            </a:pPr>
            <a:r>
              <a:rPr lang="hr-HR" u="sng" smtClean="0"/>
              <a:t>Plastični materijali</a:t>
            </a:r>
            <a:endParaRPr lang="en-US" smtClean="0"/>
          </a:p>
          <a:p>
            <a:pPr marL="625475" lvl="2" indent="-4763">
              <a:buClr>
                <a:schemeClr val="accent2"/>
              </a:buClr>
              <a:buFont typeface="Marlett" pitchFamily="2" charset="2"/>
              <a:buChar char="i"/>
            </a:pPr>
            <a:r>
              <a:rPr lang="en-US" smtClean="0"/>
              <a:t> </a:t>
            </a:r>
            <a:r>
              <a:rPr lang="hr-HR" smtClean="0"/>
              <a:t>pozitivna lista – sekcija </a:t>
            </a:r>
            <a:r>
              <a:rPr lang="en-US" smtClean="0"/>
              <a:t>A: </a:t>
            </a:r>
            <a:r>
              <a:rPr lang="hr-HR" smtClean="0"/>
              <a:t>autorizirani monomeri i supstance </a:t>
            </a:r>
            <a:r>
              <a:rPr lang="en-US" smtClean="0"/>
              <a:t>( ~170)</a:t>
            </a:r>
          </a:p>
          <a:p>
            <a:pPr marL="625475" lvl="2" indent="-4763">
              <a:buClr>
                <a:schemeClr val="accent2"/>
              </a:buClr>
              <a:buFont typeface="Marlett" pitchFamily="2" charset="2"/>
              <a:buChar char="i"/>
            </a:pPr>
            <a:r>
              <a:rPr lang="en-US" smtClean="0"/>
              <a:t> </a:t>
            </a:r>
            <a:r>
              <a:rPr lang="hr-HR" smtClean="0"/>
              <a:t>pozitivna lista – sekcija </a:t>
            </a:r>
            <a:r>
              <a:rPr lang="en-US" smtClean="0"/>
              <a:t>B: </a:t>
            </a:r>
            <a:r>
              <a:rPr lang="hr-HR" smtClean="0"/>
              <a:t>monomeri i supstance na listi čekanja </a:t>
            </a:r>
            <a:r>
              <a:rPr lang="en-US" smtClean="0"/>
              <a:t>(~ 400)</a:t>
            </a:r>
          </a:p>
          <a:p>
            <a:pPr marL="625475" lvl="2" indent="-4763">
              <a:buClr>
                <a:schemeClr val="accent2"/>
              </a:buClr>
              <a:buFont typeface="Marlett" pitchFamily="2" charset="2"/>
              <a:buChar char="i"/>
            </a:pPr>
            <a:r>
              <a:rPr lang="en-US" smtClean="0"/>
              <a:t> </a:t>
            </a:r>
            <a:r>
              <a:rPr lang="hr-HR" smtClean="0"/>
              <a:t>popis aditiva</a:t>
            </a:r>
            <a:r>
              <a:rPr lang="en-US" smtClean="0"/>
              <a:t> (~700)</a:t>
            </a:r>
          </a:p>
          <a:p>
            <a:pPr marL="625475" lvl="2" indent="-4763">
              <a:buClr>
                <a:schemeClr val="accent2"/>
              </a:buClr>
              <a:buFont typeface="Marlett" pitchFamily="2" charset="2"/>
              <a:buChar char="i"/>
            </a:pPr>
            <a:r>
              <a:rPr lang="en-US" smtClean="0"/>
              <a:t> </a:t>
            </a:r>
            <a:r>
              <a:rPr lang="hr-HR" smtClean="0"/>
              <a:t>popis pigmenata</a:t>
            </a:r>
            <a:r>
              <a:rPr lang="en-US" smtClean="0"/>
              <a:t> (~130)</a:t>
            </a:r>
          </a:p>
          <a:p>
            <a:pPr marL="625475" lvl="2" indent="-4763">
              <a:buClr>
                <a:schemeClr val="accent2"/>
              </a:buClr>
              <a:buFont typeface="Marlett" pitchFamily="2" charset="2"/>
              <a:buChar char="i"/>
            </a:pPr>
            <a:endParaRPr lang="en-US" smtClean="0"/>
          </a:p>
          <a:p>
            <a:pPr marL="120650" indent="-120650">
              <a:buClr>
                <a:schemeClr val="accent2"/>
              </a:buClr>
              <a:buSzPct val="60000"/>
              <a:buFont typeface="Marlett" pitchFamily="2" charset="2"/>
              <a:buNone/>
            </a:pPr>
            <a:r>
              <a:rPr lang="hr-HR" u="sng" smtClean="0"/>
              <a:t>Elastomeri i gumeni materijali</a:t>
            </a:r>
            <a:endParaRPr lang="en-US" smtClean="0"/>
          </a:p>
          <a:p>
            <a:pPr marL="506413" lvl="1" indent="0">
              <a:buClr>
                <a:schemeClr val="accent2"/>
              </a:buClr>
              <a:buFont typeface="Marlett" pitchFamily="2" charset="2"/>
              <a:buChar char="i"/>
            </a:pPr>
            <a:r>
              <a:rPr lang="en-US" sz="1800" smtClean="0">
                <a:sym typeface="Monotype Sorts" pitchFamily="2" charset="2"/>
              </a:rPr>
              <a:t> </a:t>
            </a:r>
            <a:r>
              <a:rPr lang="hr-HR" sz="1800" smtClean="0">
                <a:sym typeface="Monotype Sorts" pitchFamily="2" charset="2"/>
              </a:rPr>
              <a:t>pozitivna lista koja nije komplementirana na europskoj razini</a:t>
            </a:r>
            <a:endParaRPr lang="en-US" sz="1800" smtClean="0">
              <a:sym typeface="Monotype Sorts" pitchFamily="2" charset="2"/>
            </a:endParaRPr>
          </a:p>
          <a:p>
            <a:pPr marL="744538" lvl="3" indent="-4763">
              <a:buClr>
                <a:schemeClr val="accent2"/>
              </a:buClr>
            </a:pPr>
            <a:r>
              <a:rPr lang="hr-HR" sz="1400" smtClean="0"/>
              <a:t>komplementirana u Francuskoj</a:t>
            </a:r>
            <a:r>
              <a:rPr lang="en-US" sz="1400" smtClean="0"/>
              <a:t>, </a:t>
            </a:r>
            <a:r>
              <a:rPr lang="hr-HR" sz="1400" smtClean="0"/>
              <a:t>koristeći europske radne dokumente</a:t>
            </a:r>
            <a:endParaRPr lang="en-US" sz="1400" smtClean="0"/>
          </a:p>
          <a:p>
            <a:pPr marL="744538" lvl="3" indent="-4763">
              <a:buClr>
                <a:schemeClr val="accent2"/>
              </a:buClr>
            </a:pPr>
            <a:r>
              <a:rPr lang="en-US" sz="1400" smtClean="0"/>
              <a:t>proFood nitril</a:t>
            </a:r>
            <a:r>
              <a:rPr lang="hr-HR" sz="1400" smtClean="0"/>
              <a:t>ni i</a:t>
            </a:r>
            <a:r>
              <a:rPr lang="en-US" sz="1400" smtClean="0"/>
              <a:t> latex </a:t>
            </a:r>
            <a:r>
              <a:rPr lang="hr-HR" sz="1400" smtClean="0"/>
              <a:t>proizvodi certificirani na bazi i u skladu sa francuskim propisima (koji su temeljeni na eruopskim dokumentima)</a:t>
            </a:r>
            <a:endParaRPr lang="en-US" sz="1400" smtClean="0"/>
          </a:p>
        </p:txBody>
      </p:sp>
    </p:spTree>
  </p:cSld>
  <p:clrMapOvr>
    <a:masterClrMapping/>
  </p:clrMapOvr>
  <p:transition>
    <p:pull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A8608F9-0312-4D4E-AE7E-CC4462B3079B}" type="slidenum">
              <a:rPr lang="en-GB" sz="1400"/>
              <a:pPr/>
              <a:t>13</a:t>
            </a:fld>
            <a:endParaRPr lang="en-GB" sz="1400"/>
          </a:p>
        </p:txBody>
      </p:sp>
      <p:sp>
        <p:nvSpPr>
          <p:cNvPr id="25603" name="Rectangle 2"/>
          <p:cNvSpPr>
            <a:spLocks noGrp="1" noChangeArrowheads="1"/>
          </p:cNvSpPr>
          <p:nvPr>
            <p:ph type="title"/>
          </p:nvPr>
        </p:nvSpPr>
        <p:spPr>
          <a:xfrm>
            <a:off x="457200" y="457200"/>
            <a:ext cx="8305800" cy="1371600"/>
          </a:xfrm>
          <a:noFill/>
        </p:spPr>
        <p:txBody>
          <a:bodyPr/>
          <a:lstStyle/>
          <a:p>
            <a:r>
              <a:rPr lang="en-US" smtClean="0">
                <a:solidFill>
                  <a:srgbClr val="33CCFF"/>
                </a:solidFill>
              </a:rPr>
              <a:t>2 – </a:t>
            </a:r>
            <a:r>
              <a:rPr lang="hr-HR" smtClean="0">
                <a:solidFill>
                  <a:srgbClr val="33CCFF"/>
                </a:solidFill>
              </a:rPr>
              <a:t>Zahtjevi za migracije</a:t>
            </a:r>
            <a:endParaRPr lang="en-US" sz="2400" u="sng" smtClean="0"/>
          </a:p>
        </p:txBody>
      </p:sp>
      <p:sp>
        <p:nvSpPr>
          <p:cNvPr id="25604" name="Rectangle 3"/>
          <p:cNvSpPr>
            <a:spLocks noGrp="1" noChangeArrowheads="1"/>
          </p:cNvSpPr>
          <p:nvPr>
            <p:ph type="body" idx="1"/>
          </p:nvPr>
        </p:nvSpPr>
        <p:spPr>
          <a:xfrm>
            <a:off x="457200" y="1447800"/>
            <a:ext cx="8077200" cy="4654550"/>
          </a:xfrm>
          <a:noFill/>
        </p:spPr>
        <p:txBody>
          <a:bodyPr/>
          <a:lstStyle/>
          <a:p>
            <a:pPr algn="ctr">
              <a:lnSpc>
                <a:spcPct val="130000"/>
              </a:lnSpc>
              <a:buFont typeface="Wingdings" panose="05000000000000000000" pitchFamily="2" charset="2"/>
              <a:buNone/>
            </a:pPr>
            <a:endParaRPr lang="en-US" sz="1800" smtClean="0"/>
          </a:p>
          <a:p>
            <a:pPr lvl="1">
              <a:lnSpc>
                <a:spcPct val="130000"/>
              </a:lnSpc>
              <a:buFont typeface="Monotype Sorts" pitchFamily="2" charset="2"/>
              <a:buChar char="à"/>
            </a:pPr>
            <a:r>
              <a:rPr lang="hr-HR" smtClean="0">
                <a:sym typeface="Monotype Sorts" pitchFamily="2" charset="2"/>
              </a:rPr>
              <a:t>Migracija je interaktivni fenomen između hrane i rukavica</a:t>
            </a:r>
            <a:r>
              <a:rPr lang="en-US" smtClean="0">
                <a:sym typeface="Monotype Sorts" pitchFamily="2" charset="2"/>
              </a:rPr>
              <a:t>, </a:t>
            </a:r>
            <a:r>
              <a:rPr lang="hr-HR" smtClean="0">
                <a:sym typeface="Monotype Sorts" pitchFamily="2" charset="2"/>
              </a:rPr>
              <a:t>tijekom koje neki sastavni dijelovi </a:t>
            </a:r>
            <a:r>
              <a:rPr lang="en-US" smtClean="0">
                <a:sym typeface="Monotype Sorts" pitchFamily="2" charset="2"/>
              </a:rPr>
              <a:t>(</a:t>
            </a:r>
            <a:r>
              <a:rPr lang="hr-HR" smtClean="0">
                <a:sym typeface="Monotype Sorts" pitchFamily="2" charset="2"/>
              </a:rPr>
              <a:t>supstance</a:t>
            </a:r>
            <a:r>
              <a:rPr lang="en-US" smtClean="0">
                <a:sym typeface="Monotype Sorts" pitchFamily="2" charset="2"/>
              </a:rPr>
              <a:t>, </a:t>
            </a:r>
            <a:r>
              <a:rPr lang="hr-HR" smtClean="0">
                <a:sym typeface="Monotype Sorts" pitchFamily="2" charset="2"/>
              </a:rPr>
              <a:t>aditivi</a:t>
            </a:r>
            <a:r>
              <a:rPr lang="en-US" smtClean="0">
                <a:sym typeface="Monotype Sorts" pitchFamily="2" charset="2"/>
              </a:rPr>
              <a:t>, </a:t>
            </a:r>
            <a:r>
              <a:rPr lang="hr-HR" smtClean="0">
                <a:sym typeface="Monotype Sorts" pitchFamily="2" charset="2"/>
              </a:rPr>
              <a:t>pigmenti</a:t>
            </a:r>
            <a:r>
              <a:rPr lang="en-US" smtClean="0">
                <a:sym typeface="Monotype Sorts" pitchFamily="2" charset="2"/>
              </a:rPr>
              <a:t>, </a:t>
            </a:r>
            <a:r>
              <a:rPr lang="hr-HR" smtClean="0">
                <a:sym typeface="Monotype Sorts" pitchFamily="2" charset="2"/>
              </a:rPr>
              <a:t>puder</a:t>
            </a:r>
            <a:r>
              <a:rPr lang="en-US" smtClean="0">
                <a:sym typeface="Monotype Sorts" pitchFamily="2" charset="2"/>
              </a:rPr>
              <a:t>, …) </a:t>
            </a:r>
            <a:r>
              <a:rPr lang="hr-HR" smtClean="0">
                <a:sym typeface="Monotype Sorts" pitchFamily="2" charset="2"/>
              </a:rPr>
              <a:t>prelaze na hranu i mogu prouzročiti promjenu u kvaliteti</a:t>
            </a:r>
            <a:r>
              <a:rPr lang="en-US" smtClean="0">
                <a:sym typeface="Monotype Sorts" pitchFamily="2" charset="2"/>
              </a:rPr>
              <a:t>, </a:t>
            </a:r>
            <a:r>
              <a:rPr lang="hr-HR" smtClean="0">
                <a:sym typeface="Monotype Sorts" pitchFamily="2" charset="2"/>
              </a:rPr>
              <a:t>boji i okusu </a:t>
            </a:r>
            <a:r>
              <a:rPr lang="en-US" smtClean="0">
                <a:sym typeface="Monotype Sorts" pitchFamily="2" charset="2"/>
              </a:rPr>
              <a:t>(</a:t>
            </a:r>
            <a:r>
              <a:rPr lang="hr-HR" smtClean="0">
                <a:sym typeface="Monotype Sorts" pitchFamily="2" charset="2"/>
              </a:rPr>
              <a:t>kontaminacija</a:t>
            </a:r>
            <a:r>
              <a:rPr lang="en-US" smtClean="0">
                <a:sym typeface="Monotype Sorts" pitchFamily="2" charset="2"/>
              </a:rPr>
              <a:t>).</a:t>
            </a:r>
          </a:p>
          <a:p>
            <a:pPr lvl="1">
              <a:lnSpc>
                <a:spcPct val="130000"/>
              </a:lnSpc>
              <a:buFont typeface="Monotype Sorts" pitchFamily="2" charset="2"/>
              <a:buChar char="à"/>
            </a:pPr>
            <a:endParaRPr lang="en-US" sz="1600" smtClean="0">
              <a:sym typeface="Monotype Sorts" pitchFamily="2" charset="2"/>
            </a:endParaRPr>
          </a:p>
          <a:p>
            <a:pPr lvl="1">
              <a:lnSpc>
                <a:spcPct val="130000"/>
              </a:lnSpc>
              <a:buFont typeface="Monotype Sorts" pitchFamily="2" charset="2"/>
              <a:buChar char="à"/>
            </a:pPr>
            <a:r>
              <a:rPr lang="hr-HR" smtClean="0">
                <a:sym typeface="Monotype Sorts" pitchFamily="2" charset="2"/>
              </a:rPr>
              <a:t>Migracija se mjeri testnom procedurom koristeći </a:t>
            </a:r>
            <a:r>
              <a:rPr lang="en-US" smtClean="0">
                <a:sym typeface="Monotype Sorts" pitchFamily="2" charset="2"/>
              </a:rPr>
              <a:t>simulant </a:t>
            </a:r>
            <a:r>
              <a:rPr lang="hr-HR" smtClean="0">
                <a:sym typeface="Monotype Sorts" pitchFamily="2" charset="2"/>
              </a:rPr>
              <a:t>umjesto prave hrane</a:t>
            </a:r>
            <a:r>
              <a:rPr lang="en-US" smtClean="0">
                <a:sym typeface="Monotype Sorts" pitchFamily="2" charset="2"/>
              </a:rPr>
              <a:t>.</a:t>
            </a:r>
          </a:p>
          <a:p>
            <a:pPr lvl="2">
              <a:lnSpc>
                <a:spcPct val="130000"/>
              </a:lnSpc>
              <a:buFont typeface="Monotype Sorts" pitchFamily="2" charset="2"/>
              <a:buChar char="à"/>
            </a:pPr>
            <a:r>
              <a:rPr lang="hr-HR" smtClean="0">
                <a:sym typeface="Monotype Sorts" pitchFamily="2" charset="2"/>
              </a:rPr>
              <a:t>Simulant hrane je proizvod dizajniran tako da reproducira agresivnost odabrane hrane</a:t>
            </a:r>
            <a:r>
              <a:rPr lang="en-US" smtClean="0">
                <a:sym typeface="Monotype Sorts" pitchFamily="2" charset="2"/>
              </a:rPr>
              <a:t>.</a:t>
            </a:r>
          </a:p>
          <a:p>
            <a:pPr lvl="2">
              <a:lnSpc>
                <a:spcPct val="130000"/>
              </a:lnSpc>
              <a:buFont typeface="Monotype Sorts" pitchFamily="2" charset="2"/>
              <a:buChar char="à"/>
            </a:pPr>
            <a:r>
              <a:rPr lang="hr-HR" smtClean="0">
                <a:sym typeface="Monotype Sorts" pitchFamily="2" charset="2"/>
              </a:rPr>
              <a:t>Da bi se pokrili svi tipovi hrane</a:t>
            </a:r>
            <a:r>
              <a:rPr lang="en-US" smtClean="0">
                <a:sym typeface="Monotype Sorts" pitchFamily="2" charset="2"/>
              </a:rPr>
              <a:t>, </a:t>
            </a:r>
            <a:r>
              <a:rPr lang="hr-HR" smtClean="0">
                <a:sym typeface="Monotype Sorts" pitchFamily="2" charset="2"/>
              </a:rPr>
              <a:t>potrebna su 4 simulanta</a:t>
            </a:r>
            <a:r>
              <a:rPr lang="en-US" smtClean="0">
                <a:sym typeface="Monotype Sorts" pitchFamily="2" charset="2"/>
              </a:rPr>
              <a:t>.</a:t>
            </a:r>
          </a:p>
        </p:txBody>
      </p:sp>
    </p:spTree>
  </p:cSld>
  <p:clrMapOvr>
    <a:masterClrMapping/>
  </p:clrMapOvr>
  <p:transition>
    <p:pull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DFE231-02ED-4022-ACFD-752EA1A5C4C5}" type="slidenum">
              <a:rPr lang="en-GB" sz="1400"/>
              <a:pPr/>
              <a:t>14</a:t>
            </a:fld>
            <a:endParaRPr lang="en-GB" sz="1400"/>
          </a:p>
        </p:txBody>
      </p:sp>
      <p:sp>
        <p:nvSpPr>
          <p:cNvPr id="27651" name="Rectangle 2"/>
          <p:cNvSpPr>
            <a:spLocks noGrp="1" noChangeArrowheads="1"/>
          </p:cNvSpPr>
          <p:nvPr>
            <p:ph type="title"/>
          </p:nvPr>
        </p:nvSpPr>
        <p:spPr>
          <a:xfrm>
            <a:off x="685800" y="762000"/>
            <a:ext cx="7772400" cy="1143000"/>
          </a:xfrm>
          <a:noFill/>
        </p:spPr>
        <p:txBody>
          <a:bodyPr/>
          <a:lstStyle/>
          <a:p>
            <a:pPr>
              <a:lnSpc>
                <a:spcPct val="140000"/>
              </a:lnSpc>
            </a:pPr>
            <a:r>
              <a:rPr lang="en-US" smtClean="0">
                <a:solidFill>
                  <a:srgbClr val="33CCFF"/>
                </a:solidFill>
              </a:rPr>
              <a:t>2 – </a:t>
            </a:r>
            <a:r>
              <a:rPr lang="hr-HR" smtClean="0">
                <a:solidFill>
                  <a:srgbClr val="33CCFF"/>
                </a:solidFill>
              </a:rPr>
              <a:t>Kako izmjeriti migracijsku razinu</a:t>
            </a:r>
            <a:r>
              <a:rPr lang="en-US" smtClean="0">
                <a:solidFill>
                  <a:srgbClr val="33CCFF"/>
                </a:solidFill>
              </a:rPr>
              <a:t/>
            </a:r>
            <a:br>
              <a:rPr lang="en-US" smtClean="0">
                <a:solidFill>
                  <a:srgbClr val="33CCFF"/>
                </a:solidFill>
              </a:rPr>
            </a:br>
            <a:r>
              <a:rPr lang="hr-HR" smtClean="0">
                <a:solidFill>
                  <a:srgbClr val="33CCFF"/>
                </a:solidFill>
              </a:rPr>
              <a:t>u kontaktu sa hranom</a:t>
            </a:r>
            <a:r>
              <a:rPr lang="en-US" smtClean="0">
                <a:solidFill>
                  <a:srgbClr val="33CCFF"/>
                </a:solidFill>
              </a:rPr>
              <a:t>?</a:t>
            </a:r>
            <a:endParaRPr lang="en-US" sz="2400" u="sng" smtClean="0"/>
          </a:p>
        </p:txBody>
      </p:sp>
      <p:sp>
        <p:nvSpPr>
          <p:cNvPr id="27652" name="Rectangle 3"/>
          <p:cNvSpPr>
            <a:spLocks noGrp="1" noChangeArrowheads="1"/>
          </p:cNvSpPr>
          <p:nvPr>
            <p:ph type="body" idx="1"/>
          </p:nvPr>
        </p:nvSpPr>
        <p:spPr>
          <a:xfrm>
            <a:off x="-180975" y="1752600"/>
            <a:ext cx="9145588" cy="4425950"/>
          </a:xfrm>
          <a:noFill/>
        </p:spPr>
        <p:txBody>
          <a:bodyPr/>
          <a:lstStyle/>
          <a:p>
            <a:pPr algn="ctr">
              <a:lnSpc>
                <a:spcPct val="130000"/>
              </a:lnSpc>
              <a:buFont typeface="Wingdings" panose="05000000000000000000" pitchFamily="2" charset="2"/>
              <a:buNone/>
            </a:pPr>
            <a:endParaRPr lang="en-US" sz="1800" smtClean="0"/>
          </a:p>
          <a:p>
            <a:pPr marL="1162050" lvl="2">
              <a:buClr>
                <a:schemeClr val="hlink"/>
              </a:buClr>
            </a:pPr>
            <a:endParaRPr lang="en-US" sz="1600" smtClean="0"/>
          </a:p>
          <a:p>
            <a:pPr marL="1162050" lvl="2">
              <a:lnSpc>
                <a:spcPct val="140000"/>
              </a:lnSpc>
              <a:buFont typeface="Monotype Sorts" pitchFamily="2" charset="2"/>
              <a:buChar char="à"/>
            </a:pPr>
            <a:r>
              <a:rPr lang="en-US" smtClean="0"/>
              <a:t> </a:t>
            </a:r>
            <a:r>
              <a:rPr lang="hr-HR" smtClean="0"/>
              <a:t>uzeti uzorak rukavice od </a:t>
            </a:r>
            <a:r>
              <a:rPr lang="en-US" smtClean="0"/>
              <a:t>1 dm² (10 cm x 10 cm),</a:t>
            </a:r>
          </a:p>
          <a:p>
            <a:pPr marL="1162050" lvl="2">
              <a:lnSpc>
                <a:spcPct val="140000"/>
              </a:lnSpc>
              <a:buFont typeface="Monotype Sorts" pitchFamily="2" charset="2"/>
              <a:buChar char="à"/>
            </a:pPr>
            <a:r>
              <a:rPr lang="en-US" smtClean="0"/>
              <a:t> </a:t>
            </a:r>
            <a:r>
              <a:rPr lang="hr-HR" smtClean="0"/>
              <a:t>staviti ga s vanjske strane u kontakt sa odabranim simulantom </a:t>
            </a:r>
            <a:r>
              <a:rPr lang="en-US" smtClean="0"/>
              <a:t>(120 ml), </a:t>
            </a:r>
          </a:p>
          <a:p>
            <a:pPr marL="1162050" lvl="2">
              <a:lnSpc>
                <a:spcPct val="140000"/>
              </a:lnSpc>
              <a:buFont typeface="Monotype Sorts" pitchFamily="2" charset="2"/>
              <a:buChar char="à"/>
            </a:pPr>
            <a:r>
              <a:rPr lang="en-US" smtClean="0"/>
              <a:t> </a:t>
            </a:r>
            <a:r>
              <a:rPr lang="hr-HR" smtClean="0"/>
              <a:t>ostaviti uzorak u direktnom kontaktu sa simulantom tijeekom</a:t>
            </a:r>
            <a:r>
              <a:rPr lang="en-US" smtClean="0"/>
              <a:t>:</a:t>
            </a:r>
            <a:endParaRPr lang="en-US" sz="1600" smtClean="0"/>
          </a:p>
          <a:p>
            <a:pPr lvl="3" indent="25400">
              <a:lnSpc>
                <a:spcPct val="140000"/>
              </a:lnSpc>
              <a:buFont typeface="Monotype Sorts" pitchFamily="2" charset="2"/>
              <a:buChar char="à"/>
            </a:pPr>
            <a:r>
              <a:rPr lang="en-US" sz="1800" smtClean="0"/>
              <a:t> 2 </a:t>
            </a:r>
            <a:r>
              <a:rPr lang="hr-HR" sz="1800" smtClean="0"/>
              <a:t>sata na </a:t>
            </a:r>
            <a:r>
              <a:rPr lang="en-US" sz="1800" smtClean="0"/>
              <a:t>40 °C </a:t>
            </a:r>
            <a:r>
              <a:rPr lang="hr-HR" sz="1800" smtClean="0"/>
              <a:t>za vodu</a:t>
            </a:r>
            <a:r>
              <a:rPr lang="en-US" sz="1800" smtClean="0"/>
              <a:t>, </a:t>
            </a:r>
            <a:r>
              <a:rPr lang="hr-HR" sz="1800" smtClean="0"/>
              <a:t>acetnu kiselinu</a:t>
            </a:r>
            <a:r>
              <a:rPr lang="en-US" sz="1800" smtClean="0"/>
              <a:t>, </a:t>
            </a:r>
            <a:r>
              <a:rPr lang="hr-HR" sz="1800" smtClean="0"/>
              <a:t>etanol i maslinovo ulje</a:t>
            </a:r>
            <a:r>
              <a:rPr lang="en-US" sz="1800" smtClean="0"/>
              <a:t>,</a:t>
            </a:r>
          </a:p>
          <a:p>
            <a:pPr lvl="3" indent="25400">
              <a:lnSpc>
                <a:spcPct val="140000"/>
              </a:lnSpc>
              <a:buFont typeface="Monotype Sorts" pitchFamily="2" charset="2"/>
              <a:buChar char="à"/>
            </a:pPr>
            <a:r>
              <a:rPr lang="en-US" sz="1800" smtClean="0"/>
              <a:t> 30 </a:t>
            </a:r>
            <a:r>
              <a:rPr lang="hr-HR" sz="1800" smtClean="0"/>
              <a:t>minuta na </a:t>
            </a:r>
            <a:r>
              <a:rPr lang="en-US" sz="1800" smtClean="0"/>
              <a:t>20 °C </a:t>
            </a:r>
            <a:r>
              <a:rPr lang="hr-HR" sz="1800" smtClean="0"/>
              <a:t>za isooktan</a:t>
            </a:r>
            <a:r>
              <a:rPr lang="en-US" sz="1800" smtClean="0"/>
              <a:t>,</a:t>
            </a:r>
          </a:p>
          <a:p>
            <a:pPr marL="1162050" lvl="2">
              <a:lnSpc>
                <a:spcPct val="140000"/>
              </a:lnSpc>
              <a:buFont typeface="Monotype Sorts" pitchFamily="2" charset="2"/>
              <a:buChar char="à"/>
            </a:pPr>
            <a:r>
              <a:rPr lang="en-US" sz="2000" smtClean="0"/>
              <a:t> </a:t>
            </a:r>
            <a:r>
              <a:rPr lang="hr-HR" smtClean="0"/>
              <a:t>uzeti uzorak rukavice i ispariti na </a:t>
            </a:r>
            <a:r>
              <a:rPr lang="en-US" smtClean="0"/>
              <a:t>240°C,</a:t>
            </a:r>
          </a:p>
          <a:p>
            <a:pPr marL="1162050" lvl="2">
              <a:lnSpc>
                <a:spcPct val="140000"/>
              </a:lnSpc>
              <a:buFont typeface="Monotype Sorts" pitchFamily="2" charset="2"/>
              <a:buChar char="à"/>
            </a:pPr>
            <a:r>
              <a:rPr lang="en-US" smtClean="0"/>
              <a:t> </a:t>
            </a:r>
            <a:r>
              <a:rPr lang="hr-HR" smtClean="0"/>
              <a:t>izmjeriti težinu suhog ostatka uzorka da bi se odredila migracijska vrijednost </a:t>
            </a:r>
            <a:r>
              <a:rPr lang="en-US" smtClean="0"/>
              <a:t>(mg).</a:t>
            </a:r>
            <a:endParaRPr lang="en-US" sz="2000" smtClean="0"/>
          </a:p>
          <a:p>
            <a:pPr lvl="1">
              <a:lnSpc>
                <a:spcPct val="130000"/>
              </a:lnSpc>
              <a:buClr>
                <a:schemeClr val="hlink"/>
              </a:buClr>
              <a:buFontTx/>
              <a:buChar char="•"/>
            </a:pPr>
            <a:endParaRPr lang="en-US" smtClean="0">
              <a:sym typeface="Monotype Sorts" pitchFamily="2" charset="2"/>
            </a:endParaRPr>
          </a:p>
        </p:txBody>
      </p:sp>
    </p:spTree>
  </p:cSld>
  <p:clrMapOvr>
    <a:masterClrMapping/>
  </p:clrMapOvr>
  <p:transition>
    <p:pull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C6A51D0-0C58-464B-971D-66D524394741}" type="slidenum">
              <a:rPr lang="en-GB" sz="1400"/>
              <a:pPr/>
              <a:t>15</a:t>
            </a:fld>
            <a:endParaRPr lang="en-GB" sz="1400"/>
          </a:p>
        </p:txBody>
      </p:sp>
      <p:sp>
        <p:nvSpPr>
          <p:cNvPr id="29699" name="Rectangle 2"/>
          <p:cNvSpPr>
            <a:spLocks noGrp="1" noChangeArrowheads="1"/>
          </p:cNvSpPr>
          <p:nvPr>
            <p:ph type="title"/>
          </p:nvPr>
        </p:nvSpPr>
        <p:spPr>
          <a:xfrm>
            <a:off x="685800" y="533400"/>
            <a:ext cx="7772400" cy="1143000"/>
          </a:xfrm>
          <a:noFill/>
        </p:spPr>
        <p:txBody>
          <a:bodyPr/>
          <a:lstStyle/>
          <a:p>
            <a:r>
              <a:rPr lang="en-US" smtClean="0">
                <a:solidFill>
                  <a:srgbClr val="33CCFF"/>
                </a:solidFill>
              </a:rPr>
              <a:t>2 – </a:t>
            </a:r>
            <a:r>
              <a:rPr lang="hr-HR" smtClean="0">
                <a:solidFill>
                  <a:srgbClr val="33CCFF"/>
                </a:solidFill>
              </a:rPr>
              <a:t>Migracijski zahtjevi</a:t>
            </a:r>
            <a:endParaRPr lang="en-US" smtClean="0">
              <a:solidFill>
                <a:srgbClr val="FFCC00"/>
              </a:solidFill>
            </a:endParaRPr>
          </a:p>
        </p:txBody>
      </p:sp>
      <p:sp>
        <p:nvSpPr>
          <p:cNvPr id="29700" name="Rectangle 3"/>
          <p:cNvSpPr>
            <a:spLocks noGrp="1" noChangeArrowheads="1"/>
          </p:cNvSpPr>
          <p:nvPr>
            <p:ph type="body" idx="1"/>
          </p:nvPr>
        </p:nvSpPr>
        <p:spPr>
          <a:xfrm>
            <a:off x="609600" y="1828800"/>
            <a:ext cx="8077200" cy="3810000"/>
          </a:xfrm>
          <a:noFill/>
        </p:spPr>
        <p:txBody>
          <a:bodyPr/>
          <a:lstStyle/>
          <a:p>
            <a:pPr marL="152400" indent="-152400">
              <a:lnSpc>
                <a:spcPct val="120000"/>
              </a:lnSpc>
              <a:buFont typeface="Wingdings" panose="05000000000000000000" pitchFamily="2" charset="2"/>
              <a:buNone/>
            </a:pPr>
            <a:r>
              <a:rPr lang="hr-HR" sz="2000" u="sng" smtClean="0"/>
              <a:t>Ukupno testiranje migracije</a:t>
            </a:r>
            <a:endParaRPr lang="en-US" sz="2000" smtClean="0"/>
          </a:p>
          <a:p>
            <a:pPr marL="533400" lvl="2" indent="0">
              <a:lnSpc>
                <a:spcPct val="120000"/>
              </a:lnSpc>
            </a:pPr>
            <a:r>
              <a:rPr lang="en-US" sz="2000" smtClean="0"/>
              <a:t> </a:t>
            </a:r>
            <a:r>
              <a:rPr lang="hr-HR" sz="2000" smtClean="0"/>
              <a:t>rukavica ne smije prenijeti svoje sastavne dijelove više od </a:t>
            </a:r>
            <a:r>
              <a:rPr lang="en-US" sz="2000" smtClean="0"/>
              <a:t>10 mg/dm²</a:t>
            </a:r>
          </a:p>
          <a:p>
            <a:pPr marL="533400" lvl="2" indent="0">
              <a:lnSpc>
                <a:spcPct val="120000"/>
              </a:lnSpc>
            </a:pPr>
            <a:r>
              <a:rPr lang="en-US" sz="2000" smtClean="0"/>
              <a:t> </a:t>
            </a:r>
            <a:r>
              <a:rPr lang="hr-HR" sz="2000" smtClean="0"/>
              <a:t>test se vrši sa svakim od </a:t>
            </a:r>
            <a:r>
              <a:rPr lang="en-US" sz="2000" smtClean="0"/>
              <a:t>4 </a:t>
            </a:r>
            <a:r>
              <a:rPr lang="hr-HR" sz="2000" smtClean="0"/>
              <a:t>simulanta</a:t>
            </a:r>
            <a:r>
              <a:rPr lang="en-US" sz="2000" smtClean="0"/>
              <a:t> (</a:t>
            </a:r>
            <a:r>
              <a:rPr lang="hr-HR" sz="2000" smtClean="0"/>
              <a:t>ovisno o zahtjevima proizvođača</a:t>
            </a:r>
            <a:r>
              <a:rPr lang="en-US" sz="2000" smtClean="0"/>
              <a:t>)</a:t>
            </a:r>
          </a:p>
          <a:p>
            <a:pPr marL="152400" indent="-152400"/>
            <a:endParaRPr lang="en-US" sz="2000" smtClean="0"/>
          </a:p>
          <a:p>
            <a:pPr marL="152400" indent="-152400"/>
            <a:r>
              <a:rPr lang="hr-HR" sz="2000" u="sng" smtClean="0"/>
              <a:t>Specifični limiti migracije</a:t>
            </a:r>
            <a:endParaRPr lang="en-US" sz="2000" smtClean="0"/>
          </a:p>
          <a:p>
            <a:pPr marL="533400" lvl="2" indent="0">
              <a:lnSpc>
                <a:spcPct val="120000"/>
              </a:lnSpc>
            </a:pPr>
            <a:r>
              <a:rPr lang="en-US" sz="2000" smtClean="0"/>
              <a:t> </a:t>
            </a:r>
            <a:r>
              <a:rPr lang="hr-HR" sz="2000" smtClean="0"/>
              <a:t>upotreba mnogih sastavnih dijelova rukavice je povezana sa spefičnim migracijskim ograničavajućim funkcijama </a:t>
            </a:r>
            <a:r>
              <a:rPr lang="en-US" sz="2000" smtClean="0"/>
              <a:t>“</a:t>
            </a:r>
            <a:r>
              <a:rPr lang="hr-HR" sz="2000" smtClean="0"/>
              <a:t>otrovnosti</a:t>
            </a:r>
            <a:r>
              <a:rPr lang="en-US" sz="2000" smtClean="0"/>
              <a:t>” </a:t>
            </a:r>
            <a:r>
              <a:rPr lang="hr-HR" sz="2000" smtClean="0"/>
              <a:t>sastavnog dijela </a:t>
            </a:r>
            <a:r>
              <a:rPr lang="en-US" sz="2000" smtClean="0"/>
              <a:t>(</a:t>
            </a:r>
            <a:r>
              <a:rPr lang="hr-HR" sz="2000" smtClean="0"/>
              <a:t>okus</a:t>
            </a:r>
            <a:r>
              <a:rPr lang="en-US" sz="2000" smtClean="0"/>
              <a:t>, </a:t>
            </a:r>
            <a:r>
              <a:rPr lang="hr-HR" sz="2000" smtClean="0"/>
              <a:t>boja</a:t>
            </a:r>
            <a:r>
              <a:rPr lang="en-US" sz="2000" smtClean="0"/>
              <a:t>, </a:t>
            </a:r>
            <a:r>
              <a:rPr lang="hr-HR" sz="2000" smtClean="0"/>
              <a:t>kvaliteta</a:t>
            </a:r>
            <a:r>
              <a:rPr lang="en-US" sz="2000" smtClean="0"/>
              <a:t>,…)</a:t>
            </a:r>
          </a:p>
          <a:p>
            <a:pPr marL="533400" lvl="2" indent="0">
              <a:lnSpc>
                <a:spcPct val="120000"/>
              </a:lnSpc>
            </a:pPr>
            <a:r>
              <a:rPr lang="en-US" sz="2000" smtClean="0"/>
              <a:t> </a:t>
            </a:r>
            <a:r>
              <a:rPr lang="hr-HR" sz="2000" smtClean="0"/>
              <a:t>test se vrši sa svakim od </a:t>
            </a:r>
            <a:r>
              <a:rPr lang="en-US" sz="2000" smtClean="0"/>
              <a:t>4 </a:t>
            </a:r>
            <a:r>
              <a:rPr lang="hr-HR" sz="2000" smtClean="0"/>
              <a:t>simulanta</a:t>
            </a:r>
            <a:r>
              <a:rPr lang="en-US" sz="2000" smtClean="0"/>
              <a:t> (</a:t>
            </a:r>
            <a:r>
              <a:rPr lang="hr-HR" sz="2000" smtClean="0"/>
              <a:t>ovisno o zahtjevima proizvođača</a:t>
            </a:r>
            <a:r>
              <a:rPr lang="en-US" sz="2000" smtClean="0"/>
              <a:t>)</a:t>
            </a:r>
            <a:endParaRPr lang="en-US" sz="1400" smtClean="0"/>
          </a:p>
        </p:txBody>
      </p:sp>
    </p:spTree>
  </p:cSld>
  <p:clrMapOvr>
    <a:masterClrMapping/>
  </p:clrMapOvr>
  <p:transition>
    <p:pull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EF04EBF-5032-4D16-9E12-DCABA25547CC}" type="slidenum">
              <a:rPr lang="en-GB" sz="1400"/>
              <a:pPr/>
              <a:t>16</a:t>
            </a:fld>
            <a:endParaRPr lang="en-GB" sz="1400"/>
          </a:p>
        </p:txBody>
      </p:sp>
      <p:sp>
        <p:nvSpPr>
          <p:cNvPr id="31747" name="Rectangle 1033"/>
          <p:cNvSpPr>
            <a:spLocks noChangeArrowheads="1"/>
          </p:cNvSpPr>
          <p:nvPr/>
        </p:nvSpPr>
        <p:spPr bwMode="auto">
          <a:xfrm>
            <a:off x="530225" y="1754188"/>
            <a:ext cx="8229600" cy="41910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31748" name="Rectangle 1026"/>
          <p:cNvSpPr>
            <a:spLocks noGrp="1" noChangeArrowheads="1"/>
          </p:cNvSpPr>
          <p:nvPr>
            <p:ph type="title"/>
          </p:nvPr>
        </p:nvSpPr>
        <p:spPr>
          <a:xfrm>
            <a:off x="457200" y="609600"/>
            <a:ext cx="8382000" cy="990600"/>
          </a:xfrm>
          <a:noFill/>
        </p:spPr>
        <p:txBody>
          <a:bodyPr/>
          <a:lstStyle/>
          <a:p>
            <a:r>
              <a:rPr lang="en-US" smtClean="0">
                <a:solidFill>
                  <a:srgbClr val="33CCFF"/>
                </a:solidFill>
              </a:rPr>
              <a:t>2 – Ansell</a:t>
            </a:r>
            <a:r>
              <a:rPr lang="hr-HR" smtClean="0">
                <a:solidFill>
                  <a:srgbClr val="33CCFF"/>
                </a:solidFill>
              </a:rPr>
              <a:t>-ova</a:t>
            </a:r>
            <a:r>
              <a:rPr lang="en-US" smtClean="0">
                <a:solidFill>
                  <a:srgbClr val="33CCFF"/>
                </a:solidFill>
              </a:rPr>
              <a:t> proFood </a:t>
            </a:r>
            <a:r>
              <a:rPr lang="hr-HR" smtClean="0">
                <a:solidFill>
                  <a:srgbClr val="33CCFF"/>
                </a:solidFill>
              </a:rPr>
              <a:t>piktogramska tabela</a:t>
            </a:r>
            <a:r>
              <a:rPr lang="en-US" sz="2400" b="0" smtClean="0"/>
              <a:t> </a:t>
            </a:r>
          </a:p>
        </p:txBody>
      </p:sp>
      <p:graphicFrame>
        <p:nvGraphicFramePr>
          <p:cNvPr id="31749" name="Object 1029"/>
          <p:cNvGraphicFramePr>
            <a:graphicFrameLocks noChangeAspect="1"/>
          </p:cNvGraphicFramePr>
          <p:nvPr/>
        </p:nvGraphicFramePr>
        <p:xfrm>
          <a:off x="457200" y="1828800"/>
          <a:ext cx="8296275" cy="4405313"/>
        </p:xfrm>
        <a:graphic>
          <a:graphicData uri="http://schemas.openxmlformats.org/presentationml/2006/ole">
            <mc:AlternateContent xmlns:mc="http://schemas.openxmlformats.org/markup-compatibility/2006">
              <mc:Choice xmlns:v="urn:schemas-microsoft-com:vml" Requires="v">
                <p:oleObj spid="_x0000_s31753" name="Document" r:id="rId4" imgW="8863584" imgH="4706722" progId="Word.Document.8">
                  <p:embed/>
                </p:oleObj>
              </mc:Choice>
              <mc:Fallback>
                <p:oleObj name="Document" r:id="rId4" imgW="8863584" imgH="4706722" progId="Word.Document.8">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8296275" cy="440531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1750" name="Picture 1030" descr="Ver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 y="2514600"/>
            <a:ext cx="487363"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51" name="Picture 1031" descr="Poirea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352800"/>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032" descr="Biè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4191000"/>
            <a:ext cx="344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7CF7C4-DD5D-4E5D-8ED0-FFCF4EF23A1C}" type="slidenum">
              <a:rPr lang="en-GB" sz="1400"/>
              <a:pPr/>
              <a:t>17</a:t>
            </a:fld>
            <a:endParaRPr lang="en-GB" sz="1400"/>
          </a:p>
        </p:txBody>
      </p:sp>
      <p:sp>
        <p:nvSpPr>
          <p:cNvPr id="32771" name="Rectangle 2"/>
          <p:cNvSpPr>
            <a:spLocks noChangeArrowheads="1"/>
          </p:cNvSpPr>
          <p:nvPr/>
        </p:nvSpPr>
        <p:spPr bwMode="auto">
          <a:xfrm>
            <a:off x="609600" y="533400"/>
            <a:ext cx="7848600" cy="56388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graphicFrame>
        <p:nvGraphicFramePr>
          <p:cNvPr id="32772" name="Object 4"/>
          <p:cNvGraphicFramePr>
            <a:graphicFrameLocks noChangeAspect="1"/>
          </p:cNvGraphicFramePr>
          <p:nvPr/>
        </p:nvGraphicFramePr>
        <p:xfrm>
          <a:off x="612775" y="612775"/>
          <a:ext cx="8262938" cy="5810250"/>
        </p:xfrm>
        <a:graphic>
          <a:graphicData uri="http://schemas.openxmlformats.org/presentationml/2006/ole">
            <mc:AlternateContent xmlns:mc="http://schemas.openxmlformats.org/markup-compatibility/2006">
              <mc:Choice xmlns:v="urn:schemas-microsoft-com:vml" Requires="v">
                <p:oleObj spid="_x0000_s32778" name="Document" r:id="rId4" imgW="9414053" imgH="6621170" progId="Word.Document.8">
                  <p:embed/>
                </p:oleObj>
              </mc:Choice>
              <mc:Fallback>
                <p:oleObj name="Document" r:id="rId4" imgW="9414053" imgH="662117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612775"/>
                        <a:ext cx="8262938" cy="5810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773" name="Picture 8" descr="Ol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219200"/>
            <a:ext cx="206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9" descr="Beur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2209800"/>
            <a:ext cx="838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descr="Poiss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3276600"/>
            <a:ext cx="914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1" descr="Poul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 y="4343400"/>
            <a:ext cx="838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2" descr="Gatea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400" y="5181600"/>
            <a:ext cx="606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E6D1555-7231-4876-824C-1DA336F7612F}" type="slidenum">
              <a:rPr lang="en-GB" sz="1400"/>
              <a:pPr/>
              <a:t>18</a:t>
            </a:fld>
            <a:endParaRPr lang="en-GB" sz="1400"/>
          </a:p>
        </p:txBody>
      </p:sp>
      <p:sp>
        <p:nvSpPr>
          <p:cNvPr id="33795" name="Rectangle 1026"/>
          <p:cNvSpPr>
            <a:spLocks noGrp="1" noChangeArrowheads="1"/>
          </p:cNvSpPr>
          <p:nvPr>
            <p:ph type="title"/>
          </p:nvPr>
        </p:nvSpPr>
        <p:spPr>
          <a:xfrm>
            <a:off x="685800" y="457200"/>
            <a:ext cx="7772400" cy="1295400"/>
          </a:xfrm>
          <a:noFill/>
        </p:spPr>
        <p:txBody>
          <a:bodyPr/>
          <a:lstStyle/>
          <a:p>
            <a:r>
              <a:rPr lang="en-US" smtClean="0">
                <a:solidFill>
                  <a:srgbClr val="33CCFF"/>
                </a:solidFill>
              </a:rPr>
              <a:t>3 – </a:t>
            </a:r>
            <a:r>
              <a:rPr lang="hr-HR" smtClean="0">
                <a:solidFill>
                  <a:srgbClr val="33CCFF"/>
                </a:solidFill>
              </a:rPr>
              <a:t>Informacije za tržište</a:t>
            </a:r>
            <a:endParaRPr lang="en-US" u="sng" smtClean="0"/>
          </a:p>
        </p:txBody>
      </p:sp>
      <p:sp>
        <p:nvSpPr>
          <p:cNvPr id="33796" name="Rectangle 1027"/>
          <p:cNvSpPr>
            <a:spLocks noGrp="1" noChangeArrowheads="1"/>
          </p:cNvSpPr>
          <p:nvPr>
            <p:ph type="body" idx="1"/>
          </p:nvPr>
        </p:nvSpPr>
        <p:spPr>
          <a:xfrm>
            <a:off x="381000" y="1219200"/>
            <a:ext cx="8382000" cy="4876800"/>
          </a:xfrm>
          <a:noFill/>
        </p:spPr>
        <p:txBody>
          <a:bodyPr/>
          <a:lstStyle/>
          <a:p>
            <a:pPr algn="ctr">
              <a:buFont typeface="Wingdings" panose="05000000000000000000" pitchFamily="2" charset="2"/>
              <a:buNone/>
            </a:pPr>
            <a:endParaRPr lang="en-US" u="sng" smtClean="0"/>
          </a:p>
          <a:p>
            <a:pPr algn="ctr">
              <a:buFont typeface="Wingdings" panose="05000000000000000000" pitchFamily="2" charset="2"/>
              <a:buNone/>
            </a:pPr>
            <a:r>
              <a:rPr lang="hr-HR" smtClean="0"/>
              <a:t>Svaki proizvod koji je namijenjen za kontakt sa hranom mora imati zakonski određene prateće stvari</a:t>
            </a:r>
            <a:r>
              <a:rPr lang="en-US" smtClean="0"/>
              <a:t>:</a:t>
            </a:r>
          </a:p>
          <a:p>
            <a:pPr algn="ctr">
              <a:buFont typeface="Wingdings" panose="05000000000000000000" pitchFamily="2" charset="2"/>
              <a:buNone/>
            </a:pPr>
            <a:endParaRPr lang="en-US" smtClean="0"/>
          </a:p>
          <a:p>
            <a:pPr lvl="1">
              <a:lnSpc>
                <a:spcPct val="150000"/>
              </a:lnSpc>
              <a:buFont typeface="Monotype Sorts" pitchFamily="2" charset="2"/>
              <a:buChar char="Þ"/>
            </a:pPr>
            <a:r>
              <a:rPr lang="hr-HR" smtClean="0"/>
              <a:t>simbol hrane</a:t>
            </a:r>
            <a:r>
              <a:rPr lang="en-US" smtClean="0"/>
              <a:t>              </a:t>
            </a:r>
            <a:r>
              <a:rPr lang="hr-HR" smtClean="0"/>
              <a:t>     ili riječi </a:t>
            </a:r>
            <a:r>
              <a:rPr lang="en-US" smtClean="0"/>
              <a:t>“</a:t>
            </a:r>
            <a:r>
              <a:rPr lang="hr-HR" smtClean="0"/>
              <a:t>za upotrebu sa hranom</a:t>
            </a:r>
            <a:r>
              <a:rPr lang="en-US" smtClean="0"/>
              <a:t>”,</a:t>
            </a:r>
          </a:p>
          <a:p>
            <a:pPr lvl="1">
              <a:lnSpc>
                <a:spcPct val="150000"/>
              </a:lnSpc>
              <a:buFont typeface="Monotype Sorts" pitchFamily="2" charset="2"/>
              <a:buChar char="Þ"/>
            </a:pPr>
            <a:r>
              <a:rPr lang="hr-HR" smtClean="0"/>
              <a:t>ako je potrebno</a:t>
            </a:r>
            <a:r>
              <a:rPr lang="en-US" smtClean="0"/>
              <a:t>, </a:t>
            </a:r>
            <a:r>
              <a:rPr lang="hr-HR" smtClean="0"/>
              <a:t>specijalne uvjete ili restrikcije kod uporabe</a:t>
            </a:r>
            <a:r>
              <a:rPr lang="en-US" smtClean="0"/>
              <a:t>,</a:t>
            </a:r>
          </a:p>
          <a:p>
            <a:pPr lvl="1">
              <a:lnSpc>
                <a:spcPct val="150000"/>
              </a:lnSpc>
              <a:buFont typeface="Monotype Sorts" pitchFamily="2" charset="2"/>
              <a:buChar char="Þ"/>
            </a:pPr>
            <a:r>
              <a:rPr lang="hr-HR" smtClean="0"/>
              <a:t>identifikaciju proizvođača ili njegovog legalnog zastupnika unutar </a:t>
            </a:r>
            <a:r>
              <a:rPr lang="en-US" smtClean="0"/>
              <a:t>EC:</a:t>
            </a:r>
          </a:p>
          <a:p>
            <a:pPr lvl="3">
              <a:lnSpc>
                <a:spcPct val="150000"/>
              </a:lnSpc>
            </a:pPr>
            <a:r>
              <a:rPr lang="hr-HR" smtClean="0"/>
              <a:t>na prodajnoj razini</a:t>
            </a:r>
            <a:r>
              <a:rPr lang="en-US" smtClean="0"/>
              <a:t>: </a:t>
            </a:r>
            <a:r>
              <a:rPr lang="hr-HR" smtClean="0"/>
              <a:t>na samom proizvodu</a:t>
            </a:r>
            <a:r>
              <a:rPr lang="en-US" smtClean="0"/>
              <a:t>,</a:t>
            </a:r>
          </a:p>
          <a:p>
            <a:pPr lvl="3">
              <a:lnSpc>
                <a:spcPct val="150000"/>
              </a:lnSpc>
            </a:pPr>
            <a:r>
              <a:rPr lang="hr-HR" smtClean="0"/>
              <a:t>u drugim marketinškim fazama</a:t>
            </a:r>
            <a:r>
              <a:rPr lang="en-US" smtClean="0"/>
              <a:t>: </a:t>
            </a:r>
            <a:r>
              <a:rPr lang="hr-HR" smtClean="0"/>
              <a:t>na samom proizvodu ili na pridodanim dokumentima i izdanje pisanog atesta</a:t>
            </a:r>
            <a:r>
              <a:rPr lang="en-US" smtClean="0"/>
              <a:t>.</a:t>
            </a:r>
          </a:p>
          <a:p>
            <a:endParaRPr lang="en-US" sz="2800" smtClean="0"/>
          </a:p>
        </p:txBody>
      </p:sp>
      <p:pic>
        <p:nvPicPr>
          <p:cNvPr id="33797" name="Picture 1028" descr="Fourch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2951163"/>
            <a:ext cx="533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35538D0-AB05-4BFB-847F-C127BD7FF52C}" type="slidenum">
              <a:rPr lang="en-GB" sz="1400"/>
              <a:pPr/>
              <a:t>19</a:t>
            </a:fld>
            <a:endParaRPr lang="en-GB" sz="1400"/>
          </a:p>
        </p:txBody>
      </p:sp>
      <p:sp>
        <p:nvSpPr>
          <p:cNvPr id="35843" name="Rectangle 1026"/>
          <p:cNvSpPr>
            <a:spLocks noGrp="1" noChangeArrowheads="1"/>
          </p:cNvSpPr>
          <p:nvPr>
            <p:ph type="title"/>
          </p:nvPr>
        </p:nvSpPr>
        <p:spPr>
          <a:xfrm>
            <a:off x="533400" y="685800"/>
            <a:ext cx="4267200" cy="1143000"/>
          </a:xfrm>
          <a:noFill/>
        </p:spPr>
        <p:txBody>
          <a:bodyPr/>
          <a:lstStyle/>
          <a:p>
            <a:r>
              <a:rPr lang="en-US" smtClean="0">
                <a:solidFill>
                  <a:srgbClr val="33CCFF"/>
                </a:solidFill>
              </a:rPr>
              <a:t>3 – </a:t>
            </a:r>
            <a:r>
              <a:rPr lang="hr-HR" smtClean="0">
                <a:solidFill>
                  <a:srgbClr val="33CCFF"/>
                </a:solidFill>
              </a:rPr>
              <a:t>Deklaracija za kontakt sa hranom</a:t>
            </a:r>
            <a:endParaRPr lang="en-US" sz="2000" smtClean="0"/>
          </a:p>
        </p:txBody>
      </p:sp>
      <p:sp>
        <p:nvSpPr>
          <p:cNvPr id="35844" name="Rectangle 1027"/>
          <p:cNvSpPr>
            <a:spLocks noGrp="1" noChangeArrowheads="1"/>
          </p:cNvSpPr>
          <p:nvPr>
            <p:ph type="body" idx="1"/>
          </p:nvPr>
        </p:nvSpPr>
        <p:spPr>
          <a:xfrm>
            <a:off x="457200" y="1981200"/>
            <a:ext cx="4419600" cy="4114800"/>
          </a:xfrm>
          <a:noFill/>
        </p:spPr>
        <p:txBody>
          <a:bodyPr/>
          <a:lstStyle/>
          <a:p>
            <a:pPr>
              <a:lnSpc>
                <a:spcPct val="140000"/>
              </a:lnSpc>
              <a:buFontTx/>
              <a:buChar char="•"/>
            </a:pPr>
            <a:r>
              <a:rPr lang="en-US" sz="1800" smtClean="0"/>
              <a:t>Auto-</a:t>
            </a:r>
            <a:r>
              <a:rPr lang="hr-HR" sz="1800" smtClean="0"/>
              <a:t>certifikacijski proces, ali primjenjuju se stroge odrednice</a:t>
            </a:r>
            <a:r>
              <a:rPr lang="en-US" sz="1800" smtClean="0"/>
              <a:t>.</a:t>
            </a:r>
          </a:p>
          <a:p>
            <a:pPr>
              <a:lnSpc>
                <a:spcPct val="140000"/>
              </a:lnSpc>
              <a:buFontTx/>
              <a:buChar char="•"/>
            </a:pPr>
            <a:r>
              <a:rPr lang="hr-HR" sz="1800" smtClean="0"/>
              <a:t>Naši proizvodi su testirani od strane nezavisnog francuskog laboratorija</a:t>
            </a:r>
            <a:r>
              <a:rPr lang="en-US" sz="1800" smtClean="0"/>
              <a:t>, Laboratoire National d’Essai (LNE), </a:t>
            </a:r>
            <a:r>
              <a:rPr lang="hr-HR" sz="1800" smtClean="0"/>
              <a:t>poznatog po stručnosti za europske odredbe i kontakt sa hranom</a:t>
            </a:r>
            <a:r>
              <a:rPr lang="en-US" sz="1800" smtClean="0"/>
              <a:t>.</a:t>
            </a:r>
          </a:p>
          <a:p>
            <a:pPr>
              <a:lnSpc>
                <a:spcPct val="140000"/>
              </a:lnSpc>
              <a:buFontTx/>
              <a:buChar char="•"/>
            </a:pPr>
            <a:r>
              <a:rPr lang="hr-HR" sz="1800" smtClean="0"/>
              <a:t>Odredbe za kontakt sa hranom strogo se prate u raznim europskim zemljama</a:t>
            </a:r>
            <a:r>
              <a:rPr lang="en-US" sz="1800" smtClean="0"/>
              <a:t>.</a:t>
            </a:r>
            <a:br>
              <a:rPr lang="en-US" sz="1800" smtClean="0"/>
            </a:br>
            <a:endParaRPr lang="en-US" sz="1600" smtClean="0"/>
          </a:p>
        </p:txBody>
      </p:sp>
      <p:pic>
        <p:nvPicPr>
          <p:cNvPr id="3584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7719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51E29B1-28C1-4512-8115-56109591EC5C}" type="slidenum">
              <a:rPr lang="en-GB" sz="1400"/>
              <a:pPr/>
              <a:t>2</a:t>
            </a:fld>
            <a:endParaRPr lang="en-GB" sz="1400"/>
          </a:p>
        </p:txBody>
      </p:sp>
      <p:sp>
        <p:nvSpPr>
          <p:cNvPr id="6147" name="Rectangle 2"/>
          <p:cNvSpPr>
            <a:spLocks noChangeArrowheads="1"/>
          </p:cNvSpPr>
          <p:nvPr>
            <p:ph type="body" idx="1"/>
          </p:nvPr>
        </p:nvSpPr>
        <p:spPr>
          <a:xfrm>
            <a:off x="611188" y="1125538"/>
            <a:ext cx="8074025" cy="4953000"/>
          </a:xfrm>
          <a:noFill/>
        </p:spPr>
        <p:txBody>
          <a:bodyPr lIns="92075" tIns="46038" rIns="92075" bIns="46038"/>
          <a:lstStyle/>
          <a:p>
            <a:pPr lvl="4">
              <a:lnSpc>
                <a:spcPct val="95000"/>
              </a:lnSpc>
              <a:buFont typeface="Wingdings" panose="05000000000000000000" pitchFamily="2" charset="2"/>
              <a:buChar char=" "/>
              <a:tabLst>
                <a:tab pos="5884863" algn="l"/>
              </a:tabLst>
            </a:pPr>
            <a:r>
              <a:rPr lang="fr-FR" sz="1600" b="1" smtClean="0"/>
              <a:t>  		</a:t>
            </a:r>
            <a:endParaRPr lang="fr-FR" sz="1400" smtClean="0"/>
          </a:p>
          <a:p>
            <a:pPr>
              <a:lnSpc>
                <a:spcPct val="145000"/>
              </a:lnSpc>
              <a:buFont typeface="Wingdings" panose="05000000000000000000" pitchFamily="2" charset="2"/>
              <a:buNone/>
              <a:tabLst>
                <a:tab pos="5884863" algn="l"/>
              </a:tabLst>
            </a:pPr>
            <a:r>
              <a:rPr lang="en-GB" sz="1800" smtClean="0"/>
              <a:t>1 – </a:t>
            </a:r>
            <a:r>
              <a:rPr lang="hr-HR" sz="1800" smtClean="0"/>
              <a:t>Što je to prehrambena industrija i koje su njene zabrinutosti vezano uz rukavice</a:t>
            </a:r>
            <a:r>
              <a:rPr lang="en-GB" sz="1800" smtClean="0"/>
              <a:t>?</a:t>
            </a:r>
          </a:p>
          <a:p>
            <a:pPr>
              <a:lnSpc>
                <a:spcPct val="145000"/>
              </a:lnSpc>
              <a:buFont typeface="Wingdings" panose="05000000000000000000" pitchFamily="2" charset="2"/>
              <a:buNone/>
              <a:tabLst>
                <a:tab pos="5884863" algn="l"/>
              </a:tabLst>
            </a:pPr>
            <a:r>
              <a:rPr lang="en-GB" sz="1800" smtClean="0"/>
              <a:t>2 – </a:t>
            </a:r>
            <a:r>
              <a:rPr lang="hr-HR" sz="1800" smtClean="0"/>
              <a:t>Zašto odabrati </a:t>
            </a:r>
            <a:r>
              <a:rPr lang="en-GB" sz="1800" smtClean="0"/>
              <a:t>proFood </a:t>
            </a:r>
            <a:r>
              <a:rPr lang="hr-HR" sz="1800" smtClean="0"/>
              <a:t>i</a:t>
            </a:r>
            <a:r>
              <a:rPr lang="en-GB" sz="1800" smtClean="0"/>
              <a:t> proFood premium</a:t>
            </a:r>
          </a:p>
          <a:p>
            <a:pPr lvl="1">
              <a:lnSpc>
                <a:spcPct val="145000"/>
              </a:lnSpc>
              <a:buFont typeface="Wingdings" panose="05000000000000000000" pitchFamily="2" charset="2"/>
              <a:buChar char=""/>
              <a:tabLst>
                <a:tab pos="5884863" algn="l"/>
              </a:tabLst>
            </a:pPr>
            <a:r>
              <a:rPr lang="hr-HR" sz="1600" smtClean="0"/>
              <a:t>Odobren kontakt s hranom</a:t>
            </a:r>
            <a:endParaRPr lang="en-GB" sz="1600" smtClean="0"/>
          </a:p>
          <a:p>
            <a:pPr lvl="1">
              <a:lnSpc>
                <a:spcPct val="145000"/>
              </a:lnSpc>
              <a:buFont typeface="Wingdings" panose="05000000000000000000" pitchFamily="2" charset="2"/>
              <a:buChar char=""/>
              <a:tabLst>
                <a:tab pos="5884863" algn="l"/>
              </a:tabLst>
            </a:pPr>
            <a:r>
              <a:rPr lang="hr-HR" sz="1600" smtClean="0"/>
              <a:t>Bez pudera</a:t>
            </a:r>
            <a:endParaRPr lang="en-GB" sz="1600" smtClean="0"/>
          </a:p>
          <a:p>
            <a:pPr lvl="1">
              <a:lnSpc>
                <a:spcPct val="145000"/>
              </a:lnSpc>
              <a:buFont typeface="Wingdings" panose="05000000000000000000" pitchFamily="2" charset="2"/>
              <a:buChar char=""/>
              <a:tabLst>
                <a:tab pos="5884863" algn="l"/>
              </a:tabLst>
            </a:pPr>
            <a:r>
              <a:rPr lang="hr-HR" sz="1600" smtClean="0"/>
              <a:t>Bez plastifikatora</a:t>
            </a:r>
            <a:endParaRPr lang="en-GB" sz="1600" smtClean="0"/>
          </a:p>
          <a:p>
            <a:pPr lvl="1">
              <a:lnSpc>
                <a:spcPct val="145000"/>
              </a:lnSpc>
              <a:buFont typeface="Wingdings" panose="05000000000000000000" pitchFamily="2" charset="2"/>
              <a:buChar char=""/>
              <a:tabLst>
                <a:tab pos="5884863" algn="l"/>
              </a:tabLst>
            </a:pPr>
            <a:r>
              <a:rPr lang="hr-HR" sz="1600" smtClean="0"/>
              <a:t>Bez kartona</a:t>
            </a:r>
            <a:r>
              <a:rPr lang="en-GB" sz="1600" smtClean="0"/>
              <a:t> + </a:t>
            </a:r>
            <a:r>
              <a:rPr lang="hr-HR" sz="1600" smtClean="0"/>
              <a:t>specifični držač</a:t>
            </a:r>
            <a:endParaRPr lang="en-GB" sz="1600" smtClean="0"/>
          </a:p>
          <a:p>
            <a:pPr lvl="1">
              <a:lnSpc>
                <a:spcPct val="145000"/>
              </a:lnSpc>
              <a:buFont typeface="Wingdings" panose="05000000000000000000" pitchFamily="2" charset="2"/>
              <a:buChar char=""/>
              <a:tabLst>
                <a:tab pos="5884863" algn="l"/>
              </a:tabLst>
            </a:pPr>
            <a:r>
              <a:rPr lang="hr-HR" sz="1600" smtClean="0"/>
              <a:t>Raspon više boja</a:t>
            </a:r>
            <a:endParaRPr lang="en-GB" sz="1600" smtClean="0"/>
          </a:p>
          <a:p>
            <a:pPr lvl="1">
              <a:lnSpc>
                <a:spcPct val="145000"/>
              </a:lnSpc>
              <a:buFont typeface="Wingdings" panose="05000000000000000000" pitchFamily="2" charset="2"/>
              <a:buChar char=""/>
              <a:tabLst>
                <a:tab pos="5884863" algn="l"/>
              </a:tabLst>
            </a:pPr>
            <a:r>
              <a:rPr lang="hr-HR" sz="1600" smtClean="0"/>
              <a:t>Osobna zaštitna oprema</a:t>
            </a:r>
            <a:endParaRPr lang="en-GB" sz="1600" smtClean="0"/>
          </a:p>
          <a:p>
            <a:pPr>
              <a:lnSpc>
                <a:spcPct val="145000"/>
              </a:lnSpc>
              <a:buFont typeface="Wingdings" panose="05000000000000000000" pitchFamily="2" charset="2"/>
              <a:buNone/>
              <a:tabLst>
                <a:tab pos="5884863" algn="l"/>
              </a:tabLst>
            </a:pPr>
            <a:r>
              <a:rPr lang="en-GB" sz="1800" smtClean="0"/>
              <a:t>3 – </a:t>
            </a:r>
            <a:r>
              <a:rPr lang="hr-HR" sz="1800" smtClean="0"/>
              <a:t>Proizvodni raspon</a:t>
            </a:r>
            <a:endParaRPr lang="en-GB" sz="1800" smtClean="0"/>
          </a:p>
          <a:p>
            <a:pPr>
              <a:lnSpc>
                <a:spcPct val="145000"/>
              </a:lnSpc>
              <a:buFont typeface="Wingdings" panose="05000000000000000000" pitchFamily="2" charset="2"/>
              <a:buNone/>
              <a:tabLst>
                <a:tab pos="5884863" algn="l"/>
              </a:tabLst>
            </a:pPr>
            <a:r>
              <a:rPr lang="en-GB" sz="1800" smtClean="0"/>
              <a:t>4 – </a:t>
            </a:r>
            <a:r>
              <a:rPr lang="hr-HR" sz="1800" smtClean="0"/>
              <a:t>Komunikacija i tržišne aktivnosti</a:t>
            </a:r>
            <a:endParaRPr lang="fr-FR" sz="1600" b="1" smtClean="0"/>
          </a:p>
        </p:txBody>
      </p:sp>
      <p:sp>
        <p:nvSpPr>
          <p:cNvPr id="6148" name="Rectangle 3"/>
          <p:cNvSpPr>
            <a:spLocks noChangeArrowheads="1"/>
          </p:cNvSpPr>
          <p:nvPr>
            <p:ph type="title"/>
          </p:nvPr>
        </p:nvSpPr>
        <p:spPr>
          <a:xfrm>
            <a:off x="685800" y="685800"/>
            <a:ext cx="7772400" cy="762000"/>
          </a:xfrm>
          <a:noFill/>
        </p:spPr>
        <p:txBody>
          <a:bodyPr lIns="92075" tIns="46038" rIns="92075" bIns="46038"/>
          <a:lstStyle/>
          <a:p>
            <a:r>
              <a:rPr lang="hr-HR" smtClean="0">
                <a:solidFill>
                  <a:srgbClr val="00CCFF"/>
                </a:solidFill>
              </a:rPr>
              <a:t>Pregled</a:t>
            </a:r>
            <a:endParaRPr lang="en-US" smtClean="0"/>
          </a:p>
        </p:txBody>
      </p:sp>
    </p:spTree>
  </p:cSld>
  <p:clrMapOvr>
    <a:masterClrMapping/>
  </p:clrMapOvr>
  <p:transition>
    <p:pull dir="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3184E8-DBA0-4AF5-9820-227997DE81B3}" type="slidenum">
              <a:rPr lang="en-GB" sz="1400"/>
              <a:pPr/>
              <a:t>20</a:t>
            </a:fld>
            <a:endParaRPr lang="en-GB" sz="1400"/>
          </a:p>
        </p:txBody>
      </p:sp>
      <p:pic>
        <p:nvPicPr>
          <p:cNvPr id="37891" name="Picture 17" descr="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33337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25"/>
          <p:cNvSpPr txBox="1">
            <a:spLocks noChangeArrowheads="1"/>
          </p:cNvSpPr>
          <p:nvPr/>
        </p:nvSpPr>
        <p:spPr bwMode="auto">
          <a:xfrm>
            <a:off x="609600" y="4581525"/>
            <a:ext cx="79248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SzPct val="60000"/>
              <a:buFontTx/>
              <a:buChar char="•"/>
            </a:pPr>
            <a:r>
              <a:rPr lang="fr-FR" sz="1800">
                <a:solidFill>
                  <a:schemeClr val="bg1"/>
                </a:solidFill>
              </a:rPr>
              <a:t> </a:t>
            </a:r>
            <a:r>
              <a:rPr lang="hr-HR" sz="1800">
                <a:solidFill>
                  <a:schemeClr val="bg1"/>
                </a:solidFill>
              </a:rPr>
              <a:t>smanjeni kemijski kontaminacijski rizici</a:t>
            </a:r>
            <a:r>
              <a:rPr lang="en-GB" sz="1800">
                <a:solidFill>
                  <a:schemeClr val="bg1"/>
                </a:solidFill>
              </a:rPr>
              <a:t>: </a:t>
            </a:r>
            <a:r>
              <a:rPr lang="hr-HR" sz="1800">
                <a:solidFill>
                  <a:schemeClr val="bg1"/>
                </a:solidFill>
              </a:rPr>
              <a:t>kontrolirani sastav rukavica i limitirana razina migracije</a:t>
            </a:r>
            <a:r>
              <a:rPr lang="en-GB" sz="1800">
                <a:solidFill>
                  <a:schemeClr val="bg1"/>
                </a:solidFill>
              </a:rPr>
              <a:t>,</a:t>
            </a:r>
          </a:p>
          <a:p>
            <a:pPr>
              <a:lnSpc>
                <a:spcPct val="110000"/>
              </a:lnSpc>
              <a:spcBef>
                <a:spcPct val="50000"/>
              </a:spcBef>
              <a:buSzPct val="60000"/>
              <a:buFontTx/>
              <a:buChar char="•"/>
            </a:pPr>
            <a:r>
              <a:rPr lang="en-GB" sz="1800">
                <a:solidFill>
                  <a:schemeClr val="bg1"/>
                </a:solidFill>
              </a:rPr>
              <a:t> </a:t>
            </a:r>
            <a:r>
              <a:rPr lang="hr-HR" sz="1800">
                <a:solidFill>
                  <a:schemeClr val="bg1"/>
                </a:solidFill>
              </a:rPr>
              <a:t>odgovarajući odabir materijala rukavice</a:t>
            </a:r>
            <a:r>
              <a:rPr lang="en-GB" sz="1800">
                <a:solidFill>
                  <a:schemeClr val="bg1"/>
                </a:solidFill>
              </a:rPr>
              <a:t>: </a:t>
            </a:r>
            <a:r>
              <a:rPr lang="hr-HR" sz="1800">
                <a:solidFill>
                  <a:schemeClr val="bg1"/>
                </a:solidFill>
              </a:rPr>
              <a:t>lagana za korištenje </a:t>
            </a:r>
            <a:r>
              <a:rPr lang="en-GB" sz="1800">
                <a:solidFill>
                  <a:schemeClr val="bg1"/>
                </a:solidFill>
              </a:rPr>
              <a:t>Ansell</a:t>
            </a:r>
            <a:r>
              <a:rPr lang="hr-HR" sz="1800">
                <a:solidFill>
                  <a:schemeClr val="bg1"/>
                </a:solidFill>
              </a:rPr>
              <a:t>-ova</a:t>
            </a:r>
            <a:r>
              <a:rPr lang="en-GB" sz="1800">
                <a:solidFill>
                  <a:schemeClr val="bg1"/>
                </a:solidFill>
              </a:rPr>
              <a:t> </a:t>
            </a:r>
            <a:r>
              <a:rPr lang="hr-HR" sz="1800">
                <a:solidFill>
                  <a:schemeClr val="bg1"/>
                </a:solidFill>
              </a:rPr>
              <a:t>piktogramska tabela</a:t>
            </a:r>
            <a:r>
              <a:rPr lang="en-GB" sz="1800">
                <a:solidFill>
                  <a:schemeClr val="bg1"/>
                </a:solidFill>
              </a:rPr>
              <a:t>,</a:t>
            </a:r>
          </a:p>
          <a:p>
            <a:pPr>
              <a:lnSpc>
                <a:spcPct val="110000"/>
              </a:lnSpc>
              <a:spcBef>
                <a:spcPct val="50000"/>
              </a:spcBef>
              <a:buSzPct val="60000"/>
              <a:buFontTx/>
              <a:buChar char="•"/>
            </a:pPr>
            <a:r>
              <a:rPr lang="en-GB" sz="1800">
                <a:solidFill>
                  <a:schemeClr val="bg1"/>
                </a:solidFill>
              </a:rPr>
              <a:t> </a:t>
            </a:r>
            <a:r>
              <a:rPr lang="hr-HR" sz="1800">
                <a:solidFill>
                  <a:schemeClr val="bg1"/>
                </a:solidFill>
              </a:rPr>
              <a:t>obećanje proizvoda</a:t>
            </a:r>
            <a:r>
              <a:rPr lang="en-GB" sz="1800">
                <a:solidFill>
                  <a:schemeClr val="bg1"/>
                </a:solidFill>
              </a:rPr>
              <a:t>: </a:t>
            </a:r>
            <a:r>
              <a:rPr lang="hr-HR" sz="1800">
                <a:solidFill>
                  <a:schemeClr val="bg1"/>
                </a:solidFill>
              </a:rPr>
              <a:t>performanse</a:t>
            </a:r>
            <a:r>
              <a:rPr lang="en-GB" sz="1800">
                <a:solidFill>
                  <a:schemeClr val="bg1"/>
                </a:solidFill>
              </a:rPr>
              <a:t>/</a:t>
            </a:r>
            <a:r>
              <a:rPr lang="hr-HR" sz="1800">
                <a:solidFill>
                  <a:schemeClr val="bg1"/>
                </a:solidFill>
              </a:rPr>
              <a:t>kvaliteta</a:t>
            </a:r>
            <a:r>
              <a:rPr lang="en-GB" sz="1800">
                <a:solidFill>
                  <a:schemeClr val="bg1"/>
                </a:solidFill>
              </a:rPr>
              <a:t>.</a:t>
            </a:r>
          </a:p>
        </p:txBody>
      </p:sp>
      <p:sp>
        <p:nvSpPr>
          <p:cNvPr id="37893" name="Rectangle 27"/>
          <p:cNvSpPr>
            <a:spLocks noChangeArrowheads="1"/>
          </p:cNvSpPr>
          <p:nvPr/>
        </p:nvSpPr>
        <p:spPr bwMode="auto">
          <a:xfrm>
            <a:off x="990600" y="609600"/>
            <a:ext cx="3352800" cy="28194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pic>
        <p:nvPicPr>
          <p:cNvPr id="37894" name="Picture 28" descr="F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143000"/>
            <a:ext cx="20574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29"/>
          <p:cNvSpPr>
            <a:spLocks noChangeArrowheads="1"/>
          </p:cNvSpPr>
          <p:nvPr/>
        </p:nvSpPr>
        <p:spPr bwMode="auto">
          <a:xfrm>
            <a:off x="412750" y="3644900"/>
            <a:ext cx="8316913" cy="838200"/>
          </a:xfrm>
          <a:prstGeom prst="rect">
            <a:avLst/>
          </a:prstGeom>
          <a:solidFill>
            <a:srgbClr val="FFFF00"/>
          </a:solidFill>
          <a:ln w="9525">
            <a:solidFill>
              <a:srgbClr val="CCFFFF"/>
            </a:solidFill>
            <a:miter lim="800000"/>
            <a:headEnd/>
            <a:tailEnd/>
          </a:ln>
          <a:effectLst>
            <a:outerShdw dist="107763" dir="2700000" algn="ctr" rotWithShape="0">
              <a:schemeClr val="tx1"/>
            </a:outerShdw>
          </a:effec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rgbClr val="000099"/>
                </a:solidFill>
              </a:rPr>
              <a:t>proFood premium = </a:t>
            </a:r>
            <a:r>
              <a:rPr lang="hr-HR" sz="3200" b="1">
                <a:solidFill>
                  <a:srgbClr val="000099"/>
                </a:solidFill>
              </a:rPr>
              <a:t>dozvoljen kontakt sa hranom</a:t>
            </a:r>
            <a:endParaRPr lang="en-US" sz="3200" b="1">
              <a:solidFill>
                <a:srgbClr val="0000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37C34EA-5662-4C0A-B714-DF3D36110B13}" type="slidenum">
              <a:rPr lang="en-GB" sz="1400"/>
              <a:pPr/>
              <a:t>21</a:t>
            </a:fld>
            <a:endParaRPr lang="en-GB" sz="1400"/>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247332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609600"/>
            <a:ext cx="53340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p:cNvSpPr txBox="1">
            <a:spLocks noChangeArrowheads="1"/>
          </p:cNvSpPr>
          <p:nvPr/>
        </p:nvSpPr>
        <p:spPr bwMode="auto">
          <a:xfrm>
            <a:off x="685800" y="4876800"/>
            <a:ext cx="79248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SzPct val="60000"/>
              <a:buFontTx/>
              <a:buChar char="•"/>
            </a:pPr>
            <a:r>
              <a:rPr lang="en-GB">
                <a:solidFill>
                  <a:schemeClr val="bg1"/>
                </a:solidFill>
              </a:rPr>
              <a:t> </a:t>
            </a:r>
            <a:r>
              <a:rPr lang="hr-HR" sz="2000">
                <a:solidFill>
                  <a:schemeClr val="bg1"/>
                </a:solidFill>
              </a:rPr>
              <a:t>smanjenje kemijske kontaminacije</a:t>
            </a:r>
            <a:r>
              <a:rPr lang="en-GB" sz="2000">
                <a:solidFill>
                  <a:schemeClr val="bg1"/>
                </a:solidFill>
              </a:rPr>
              <a:t>,</a:t>
            </a:r>
          </a:p>
          <a:p>
            <a:pPr>
              <a:spcBef>
                <a:spcPct val="50000"/>
              </a:spcBef>
              <a:buSzPct val="60000"/>
              <a:buFontTx/>
              <a:buChar char="•"/>
            </a:pPr>
            <a:r>
              <a:rPr lang="en-GB" sz="2000">
                <a:solidFill>
                  <a:schemeClr val="bg1"/>
                </a:solidFill>
              </a:rPr>
              <a:t> </a:t>
            </a:r>
            <a:r>
              <a:rPr lang="hr-HR" sz="2000">
                <a:solidFill>
                  <a:schemeClr val="bg1"/>
                </a:solidFill>
              </a:rPr>
              <a:t>bolja kompatibilnost hrane</a:t>
            </a:r>
            <a:r>
              <a:rPr lang="en-GB" sz="2000">
                <a:solidFill>
                  <a:schemeClr val="bg1"/>
                </a:solidFill>
              </a:rPr>
              <a:t> - </a:t>
            </a:r>
            <a:r>
              <a:rPr lang="hr-HR" sz="2000">
                <a:solidFill>
                  <a:schemeClr val="bg1"/>
                </a:solidFill>
              </a:rPr>
              <a:t>moguć je kontakt sa masnom hranom</a:t>
            </a:r>
            <a:r>
              <a:rPr lang="en-GB" sz="2000">
                <a:solidFill>
                  <a:schemeClr val="bg1"/>
                </a:solidFill>
              </a:rPr>
              <a:t>.</a:t>
            </a:r>
            <a:endParaRPr lang="en-GB">
              <a:solidFill>
                <a:schemeClr val="bg1"/>
              </a:solidFill>
            </a:endParaRPr>
          </a:p>
          <a:p>
            <a:pPr>
              <a:spcBef>
                <a:spcPct val="50000"/>
              </a:spcBef>
            </a:pPr>
            <a:endParaRPr lang="en-GB"/>
          </a:p>
        </p:txBody>
      </p:sp>
      <p:sp>
        <p:nvSpPr>
          <p:cNvPr id="39942" name="Text Box 6"/>
          <p:cNvSpPr txBox="1">
            <a:spLocks noChangeArrowheads="1"/>
          </p:cNvSpPr>
          <p:nvPr/>
        </p:nvSpPr>
        <p:spPr bwMode="auto">
          <a:xfrm>
            <a:off x="1066800" y="2743200"/>
            <a:ext cx="1600200" cy="304800"/>
          </a:xfrm>
          <a:prstGeom prst="rect">
            <a:avLst/>
          </a:prstGeom>
          <a:solidFill>
            <a:srgbClr val="CC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400" b="1" i="1">
                <a:solidFill>
                  <a:srgbClr val="CC3300"/>
                </a:solidFill>
              </a:rPr>
              <a:t>Vinylne rukavice</a:t>
            </a:r>
            <a:r>
              <a:rPr lang="en-US" sz="1400" b="1" i="1">
                <a:solidFill>
                  <a:srgbClr val="CC3300"/>
                </a:solidFill>
              </a:rPr>
              <a:t> ?</a:t>
            </a:r>
            <a:endParaRPr lang="en-US"/>
          </a:p>
        </p:txBody>
      </p:sp>
      <p:sp>
        <p:nvSpPr>
          <p:cNvPr id="39943" name="Text Box 7"/>
          <p:cNvSpPr txBox="1">
            <a:spLocks noChangeArrowheads="1"/>
          </p:cNvSpPr>
          <p:nvPr/>
        </p:nvSpPr>
        <p:spPr bwMode="auto">
          <a:xfrm>
            <a:off x="3352800" y="609600"/>
            <a:ext cx="5257800" cy="62388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400" b="1">
                <a:solidFill>
                  <a:srgbClr val="99CCFF"/>
                </a:solidFill>
              </a:rPr>
              <a:t>Usporedba ukupnih migracijskih vrijednosti</a:t>
            </a:r>
            <a:r>
              <a:rPr lang="en-US" sz="1400" b="1">
                <a:solidFill>
                  <a:srgbClr val="99CCFF"/>
                </a:solidFill>
              </a:rPr>
              <a:t> </a:t>
            </a:r>
            <a:r>
              <a:rPr lang="hr-HR" sz="1400" b="1">
                <a:solidFill>
                  <a:srgbClr val="99CCFF"/>
                </a:solidFill>
              </a:rPr>
              <a:t>izvedena sa </a:t>
            </a:r>
          </a:p>
          <a:p>
            <a:pPr algn="ctr">
              <a:spcBef>
                <a:spcPct val="50000"/>
              </a:spcBef>
            </a:pPr>
            <a:r>
              <a:rPr lang="hr-HR" sz="1400" b="1">
                <a:solidFill>
                  <a:srgbClr val="99CCFF"/>
                </a:solidFill>
              </a:rPr>
              <a:t>simulantom </a:t>
            </a:r>
            <a:r>
              <a:rPr lang="en-US" sz="1400" b="1">
                <a:solidFill>
                  <a:srgbClr val="99CCFF"/>
                </a:solidFill>
              </a:rPr>
              <a:t>“</a:t>
            </a:r>
            <a:r>
              <a:rPr lang="hr-HR" sz="1400" b="1">
                <a:solidFill>
                  <a:srgbClr val="99CCFF"/>
                </a:solidFill>
              </a:rPr>
              <a:t>maslinovo ulje</a:t>
            </a:r>
            <a:r>
              <a:rPr lang="en-US" sz="1400" b="1">
                <a:solidFill>
                  <a:srgbClr val="99CCFF"/>
                </a:solidFill>
              </a:rPr>
              <a:t>”</a:t>
            </a:r>
            <a:endParaRPr lang="en-US"/>
          </a:p>
        </p:txBody>
      </p:sp>
      <p:sp>
        <p:nvSpPr>
          <p:cNvPr id="39944" name="Text Box 8"/>
          <p:cNvSpPr txBox="1">
            <a:spLocks noChangeArrowheads="1"/>
          </p:cNvSpPr>
          <p:nvPr/>
        </p:nvSpPr>
        <p:spPr bwMode="auto">
          <a:xfrm>
            <a:off x="3962400" y="2590800"/>
            <a:ext cx="990600" cy="396875"/>
          </a:xfrm>
          <a:prstGeom prst="rect">
            <a:avLst/>
          </a:prstGeom>
          <a:solidFill>
            <a:srgbClr val="6699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a:solidFill>
                  <a:schemeClr val="tx2"/>
                </a:solidFill>
              </a:rPr>
              <a:t>98 mg/dm² </a:t>
            </a:r>
          </a:p>
          <a:p>
            <a:r>
              <a:rPr lang="hr-HR" sz="1000">
                <a:solidFill>
                  <a:schemeClr val="tx2"/>
                </a:solidFill>
              </a:rPr>
              <a:t>nakon </a:t>
            </a:r>
            <a:r>
              <a:rPr lang="en-US" sz="1000">
                <a:solidFill>
                  <a:schemeClr val="tx2"/>
                </a:solidFill>
              </a:rPr>
              <a:t>5 minut</a:t>
            </a:r>
            <a:r>
              <a:rPr lang="hr-HR" sz="1000">
                <a:solidFill>
                  <a:schemeClr val="tx2"/>
                </a:solidFill>
              </a:rPr>
              <a:t>a</a:t>
            </a:r>
            <a:endParaRPr lang="en-US" sz="1400"/>
          </a:p>
        </p:txBody>
      </p:sp>
      <p:sp>
        <p:nvSpPr>
          <p:cNvPr id="39945" name="Text Box 9"/>
          <p:cNvSpPr txBox="1">
            <a:spLocks noChangeArrowheads="1"/>
          </p:cNvSpPr>
          <p:nvPr/>
        </p:nvSpPr>
        <p:spPr bwMode="auto">
          <a:xfrm>
            <a:off x="5486400" y="1905000"/>
            <a:ext cx="838200" cy="396875"/>
          </a:xfrm>
          <a:prstGeom prst="rect">
            <a:avLst/>
          </a:prstGeom>
          <a:solidFill>
            <a:srgbClr val="6699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a:solidFill>
                  <a:schemeClr val="tx2"/>
                </a:solidFill>
              </a:rPr>
              <a:t>325 mg/dm² </a:t>
            </a:r>
          </a:p>
          <a:p>
            <a:r>
              <a:rPr lang="hr-HR" sz="1000">
                <a:solidFill>
                  <a:schemeClr val="tx2"/>
                </a:solidFill>
              </a:rPr>
              <a:t>nakon 2 sata</a:t>
            </a:r>
            <a:endParaRPr lang="en-US" sz="1400"/>
          </a:p>
        </p:txBody>
      </p:sp>
      <p:sp>
        <p:nvSpPr>
          <p:cNvPr id="39946" name="Text Box 10"/>
          <p:cNvSpPr txBox="1">
            <a:spLocks noChangeArrowheads="1"/>
          </p:cNvSpPr>
          <p:nvPr/>
        </p:nvSpPr>
        <p:spPr bwMode="auto">
          <a:xfrm>
            <a:off x="4876800" y="2362200"/>
            <a:ext cx="1347788" cy="396875"/>
          </a:xfrm>
          <a:prstGeom prst="rect">
            <a:avLst/>
          </a:prstGeom>
          <a:solidFill>
            <a:srgbClr val="6699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1000">
                <a:solidFill>
                  <a:schemeClr val="tx2"/>
                </a:solidFill>
              </a:rPr>
              <a:t>98 % </a:t>
            </a:r>
            <a:r>
              <a:rPr lang="hr-HR" sz="1000">
                <a:solidFill>
                  <a:schemeClr val="tx2"/>
                </a:solidFill>
              </a:rPr>
              <a:t>materijala koji migrira</a:t>
            </a:r>
            <a:r>
              <a:rPr lang="en-US" sz="1000">
                <a:solidFill>
                  <a:schemeClr val="tx2"/>
                </a:solidFill>
              </a:rPr>
              <a:t>= Phtalates</a:t>
            </a:r>
            <a:endParaRPr lang="en-US" sz="1200" b="1">
              <a:solidFill>
                <a:schemeClr val="tx2"/>
              </a:solidFill>
            </a:endParaRPr>
          </a:p>
        </p:txBody>
      </p:sp>
      <p:sp>
        <p:nvSpPr>
          <p:cNvPr id="39947" name="Rectangle 11"/>
          <p:cNvSpPr>
            <a:spLocks noChangeArrowheads="1"/>
          </p:cNvSpPr>
          <p:nvPr/>
        </p:nvSpPr>
        <p:spPr bwMode="auto">
          <a:xfrm>
            <a:off x="609600" y="3810000"/>
            <a:ext cx="8001000" cy="762000"/>
          </a:xfrm>
          <a:prstGeom prst="rect">
            <a:avLst/>
          </a:prstGeom>
          <a:solidFill>
            <a:srgbClr val="FFFF00"/>
          </a:solidFill>
          <a:ln>
            <a:noFill/>
          </a:ln>
          <a:effectLst>
            <a:outerShdw dist="107763"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rgbClr val="000099"/>
                </a:solidFill>
              </a:rPr>
              <a:t>proFood premium = </a:t>
            </a:r>
            <a:r>
              <a:rPr lang="hr-HR" sz="3200" b="1">
                <a:solidFill>
                  <a:srgbClr val="000099"/>
                </a:solidFill>
              </a:rPr>
              <a:t>bez plastifikatora</a:t>
            </a:r>
            <a:endParaRPr lang="en-US" sz="3200" b="1">
              <a:solidFill>
                <a:srgbClr val="00009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C83097-68B9-425F-81EE-F7345692A18E}" type="slidenum">
              <a:rPr lang="en-GB" sz="1400"/>
              <a:pPr/>
              <a:t>22</a:t>
            </a:fld>
            <a:endParaRPr lang="en-GB" sz="1400"/>
          </a:p>
        </p:txBody>
      </p:sp>
      <p:sp>
        <p:nvSpPr>
          <p:cNvPr id="41987" name="Rectangle 2"/>
          <p:cNvSpPr>
            <a:spLocks noChangeArrowheads="1"/>
          </p:cNvSpPr>
          <p:nvPr/>
        </p:nvSpPr>
        <p:spPr bwMode="auto">
          <a:xfrm>
            <a:off x="3886200" y="609600"/>
            <a:ext cx="4572000" cy="28194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41988" name="Text Box 4"/>
          <p:cNvSpPr txBox="1">
            <a:spLocks noChangeArrowheads="1"/>
          </p:cNvSpPr>
          <p:nvPr/>
        </p:nvSpPr>
        <p:spPr bwMode="auto">
          <a:xfrm>
            <a:off x="468313" y="4724400"/>
            <a:ext cx="81422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SzPct val="60000"/>
              <a:buFontTx/>
              <a:buChar char="•"/>
            </a:pPr>
            <a:r>
              <a:rPr lang="fr-FR" sz="1800">
                <a:solidFill>
                  <a:schemeClr val="bg1"/>
                </a:solidFill>
              </a:rPr>
              <a:t> </a:t>
            </a:r>
            <a:r>
              <a:rPr lang="hr-HR" sz="1800">
                <a:solidFill>
                  <a:schemeClr val="bg1"/>
                </a:solidFill>
              </a:rPr>
              <a:t>zaštita za radnika od industrijskih rizika</a:t>
            </a:r>
            <a:r>
              <a:rPr lang="en-GB" sz="1800">
                <a:solidFill>
                  <a:schemeClr val="bg1"/>
                </a:solidFill>
              </a:rPr>
              <a:t>(</a:t>
            </a:r>
            <a:r>
              <a:rPr lang="hr-HR" sz="1800">
                <a:solidFill>
                  <a:schemeClr val="bg1"/>
                </a:solidFill>
              </a:rPr>
              <a:t>posjekotina</a:t>
            </a:r>
            <a:r>
              <a:rPr lang="en-GB" sz="1800">
                <a:solidFill>
                  <a:schemeClr val="bg1"/>
                </a:solidFill>
              </a:rPr>
              <a:t>, </a:t>
            </a:r>
            <a:r>
              <a:rPr lang="hr-HR" sz="1800">
                <a:solidFill>
                  <a:schemeClr val="bg1"/>
                </a:solidFill>
              </a:rPr>
              <a:t>kemikalija</a:t>
            </a:r>
            <a:r>
              <a:rPr lang="en-GB" sz="1800">
                <a:solidFill>
                  <a:schemeClr val="bg1"/>
                </a:solidFill>
              </a:rPr>
              <a:t>, </a:t>
            </a:r>
            <a:r>
              <a:rPr lang="hr-HR" sz="1800">
                <a:solidFill>
                  <a:schemeClr val="bg1"/>
                </a:solidFill>
              </a:rPr>
              <a:t>vrućine i hladnoće</a:t>
            </a:r>
            <a:r>
              <a:rPr lang="en-GB" sz="1800">
                <a:solidFill>
                  <a:schemeClr val="bg1"/>
                </a:solidFill>
              </a:rPr>
              <a:t>),</a:t>
            </a:r>
          </a:p>
          <a:p>
            <a:pPr>
              <a:lnSpc>
                <a:spcPct val="110000"/>
              </a:lnSpc>
              <a:spcBef>
                <a:spcPct val="50000"/>
              </a:spcBef>
              <a:buSzPct val="60000"/>
              <a:buFontTx/>
              <a:buChar char="•"/>
            </a:pPr>
            <a:r>
              <a:rPr lang="en-GB" sz="1800">
                <a:solidFill>
                  <a:schemeClr val="bg1"/>
                </a:solidFill>
              </a:rPr>
              <a:t> </a:t>
            </a:r>
            <a:r>
              <a:rPr lang="hr-HR" sz="1800">
                <a:solidFill>
                  <a:schemeClr val="bg1"/>
                </a:solidFill>
              </a:rPr>
              <a:t>proizvod </a:t>
            </a:r>
            <a:r>
              <a:rPr lang="en-GB" sz="1800">
                <a:solidFill>
                  <a:schemeClr val="bg1"/>
                </a:solidFill>
              </a:rPr>
              <a:t>III </a:t>
            </a:r>
            <a:r>
              <a:rPr lang="hr-HR" sz="1800">
                <a:solidFill>
                  <a:schemeClr val="bg1"/>
                </a:solidFill>
              </a:rPr>
              <a:t>kategorije</a:t>
            </a:r>
            <a:r>
              <a:rPr lang="en-GB" sz="1800">
                <a:solidFill>
                  <a:schemeClr val="bg1"/>
                </a:solidFill>
              </a:rPr>
              <a:t>: EC </a:t>
            </a:r>
            <a:r>
              <a:rPr lang="hr-HR" sz="1800">
                <a:solidFill>
                  <a:schemeClr val="bg1"/>
                </a:solidFill>
              </a:rPr>
              <a:t>tip provjere </a:t>
            </a:r>
            <a:r>
              <a:rPr lang="en-GB" sz="1800">
                <a:solidFill>
                  <a:schemeClr val="bg1"/>
                </a:solidFill>
              </a:rPr>
              <a:t>+ ISO 9002 </a:t>
            </a:r>
            <a:r>
              <a:rPr lang="hr-HR" sz="1800">
                <a:solidFill>
                  <a:schemeClr val="bg1"/>
                </a:solidFill>
              </a:rPr>
              <a:t>proizvodne lokacije</a:t>
            </a:r>
            <a:r>
              <a:rPr lang="en-GB" sz="1800">
                <a:solidFill>
                  <a:schemeClr val="bg1"/>
                </a:solidFill>
              </a:rPr>
              <a:t>,</a:t>
            </a:r>
          </a:p>
          <a:p>
            <a:pPr>
              <a:lnSpc>
                <a:spcPct val="110000"/>
              </a:lnSpc>
              <a:spcBef>
                <a:spcPct val="50000"/>
              </a:spcBef>
              <a:buSzPct val="60000"/>
              <a:buFontTx/>
              <a:buChar char="•"/>
            </a:pPr>
            <a:r>
              <a:rPr lang="hr-HR" sz="1800">
                <a:solidFill>
                  <a:schemeClr val="bg1"/>
                </a:solidFill>
              </a:rPr>
              <a:t> konzistentnost performansi</a:t>
            </a:r>
            <a:r>
              <a:rPr lang="en-GB" sz="1800">
                <a:solidFill>
                  <a:schemeClr val="bg1"/>
                </a:solidFill>
              </a:rPr>
              <a:t>: </a:t>
            </a:r>
            <a:r>
              <a:rPr lang="hr-HR" sz="1800">
                <a:solidFill>
                  <a:schemeClr val="bg1"/>
                </a:solidFill>
              </a:rPr>
              <a:t>rukavice se testiraju svake godine od strane </a:t>
            </a:r>
            <a:r>
              <a:rPr lang="en-GB" sz="1800">
                <a:solidFill>
                  <a:schemeClr val="bg1"/>
                </a:solidFill>
              </a:rPr>
              <a:t>Centexbel</a:t>
            </a:r>
            <a:r>
              <a:rPr lang="hr-HR" sz="1800">
                <a:solidFill>
                  <a:schemeClr val="bg1"/>
                </a:solidFill>
              </a:rPr>
              <a:t>-a</a:t>
            </a:r>
            <a:r>
              <a:rPr lang="en-GB" sz="1800">
                <a:solidFill>
                  <a:schemeClr val="bg1"/>
                </a:solidFill>
              </a:rPr>
              <a:t>, </a:t>
            </a:r>
            <a:r>
              <a:rPr lang="hr-HR" sz="1800">
                <a:solidFill>
                  <a:schemeClr val="bg1"/>
                </a:solidFill>
              </a:rPr>
              <a:t>nezavisnog laboratorija</a:t>
            </a:r>
            <a:r>
              <a:rPr lang="en-GB" sz="1800">
                <a:solidFill>
                  <a:schemeClr val="bg1"/>
                </a:solidFill>
              </a:rPr>
              <a:t>.</a:t>
            </a:r>
          </a:p>
        </p:txBody>
      </p:sp>
      <p:pic>
        <p:nvPicPr>
          <p:cNvPr id="41989" name="Picture 5" descr="micro-organism haz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62000"/>
            <a:ext cx="720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chemical haza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95400"/>
            <a:ext cx="717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286000"/>
            <a:ext cx="1143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8"/>
          <p:cNvSpPr txBox="1">
            <a:spLocks noChangeArrowheads="1"/>
          </p:cNvSpPr>
          <p:nvPr/>
        </p:nvSpPr>
        <p:spPr bwMode="auto">
          <a:xfrm>
            <a:off x="6705600" y="2743200"/>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2800" b="1">
                <a:solidFill>
                  <a:srgbClr val="000000"/>
                </a:solidFill>
                <a:latin typeface="Arial" panose="020B0604020202020204" pitchFamily="34" charset="0"/>
              </a:rPr>
              <a:t>0493</a:t>
            </a:r>
            <a:endParaRPr lang="en-US"/>
          </a:p>
        </p:txBody>
      </p:sp>
      <p:pic>
        <p:nvPicPr>
          <p:cNvPr id="41993" name="Picture 9" descr="cold haz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762000"/>
            <a:ext cx="8016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heat &amp; f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295400"/>
            <a:ext cx="71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mechanical hazar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250" y="762000"/>
            <a:ext cx="7223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Rectangle 12"/>
          <p:cNvSpPr>
            <a:spLocks noChangeArrowheads="1"/>
          </p:cNvSpPr>
          <p:nvPr/>
        </p:nvSpPr>
        <p:spPr bwMode="auto">
          <a:xfrm>
            <a:off x="685800" y="3581400"/>
            <a:ext cx="7772400" cy="990600"/>
          </a:xfrm>
          <a:prstGeom prst="rect">
            <a:avLst/>
          </a:prstGeom>
          <a:solidFill>
            <a:srgbClr val="FFFF00"/>
          </a:solidFill>
          <a:ln>
            <a:noFill/>
          </a:ln>
          <a:effectLst>
            <a:outerShdw dist="107763"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100" b="1">
                <a:solidFill>
                  <a:schemeClr val="tx2"/>
                </a:solidFill>
              </a:rPr>
              <a:t>proFood premium </a:t>
            </a:r>
            <a:br>
              <a:rPr lang="en-GB" sz="3100" b="1">
                <a:solidFill>
                  <a:schemeClr val="tx2"/>
                </a:solidFill>
              </a:rPr>
            </a:br>
            <a:r>
              <a:rPr lang="hr-HR" sz="3100" b="1">
                <a:solidFill>
                  <a:schemeClr val="tx2"/>
                </a:solidFill>
              </a:rPr>
              <a:t>(</a:t>
            </a:r>
            <a:r>
              <a:rPr lang="en-GB" sz="3100" b="1">
                <a:solidFill>
                  <a:schemeClr val="tx2"/>
                </a:solidFill>
              </a:rPr>
              <a:t>PPE</a:t>
            </a:r>
            <a:r>
              <a:rPr lang="hr-HR" sz="3100" b="1">
                <a:solidFill>
                  <a:schemeClr val="tx2"/>
                </a:solidFill>
              </a:rPr>
              <a:t>)</a:t>
            </a:r>
            <a:endParaRPr lang="en-US" sz="3100" b="1">
              <a:solidFill>
                <a:schemeClr val="accent2"/>
              </a:solidFill>
            </a:endParaRPr>
          </a:p>
        </p:txBody>
      </p:sp>
      <p:sp>
        <p:nvSpPr>
          <p:cNvPr id="41997" name="Rectangle 13"/>
          <p:cNvSpPr>
            <a:spLocks noChangeArrowheads="1"/>
          </p:cNvSpPr>
          <p:nvPr/>
        </p:nvSpPr>
        <p:spPr bwMode="auto">
          <a:xfrm>
            <a:off x="685800" y="609600"/>
            <a:ext cx="2895600" cy="28194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pic>
        <p:nvPicPr>
          <p:cNvPr id="41998" name="Picture 14" desc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143000"/>
            <a:ext cx="192722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45B8C8-BAD3-4241-B766-561066CC17A4}" type="slidenum">
              <a:rPr lang="en-GB" sz="1400"/>
              <a:pPr/>
              <a:t>23</a:t>
            </a:fld>
            <a:endParaRPr lang="en-GB" sz="140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251936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685800"/>
            <a:ext cx="48006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Text Box 10"/>
          <p:cNvSpPr txBox="1">
            <a:spLocks noChangeArrowheads="1"/>
          </p:cNvSpPr>
          <p:nvPr/>
        </p:nvSpPr>
        <p:spPr bwMode="auto">
          <a:xfrm>
            <a:off x="685800" y="4876800"/>
            <a:ext cx="8077200"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SzPct val="60000"/>
              <a:buFontTx/>
              <a:buChar char="•"/>
            </a:pPr>
            <a:r>
              <a:rPr lang="en-GB">
                <a:solidFill>
                  <a:schemeClr val="bg1"/>
                </a:solidFill>
              </a:rPr>
              <a:t> </a:t>
            </a:r>
            <a:r>
              <a:rPr lang="hr-HR" sz="1800">
                <a:solidFill>
                  <a:schemeClr val="bg1"/>
                </a:solidFill>
              </a:rPr>
              <a:t>nizak udio bakteriološke flore, blizu neutralnom</a:t>
            </a:r>
            <a:r>
              <a:rPr lang="en-GB" sz="1800">
                <a:solidFill>
                  <a:schemeClr val="bg1"/>
                </a:solidFill>
              </a:rPr>
              <a:t>,</a:t>
            </a:r>
          </a:p>
          <a:p>
            <a:pPr>
              <a:spcBef>
                <a:spcPct val="50000"/>
              </a:spcBef>
              <a:buSzPct val="60000"/>
              <a:buFontTx/>
              <a:buChar char="•"/>
            </a:pPr>
            <a:r>
              <a:rPr lang="en-GB" sz="1800">
                <a:solidFill>
                  <a:schemeClr val="bg1"/>
                </a:solidFill>
              </a:rPr>
              <a:t> </a:t>
            </a:r>
            <a:r>
              <a:rPr lang="hr-HR" sz="1800">
                <a:solidFill>
                  <a:schemeClr val="bg1"/>
                </a:solidFill>
              </a:rPr>
              <a:t>manje kontaminacije hrane, kao i radne okoline</a:t>
            </a:r>
            <a:r>
              <a:rPr lang="en-GB" sz="1800">
                <a:solidFill>
                  <a:schemeClr val="bg1"/>
                </a:solidFill>
              </a:rPr>
              <a:t>,</a:t>
            </a:r>
          </a:p>
          <a:p>
            <a:pPr>
              <a:spcBef>
                <a:spcPct val="50000"/>
              </a:spcBef>
              <a:buSzPct val="60000"/>
              <a:buFontTx/>
              <a:buChar char="•"/>
            </a:pPr>
            <a:r>
              <a:rPr lang="en-GB" sz="1800">
                <a:solidFill>
                  <a:schemeClr val="bg1"/>
                </a:solidFill>
              </a:rPr>
              <a:t> </a:t>
            </a:r>
            <a:r>
              <a:rPr lang="hr-HR" sz="1800">
                <a:solidFill>
                  <a:schemeClr val="bg1"/>
                </a:solidFill>
              </a:rPr>
              <a:t>smanjuje rizike alergija i kožnog dermatitisa</a:t>
            </a:r>
            <a:r>
              <a:rPr lang="en-GB" sz="1800">
                <a:solidFill>
                  <a:schemeClr val="bg1"/>
                </a:solidFill>
              </a:rPr>
              <a:t>.</a:t>
            </a:r>
            <a:endParaRPr lang="en-GB">
              <a:solidFill>
                <a:schemeClr val="bg1"/>
              </a:solidFill>
            </a:endParaRPr>
          </a:p>
          <a:p>
            <a:pPr>
              <a:spcBef>
                <a:spcPct val="50000"/>
              </a:spcBef>
            </a:pPr>
            <a:endParaRPr lang="en-US"/>
          </a:p>
        </p:txBody>
      </p:sp>
      <p:sp>
        <p:nvSpPr>
          <p:cNvPr id="44038" name="Text Box 11"/>
          <p:cNvSpPr txBox="1">
            <a:spLocks noChangeArrowheads="1"/>
          </p:cNvSpPr>
          <p:nvPr/>
        </p:nvSpPr>
        <p:spPr bwMode="auto">
          <a:xfrm>
            <a:off x="1371600" y="2971800"/>
            <a:ext cx="1600200" cy="304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400" b="1" i="1">
                <a:solidFill>
                  <a:srgbClr val="FF6699"/>
                </a:solidFill>
              </a:rPr>
              <a:t>Powdered gloves ?</a:t>
            </a:r>
            <a:endParaRPr lang="en-US"/>
          </a:p>
        </p:txBody>
      </p:sp>
      <p:sp>
        <p:nvSpPr>
          <p:cNvPr id="44039" name="Text Box 12"/>
          <p:cNvSpPr txBox="1">
            <a:spLocks noChangeArrowheads="1"/>
          </p:cNvSpPr>
          <p:nvPr/>
        </p:nvSpPr>
        <p:spPr bwMode="auto">
          <a:xfrm>
            <a:off x="6227763" y="3200400"/>
            <a:ext cx="2089150" cy="2746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hr-HR" sz="1200">
                <a:solidFill>
                  <a:srgbClr val="336699"/>
                </a:solidFill>
              </a:rPr>
              <a:t>Nitrilna rukavica sa puderom</a:t>
            </a:r>
            <a:endParaRPr lang="en-US"/>
          </a:p>
        </p:txBody>
      </p:sp>
      <p:sp>
        <p:nvSpPr>
          <p:cNvPr id="44040" name="Text Box 13"/>
          <p:cNvSpPr txBox="1">
            <a:spLocks noChangeArrowheads="1"/>
          </p:cNvSpPr>
          <p:nvPr/>
        </p:nvSpPr>
        <p:spPr bwMode="auto">
          <a:xfrm>
            <a:off x="3962400" y="3200400"/>
            <a:ext cx="2362200" cy="441325"/>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70000"/>
              </a:lnSpc>
              <a:spcBef>
                <a:spcPct val="50000"/>
              </a:spcBef>
            </a:pPr>
            <a:r>
              <a:rPr lang="hr-HR" sz="1200">
                <a:solidFill>
                  <a:srgbClr val="336699"/>
                </a:solidFill>
              </a:rPr>
              <a:t>Nitrilna rukavica bez pudera</a:t>
            </a:r>
            <a:endParaRPr lang="en-US" sz="1200">
              <a:solidFill>
                <a:srgbClr val="336699"/>
              </a:solidFill>
            </a:endParaRPr>
          </a:p>
          <a:p>
            <a:pPr algn="ctr">
              <a:lnSpc>
                <a:spcPct val="70000"/>
              </a:lnSpc>
              <a:spcBef>
                <a:spcPct val="50000"/>
              </a:spcBef>
            </a:pPr>
            <a:r>
              <a:rPr lang="en-US" sz="1200">
                <a:solidFill>
                  <a:srgbClr val="336699"/>
                </a:solidFill>
              </a:rPr>
              <a:t>92-472</a:t>
            </a:r>
            <a:endParaRPr lang="en-US"/>
          </a:p>
        </p:txBody>
      </p:sp>
      <p:sp>
        <p:nvSpPr>
          <p:cNvPr id="44041" name="Text Box 14"/>
          <p:cNvSpPr txBox="1">
            <a:spLocks noChangeArrowheads="1"/>
          </p:cNvSpPr>
          <p:nvPr/>
        </p:nvSpPr>
        <p:spPr bwMode="auto">
          <a:xfrm>
            <a:off x="3657600" y="762000"/>
            <a:ext cx="4648200" cy="304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400" b="1">
                <a:solidFill>
                  <a:srgbClr val="99CCFF"/>
                </a:solidFill>
              </a:rPr>
              <a:t>Bakteriološka flora na rukavici prije upotrebe</a:t>
            </a:r>
            <a:endParaRPr lang="en-US"/>
          </a:p>
        </p:txBody>
      </p:sp>
      <p:sp>
        <p:nvSpPr>
          <p:cNvPr id="44042" name="Rectangle 15"/>
          <p:cNvSpPr>
            <a:spLocks noChangeArrowheads="1"/>
          </p:cNvSpPr>
          <p:nvPr/>
        </p:nvSpPr>
        <p:spPr bwMode="auto">
          <a:xfrm>
            <a:off x="685800" y="3886200"/>
            <a:ext cx="7772400" cy="838200"/>
          </a:xfrm>
          <a:prstGeom prst="rect">
            <a:avLst/>
          </a:prstGeom>
          <a:solidFill>
            <a:srgbClr val="FFFF00"/>
          </a:solidFill>
          <a:ln>
            <a:noFill/>
          </a:ln>
          <a:effectLst>
            <a:outerShdw dist="107763"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rgbClr val="000099"/>
                </a:solidFill>
              </a:rPr>
              <a:t>proFood premium = </a:t>
            </a:r>
            <a:r>
              <a:rPr lang="hr-HR" sz="3200" b="1">
                <a:solidFill>
                  <a:srgbClr val="000099"/>
                </a:solidFill>
              </a:rPr>
              <a:t>bez pudera</a:t>
            </a:r>
            <a:endParaRPr lang="en-US" sz="3200" b="1">
              <a:solidFill>
                <a:srgbClr val="0000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4E6049-EBF6-4BAC-86AC-2B6A018FE258}" type="slidenum">
              <a:rPr lang="en-GB" sz="1400"/>
              <a:pPr/>
              <a:t>24</a:t>
            </a:fld>
            <a:endParaRPr lang="en-GB" sz="1400"/>
          </a:p>
        </p:txBody>
      </p:sp>
      <p:sp>
        <p:nvSpPr>
          <p:cNvPr id="46083" name="Rectangle 6"/>
          <p:cNvSpPr>
            <a:spLocks noChangeArrowheads="1"/>
          </p:cNvSpPr>
          <p:nvPr/>
        </p:nvSpPr>
        <p:spPr bwMode="auto">
          <a:xfrm>
            <a:off x="1371600" y="2057400"/>
            <a:ext cx="6629400" cy="3429000"/>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46084" name="Rectangle 2"/>
          <p:cNvSpPr>
            <a:spLocks noGrp="1" noChangeArrowheads="1"/>
          </p:cNvSpPr>
          <p:nvPr>
            <p:ph type="title"/>
          </p:nvPr>
        </p:nvSpPr>
        <p:spPr>
          <a:xfrm>
            <a:off x="1371600" y="5562600"/>
            <a:ext cx="6629400" cy="762000"/>
          </a:xfrm>
        </p:spPr>
        <p:txBody>
          <a:bodyPr/>
          <a:lstStyle/>
          <a:p>
            <a:pPr algn="l"/>
            <a:r>
              <a:rPr lang="hr-HR" sz="1400" b="0" smtClean="0">
                <a:solidFill>
                  <a:schemeClr val="accent2"/>
                </a:solidFill>
              </a:rPr>
              <a:t>Sve brojke su u </a:t>
            </a:r>
            <a:r>
              <a:rPr lang="en-US" sz="1400" b="0" smtClean="0">
                <a:solidFill>
                  <a:schemeClr val="accent2"/>
                </a:solidFill>
              </a:rPr>
              <a:t> CFU / dm² </a:t>
            </a:r>
            <a:r>
              <a:rPr lang="hr-HR" sz="1400" b="0" smtClean="0">
                <a:solidFill>
                  <a:schemeClr val="accent2"/>
                </a:solidFill>
              </a:rPr>
              <a:t>vanjske površine rukavice</a:t>
            </a:r>
            <a:r>
              <a:rPr lang="en-US" sz="1400" b="0" smtClean="0">
                <a:solidFill>
                  <a:schemeClr val="accent2"/>
                </a:solidFill>
              </a:rPr>
              <a:t>- </a:t>
            </a:r>
            <a:r>
              <a:rPr lang="hr-HR" sz="1400" b="0" smtClean="0">
                <a:solidFill>
                  <a:schemeClr val="accent2"/>
                </a:solidFill>
              </a:rPr>
              <a:t>Testovi napravljeni u nezavisnom laboratoriju</a:t>
            </a:r>
            <a:r>
              <a:rPr lang="en-US" sz="1400" b="0" smtClean="0">
                <a:solidFill>
                  <a:schemeClr val="accent2"/>
                </a:solidFill>
              </a:rPr>
              <a:t>.</a:t>
            </a:r>
            <a:endParaRPr lang="en-US" sz="1400" i="1" smtClean="0">
              <a:solidFill>
                <a:schemeClr val="accent2"/>
              </a:solidFill>
            </a:endParaRPr>
          </a:p>
        </p:txBody>
      </p:sp>
      <p:sp>
        <p:nvSpPr>
          <p:cNvPr id="46085" name="Rectangle 4"/>
          <p:cNvSpPr>
            <a:spLocks noChangeArrowheads="1"/>
          </p:cNvSpPr>
          <p:nvPr/>
        </p:nvSpPr>
        <p:spPr bwMode="auto">
          <a:xfrm>
            <a:off x="2819400" y="990600"/>
            <a:ext cx="5638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sz="2800" b="1">
                <a:solidFill>
                  <a:schemeClr val="accent2"/>
                </a:solidFill>
              </a:rPr>
              <a:t>Bakteriološki neutralne</a:t>
            </a:r>
            <a:r>
              <a:rPr lang="en-US" sz="2800" b="1">
                <a:solidFill>
                  <a:schemeClr val="accent2"/>
                </a:solidFill>
              </a:rPr>
              <a:t/>
            </a:r>
            <a:br>
              <a:rPr lang="en-US" sz="2800" b="1">
                <a:solidFill>
                  <a:schemeClr val="accent2"/>
                </a:solidFill>
              </a:rPr>
            </a:br>
            <a:r>
              <a:rPr lang="en-US" sz="900" b="1">
                <a:solidFill>
                  <a:schemeClr val="accent2"/>
                </a:solidFill>
              </a:rPr>
              <a:t/>
            </a:r>
            <a:br>
              <a:rPr lang="en-US" sz="900" b="1">
                <a:solidFill>
                  <a:schemeClr val="accent2"/>
                </a:solidFill>
              </a:rPr>
            </a:br>
            <a:r>
              <a:rPr lang="hr-HR" sz="2800" b="1" i="1">
                <a:solidFill>
                  <a:schemeClr val="accent2"/>
                </a:solidFill>
              </a:rPr>
              <a:t>Dokaz pomoću testova</a:t>
            </a:r>
            <a:r>
              <a:rPr lang="en-US" sz="2800" b="1" i="1">
                <a:solidFill>
                  <a:schemeClr val="accent2"/>
                </a:solidFill>
              </a:rPr>
              <a:t> </a:t>
            </a:r>
            <a:br>
              <a:rPr lang="en-US" sz="2800" b="1" i="1">
                <a:solidFill>
                  <a:schemeClr val="accent2"/>
                </a:solidFill>
              </a:rPr>
            </a:br>
            <a:endParaRPr lang="en-US" sz="2000" b="1">
              <a:solidFill>
                <a:schemeClr val="accent2"/>
              </a:solidFill>
            </a:endParaRPr>
          </a:p>
        </p:txBody>
      </p:sp>
      <p:graphicFrame>
        <p:nvGraphicFramePr>
          <p:cNvPr id="46086" name="Object 5"/>
          <p:cNvGraphicFramePr>
            <a:graphicFrameLocks noChangeAspect="1"/>
          </p:cNvGraphicFramePr>
          <p:nvPr/>
        </p:nvGraphicFramePr>
        <p:xfrm>
          <a:off x="1449388" y="2141538"/>
          <a:ext cx="6746875" cy="3590925"/>
        </p:xfrm>
        <a:graphic>
          <a:graphicData uri="http://schemas.openxmlformats.org/presentationml/2006/ole">
            <mc:AlternateContent xmlns:mc="http://schemas.openxmlformats.org/markup-compatibility/2006">
              <mc:Choice xmlns:v="urn:schemas-microsoft-com:vml" Requires="v">
                <p:oleObj spid="_x0000_s46088" name="Document" r:id="rId5" imgW="8233258" imgH="4381500" progId="Word.Document.8">
                  <p:embed/>
                </p:oleObj>
              </mc:Choice>
              <mc:Fallback>
                <p:oleObj name="Document" r:id="rId5" imgW="8233258" imgH="438150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9388" y="2141538"/>
                        <a:ext cx="67468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7" name="Object 7"/>
          <p:cNvGraphicFramePr>
            <a:graphicFrameLocks noChangeAspect="1"/>
          </p:cNvGraphicFramePr>
          <p:nvPr/>
        </p:nvGraphicFramePr>
        <p:xfrm>
          <a:off x="609600" y="609600"/>
          <a:ext cx="2209800" cy="1038225"/>
        </p:xfrm>
        <a:graphic>
          <a:graphicData uri="http://schemas.openxmlformats.org/presentationml/2006/ole">
            <mc:AlternateContent xmlns:mc="http://schemas.openxmlformats.org/markup-compatibility/2006">
              <mc:Choice xmlns:v="urn:schemas-microsoft-com:vml" Requires="v">
                <p:oleObj spid="_x0000_s46089" name="Photo Editor Photo" r:id="rId7" imgW="6323810" imgH="2971429" progId="MSPhotoEd.3">
                  <p:embed/>
                </p:oleObj>
              </mc:Choice>
              <mc:Fallback>
                <p:oleObj name="Photo Editor Photo" r:id="rId7" imgW="6323810" imgH="2971429"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609600"/>
                        <a:ext cx="2209800" cy="1038225"/>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9236BF6-2012-40D2-99D2-1D7FE63AD4FB}" type="slidenum">
              <a:rPr lang="en-GB" sz="1400"/>
              <a:pPr/>
              <a:t>25</a:t>
            </a:fld>
            <a:endParaRPr lang="en-GB" sz="1400"/>
          </a:p>
        </p:txBody>
      </p:sp>
      <p:sp>
        <p:nvSpPr>
          <p:cNvPr id="48131" name="Rectangle 17"/>
          <p:cNvSpPr>
            <a:spLocks noChangeArrowheads="1"/>
          </p:cNvSpPr>
          <p:nvPr/>
        </p:nvSpPr>
        <p:spPr bwMode="auto">
          <a:xfrm>
            <a:off x="381000" y="381000"/>
            <a:ext cx="8458200" cy="63246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graphicFrame>
        <p:nvGraphicFramePr>
          <p:cNvPr id="48132" name="Object 19"/>
          <p:cNvGraphicFramePr>
            <a:graphicFrameLocks noChangeAspect="1"/>
          </p:cNvGraphicFramePr>
          <p:nvPr/>
        </p:nvGraphicFramePr>
        <p:xfrm>
          <a:off x="533400" y="533400"/>
          <a:ext cx="8610600" cy="4467225"/>
        </p:xfrm>
        <a:graphic>
          <a:graphicData uri="http://schemas.openxmlformats.org/presentationml/2006/ole">
            <mc:AlternateContent xmlns:mc="http://schemas.openxmlformats.org/markup-compatibility/2006">
              <mc:Choice xmlns:v="urn:schemas-microsoft-com:vml" Requires="v">
                <p:oleObj spid="_x0000_s48138" name="Grafikon" r:id="rId5" imgW="8614395" imgH="4474852" progId="Excel.Chart.8">
                  <p:embed/>
                </p:oleObj>
              </mc:Choice>
              <mc:Fallback>
                <p:oleObj name="Grafikon" r:id="rId5" imgW="8614395" imgH="4474852" progId="Excel.Chart.8">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33400"/>
                        <a:ext cx="8610600" cy="446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3" name="Text Box 20"/>
          <p:cNvSpPr txBox="1">
            <a:spLocks noChangeArrowheads="1"/>
          </p:cNvSpPr>
          <p:nvPr/>
        </p:nvSpPr>
        <p:spPr bwMode="auto">
          <a:xfrm>
            <a:off x="6400800" y="2309813"/>
            <a:ext cx="2057400" cy="623887"/>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400" b="1">
                <a:solidFill>
                  <a:schemeClr val="tx2"/>
                </a:solidFill>
              </a:rPr>
              <a:t>Prirodni latex</a:t>
            </a:r>
            <a:r>
              <a:rPr lang="en-US" sz="1400" b="1">
                <a:solidFill>
                  <a:schemeClr val="tx2"/>
                </a:solidFill>
              </a:rPr>
              <a:t> 69-465 </a:t>
            </a:r>
            <a:endParaRPr lang="hr-HR" sz="1400" b="1">
              <a:solidFill>
                <a:schemeClr val="tx2"/>
              </a:solidFill>
            </a:endParaRPr>
          </a:p>
          <a:p>
            <a:pPr algn="ctr">
              <a:spcBef>
                <a:spcPct val="50000"/>
              </a:spcBef>
            </a:pPr>
            <a:r>
              <a:rPr lang="hr-HR" sz="1400" b="1">
                <a:solidFill>
                  <a:schemeClr val="tx2"/>
                </a:solidFill>
              </a:rPr>
              <a:t>bez pudera</a:t>
            </a:r>
            <a:endParaRPr lang="en-US" sz="1400" b="1">
              <a:solidFill>
                <a:schemeClr val="tx2"/>
              </a:solidFill>
            </a:endParaRPr>
          </a:p>
        </p:txBody>
      </p:sp>
      <p:sp>
        <p:nvSpPr>
          <p:cNvPr id="48134" name="Text Box 21"/>
          <p:cNvSpPr txBox="1">
            <a:spLocks noChangeArrowheads="1"/>
          </p:cNvSpPr>
          <p:nvPr/>
        </p:nvSpPr>
        <p:spPr bwMode="auto">
          <a:xfrm>
            <a:off x="6553200" y="3300413"/>
            <a:ext cx="1676400" cy="623887"/>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GB" sz="1400" b="1">
                <a:solidFill>
                  <a:schemeClr val="tx2"/>
                </a:solidFill>
              </a:rPr>
              <a:t>Nitril 92-472       </a:t>
            </a:r>
            <a:endParaRPr lang="hr-HR" sz="1400" b="1">
              <a:solidFill>
                <a:schemeClr val="tx2"/>
              </a:solidFill>
            </a:endParaRPr>
          </a:p>
          <a:p>
            <a:pPr algn="ctr">
              <a:spcBef>
                <a:spcPct val="50000"/>
              </a:spcBef>
            </a:pPr>
            <a:r>
              <a:rPr lang="hr-HR" sz="1400" b="1">
                <a:solidFill>
                  <a:schemeClr val="tx2"/>
                </a:solidFill>
              </a:rPr>
              <a:t>bez pudera</a:t>
            </a:r>
            <a:endParaRPr lang="en-US" sz="1400" b="1">
              <a:solidFill>
                <a:schemeClr val="tx2"/>
              </a:solidFill>
            </a:endParaRPr>
          </a:p>
        </p:txBody>
      </p:sp>
      <p:sp>
        <p:nvSpPr>
          <p:cNvPr id="48135" name="Text Box 23"/>
          <p:cNvSpPr txBox="1">
            <a:spLocks noChangeArrowheads="1"/>
          </p:cNvSpPr>
          <p:nvPr/>
        </p:nvSpPr>
        <p:spPr bwMode="auto">
          <a:xfrm>
            <a:off x="2743200" y="50292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600" b="1">
                <a:solidFill>
                  <a:schemeClr val="tx2"/>
                </a:solidFill>
              </a:rPr>
              <a:t>vrijeme trajanja</a:t>
            </a:r>
            <a:endParaRPr lang="en-US"/>
          </a:p>
        </p:txBody>
      </p:sp>
      <p:sp>
        <p:nvSpPr>
          <p:cNvPr id="48136" name="Text Box 24"/>
          <p:cNvSpPr txBox="1">
            <a:spLocks noChangeArrowheads="1"/>
          </p:cNvSpPr>
          <p:nvPr/>
        </p:nvSpPr>
        <p:spPr bwMode="auto">
          <a:xfrm>
            <a:off x="609600" y="5638800"/>
            <a:ext cx="7924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30000"/>
              </a:lnSpc>
              <a:spcBef>
                <a:spcPct val="50000"/>
              </a:spcBef>
            </a:pPr>
            <a:r>
              <a:rPr lang="en-GB" sz="2000">
                <a:solidFill>
                  <a:schemeClr val="tx2"/>
                </a:solidFill>
              </a:rPr>
              <a:t>Nitril </a:t>
            </a:r>
            <a:r>
              <a:rPr lang="hr-HR" sz="2000">
                <a:solidFill>
                  <a:schemeClr val="tx2"/>
                </a:solidFill>
              </a:rPr>
              <a:t>bolje limitira razvoj bakterija nego prirodni l</a:t>
            </a:r>
            <a:r>
              <a:rPr lang="en-GB" sz="2000">
                <a:solidFill>
                  <a:schemeClr val="tx2"/>
                </a:solidFill>
              </a:rPr>
              <a:t>atex</a:t>
            </a:r>
            <a:endParaRPr lang="en-US" sz="1800">
              <a:solidFill>
                <a:schemeClr val="tx2"/>
              </a:solidFill>
            </a:endParaRPr>
          </a:p>
        </p:txBody>
      </p:sp>
      <p:sp>
        <p:nvSpPr>
          <p:cNvPr id="48137" name="Rectangle 25"/>
          <p:cNvSpPr>
            <a:spLocks noChangeArrowheads="1"/>
          </p:cNvSpPr>
          <p:nvPr/>
        </p:nvSpPr>
        <p:spPr bwMode="auto">
          <a:xfrm>
            <a:off x="1219200" y="5715000"/>
            <a:ext cx="6629400" cy="457200"/>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8C5854-4D75-43D0-8692-875881B32BAC}" type="slidenum">
              <a:rPr lang="en-GB" sz="1400"/>
              <a:pPr/>
              <a:t>26</a:t>
            </a:fld>
            <a:endParaRPr lang="en-GB" sz="1400"/>
          </a:p>
        </p:txBody>
      </p:sp>
      <p:sp>
        <p:nvSpPr>
          <p:cNvPr id="50179" name="Rectangle 3"/>
          <p:cNvSpPr>
            <a:spLocks noGrp="1" noChangeArrowheads="1"/>
          </p:cNvSpPr>
          <p:nvPr>
            <p:ph type="subTitle" idx="1"/>
          </p:nvPr>
        </p:nvSpPr>
        <p:spPr>
          <a:xfrm>
            <a:off x="1219200" y="4724400"/>
            <a:ext cx="7010400" cy="990600"/>
          </a:xfrm>
        </p:spPr>
        <p:txBody>
          <a:bodyPr/>
          <a:lstStyle/>
          <a:p>
            <a:r>
              <a:rPr lang="hr-HR" smtClean="0"/>
              <a:t>Tehnička podrška</a:t>
            </a:r>
            <a:endParaRPr lang="en-US" smtClean="0"/>
          </a:p>
          <a:p>
            <a:r>
              <a:rPr lang="en-US" smtClean="0"/>
              <a:t> </a:t>
            </a:r>
            <a:r>
              <a:rPr lang="hr-HR" smtClean="0"/>
              <a:t>za promociju </a:t>
            </a:r>
            <a:r>
              <a:rPr lang="en-US" smtClean="0"/>
              <a:t>proFood Premium </a:t>
            </a:r>
            <a:r>
              <a:rPr lang="hr-HR" smtClean="0"/>
              <a:t>raspona rukavica</a:t>
            </a:r>
            <a:endParaRPr lang="en-US" smtClean="0"/>
          </a:p>
        </p:txBody>
      </p:sp>
      <p:pic>
        <p:nvPicPr>
          <p:cNvPr id="50180" name="Picture 5" descr="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302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6"/>
          <p:cNvSpPr>
            <a:spLocks noChangeArrowheads="1"/>
          </p:cNvSpPr>
          <p:nvPr/>
        </p:nvSpPr>
        <p:spPr bwMode="auto">
          <a:xfrm>
            <a:off x="3581400" y="2362200"/>
            <a:ext cx="518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40000"/>
              </a:lnSpc>
            </a:pPr>
            <a:r>
              <a:rPr lang="hr-HR" sz="3200" b="1">
                <a:solidFill>
                  <a:schemeClr val="bg1"/>
                </a:solidFill>
              </a:rPr>
              <a:t>Zašto treba misliti na </a:t>
            </a:r>
            <a:r>
              <a:rPr lang="en-US" sz="3200" b="1">
                <a:solidFill>
                  <a:schemeClr val="bg1"/>
                </a:solidFill>
              </a:rPr>
              <a:t/>
            </a:r>
            <a:br>
              <a:rPr lang="en-US" sz="3200" b="1">
                <a:solidFill>
                  <a:schemeClr val="bg1"/>
                </a:solidFill>
              </a:rPr>
            </a:br>
            <a:r>
              <a:rPr lang="en-US" sz="3200" b="1">
                <a:solidFill>
                  <a:schemeClr val="bg1"/>
                </a:solidFill>
              </a:rPr>
              <a:t> </a:t>
            </a:r>
            <a:r>
              <a:rPr lang="hr-HR" sz="3200" b="1">
                <a:solidFill>
                  <a:schemeClr val="bg1"/>
                </a:solidFill>
              </a:rPr>
              <a:t>mikrobiološku kontaminaciju</a:t>
            </a:r>
            <a:r>
              <a:rPr lang="en-US" sz="3200" b="1">
                <a:solidFill>
                  <a:schemeClr val="bg1"/>
                </a:solidFill>
              </a:rPr>
              <a:t>?</a:t>
            </a:r>
            <a:br>
              <a:rPr lang="en-US" sz="3200" b="1">
                <a:solidFill>
                  <a:schemeClr val="bg1"/>
                </a:solidFill>
              </a:rPr>
            </a:br>
            <a:endParaRPr lang="en-US" sz="3200" b="1">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EA855B-E5F2-46EF-9A7E-25139EB84763}" type="slidenum">
              <a:rPr lang="en-GB" sz="1400"/>
              <a:pPr/>
              <a:t>27</a:t>
            </a:fld>
            <a:endParaRPr lang="en-GB" sz="1400"/>
          </a:p>
        </p:txBody>
      </p:sp>
      <p:sp>
        <p:nvSpPr>
          <p:cNvPr id="52227" name="Rectangle 2"/>
          <p:cNvSpPr>
            <a:spLocks noGrp="1" noChangeArrowheads="1"/>
          </p:cNvSpPr>
          <p:nvPr>
            <p:ph type="title"/>
          </p:nvPr>
        </p:nvSpPr>
        <p:spPr>
          <a:xfrm>
            <a:off x="685800" y="609600"/>
            <a:ext cx="5257800" cy="1143000"/>
          </a:xfrm>
        </p:spPr>
        <p:txBody>
          <a:bodyPr/>
          <a:lstStyle/>
          <a:p>
            <a:r>
              <a:rPr lang="hr-HR" smtClean="0">
                <a:solidFill>
                  <a:srgbClr val="00CC99"/>
                </a:solidFill>
              </a:rPr>
              <a:t>Što je mikro organizam</a:t>
            </a:r>
            <a:r>
              <a:rPr lang="en-US" smtClean="0">
                <a:solidFill>
                  <a:srgbClr val="00CC99"/>
                </a:solidFill>
              </a:rPr>
              <a:t>?</a:t>
            </a:r>
            <a:endParaRPr lang="en-US" smtClean="0"/>
          </a:p>
        </p:txBody>
      </p:sp>
      <p:sp>
        <p:nvSpPr>
          <p:cNvPr id="52228" name="Rectangle 3"/>
          <p:cNvSpPr>
            <a:spLocks noGrp="1" noChangeArrowheads="1"/>
          </p:cNvSpPr>
          <p:nvPr>
            <p:ph type="body" idx="1"/>
          </p:nvPr>
        </p:nvSpPr>
        <p:spPr>
          <a:xfrm>
            <a:off x="395288" y="2133600"/>
            <a:ext cx="8353425" cy="3962400"/>
          </a:xfrm>
        </p:spPr>
        <p:txBody>
          <a:bodyPr/>
          <a:lstStyle/>
          <a:p>
            <a:pPr>
              <a:buFontTx/>
              <a:buChar char="•"/>
            </a:pPr>
            <a:r>
              <a:rPr lang="hr-HR" smtClean="0"/>
              <a:t>To je jedna stanica nevidljiva za golo oko </a:t>
            </a:r>
            <a:r>
              <a:rPr lang="en-US" smtClean="0"/>
              <a:t>(</a:t>
            </a:r>
            <a:r>
              <a:rPr lang="hr-HR" smtClean="0"/>
              <a:t>veličina </a:t>
            </a:r>
            <a:r>
              <a:rPr lang="en-US" smtClean="0"/>
              <a:t>&lt; 0.1 mm).</a:t>
            </a:r>
          </a:p>
          <a:p>
            <a:pPr>
              <a:buFontTx/>
              <a:buChar char="•"/>
            </a:pPr>
            <a:endParaRPr lang="en-US" smtClean="0"/>
          </a:p>
          <a:p>
            <a:pPr>
              <a:buFontTx/>
              <a:buChar char="•"/>
            </a:pPr>
            <a:r>
              <a:rPr lang="hr-HR" smtClean="0"/>
              <a:t>Živa je</a:t>
            </a:r>
            <a:r>
              <a:rPr lang="en-US" smtClean="0"/>
              <a:t>:</a:t>
            </a:r>
          </a:p>
          <a:p>
            <a:pPr lvl="1"/>
            <a:r>
              <a:rPr lang="hr-HR" smtClean="0"/>
              <a:t>Jede</a:t>
            </a:r>
            <a:r>
              <a:rPr lang="en-US" smtClean="0"/>
              <a:t>,</a:t>
            </a:r>
          </a:p>
          <a:p>
            <a:pPr lvl="1"/>
            <a:r>
              <a:rPr lang="hr-HR" smtClean="0"/>
              <a:t>Pije</a:t>
            </a:r>
            <a:r>
              <a:rPr lang="en-US" smtClean="0"/>
              <a:t>,</a:t>
            </a:r>
          </a:p>
          <a:p>
            <a:pPr lvl="1"/>
            <a:r>
              <a:rPr lang="hr-HR" smtClean="0"/>
              <a:t>Treba određene životne uvjete</a:t>
            </a:r>
            <a:r>
              <a:rPr lang="en-US" smtClean="0"/>
              <a:t>: </a:t>
            </a:r>
            <a:r>
              <a:rPr lang="hr-HR" smtClean="0"/>
              <a:t>temperaturu i kiselost (</a:t>
            </a:r>
            <a:r>
              <a:rPr lang="en-US" smtClean="0"/>
              <a:t>pH</a:t>
            </a:r>
            <a:r>
              <a:rPr lang="hr-HR" smtClean="0"/>
              <a:t>)</a:t>
            </a:r>
            <a:r>
              <a:rPr lang="en-US" smtClean="0"/>
              <a:t>,</a:t>
            </a:r>
          </a:p>
          <a:p>
            <a:pPr lvl="1"/>
            <a:r>
              <a:rPr lang="hr-HR" smtClean="0"/>
              <a:t>Razmnožava se</a:t>
            </a:r>
            <a:r>
              <a:rPr lang="en-US" smtClean="0"/>
              <a:t>,</a:t>
            </a:r>
          </a:p>
          <a:p>
            <a:pPr lvl="1"/>
            <a:r>
              <a:rPr lang="hr-HR" smtClean="0"/>
              <a:t>Kreće se</a:t>
            </a:r>
            <a:r>
              <a:rPr lang="en-US" smtClean="0"/>
              <a:t>,</a:t>
            </a:r>
          </a:p>
          <a:p>
            <a:pPr lvl="1"/>
            <a:r>
              <a:rPr lang="hr-HR" smtClean="0"/>
              <a:t>Organizirana je</a:t>
            </a:r>
            <a:r>
              <a:rPr lang="en-US" smtClean="0"/>
              <a:t>.</a:t>
            </a:r>
          </a:p>
        </p:txBody>
      </p:sp>
      <p:graphicFrame>
        <p:nvGraphicFramePr>
          <p:cNvPr id="52229" name="Object 4"/>
          <p:cNvGraphicFramePr>
            <a:graphicFrameLocks noChangeAspect="1"/>
          </p:cNvGraphicFramePr>
          <p:nvPr/>
        </p:nvGraphicFramePr>
        <p:xfrm>
          <a:off x="6172200" y="533400"/>
          <a:ext cx="2428875" cy="1447800"/>
        </p:xfrm>
        <a:graphic>
          <a:graphicData uri="http://schemas.openxmlformats.org/presentationml/2006/ole">
            <mc:AlternateContent xmlns:mc="http://schemas.openxmlformats.org/markup-compatibility/2006">
              <mc:Choice xmlns:v="urn:schemas-microsoft-com:vml" Requires="v">
                <p:oleObj spid="_x0000_s52232" name="Photo Editor Photo" r:id="rId4" imgW="2429214" imgH="1448002" progId="MSPhotoEd.3">
                  <p:embed/>
                </p:oleObj>
              </mc:Choice>
              <mc:Fallback>
                <p:oleObj name="Photo Editor Photo" r:id="rId4" imgW="2429214" imgH="1448002"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33400"/>
                        <a:ext cx="24288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0" name="Rectangle 5">
            <a:hlinkClick r:id="rId6" action="ppaction://hlinksldjump"/>
          </p:cNvPr>
          <p:cNvSpPr>
            <a:spLocks noChangeArrowheads="1"/>
          </p:cNvSpPr>
          <p:nvPr/>
        </p:nvSpPr>
        <p:spPr bwMode="auto">
          <a:xfrm>
            <a:off x="6172200" y="2057400"/>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52231" name="Rectangle 6">
            <a:hlinkClick r:id="rId7" action="ppaction://hlinksldjump"/>
          </p:cNvPr>
          <p:cNvSpPr>
            <a:spLocks noChangeArrowheads="1"/>
          </p:cNvSpPr>
          <p:nvPr/>
        </p:nvSpPr>
        <p:spPr bwMode="auto">
          <a:xfrm>
            <a:off x="7239000" y="594360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7307A6-BCEA-42E9-91CB-2C3CFB84F654}" type="slidenum">
              <a:rPr lang="en-GB" sz="1400"/>
              <a:pPr/>
              <a:t>28</a:t>
            </a:fld>
            <a:endParaRPr lang="en-GB" sz="1400"/>
          </a:p>
        </p:txBody>
      </p:sp>
      <p:pic>
        <p:nvPicPr>
          <p:cNvPr id="54275" name="Picture 1027" descr="Particles siz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685800"/>
            <a:ext cx="7239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1028"/>
          <p:cNvSpPr>
            <a:spLocks noChangeArrowheads="1"/>
          </p:cNvSpPr>
          <p:nvPr/>
        </p:nvSpPr>
        <p:spPr bwMode="auto">
          <a:xfrm>
            <a:off x="6248400" y="2286000"/>
            <a:ext cx="11430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200">
                <a:solidFill>
                  <a:srgbClr val="000000"/>
                </a:solidFill>
                <a:latin typeface="Arial" panose="020B0604020202020204" pitchFamily="34" charset="0"/>
              </a:rPr>
              <a:t>SMALL BACTERIA</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1E0C7BE-B10E-47F5-AAAD-5E7A2C155CF4}" type="slidenum">
              <a:rPr lang="en-GB" sz="1400"/>
              <a:pPr/>
              <a:t>29</a:t>
            </a:fld>
            <a:endParaRPr lang="en-GB" sz="1400"/>
          </a:p>
        </p:txBody>
      </p:sp>
      <p:sp>
        <p:nvSpPr>
          <p:cNvPr id="56323" name="Rectangle 2"/>
          <p:cNvSpPr>
            <a:spLocks noGrp="1" noChangeArrowheads="1"/>
          </p:cNvSpPr>
          <p:nvPr>
            <p:ph type="title"/>
          </p:nvPr>
        </p:nvSpPr>
        <p:spPr>
          <a:xfrm>
            <a:off x="685800" y="609600"/>
            <a:ext cx="7772400" cy="685800"/>
          </a:xfrm>
        </p:spPr>
        <p:txBody>
          <a:bodyPr/>
          <a:lstStyle/>
          <a:p>
            <a:r>
              <a:rPr lang="hr-HR" smtClean="0">
                <a:solidFill>
                  <a:srgbClr val="00CC99"/>
                </a:solidFill>
              </a:rPr>
              <a:t>Utjecaj tih organizama na hranu</a:t>
            </a:r>
            <a:endParaRPr lang="en-US" smtClean="0"/>
          </a:p>
        </p:txBody>
      </p:sp>
      <p:sp>
        <p:nvSpPr>
          <p:cNvPr id="323588" name="Rectangle 4"/>
          <p:cNvSpPr>
            <a:spLocks noChangeArrowheads="1"/>
          </p:cNvSpPr>
          <p:nvPr/>
        </p:nvSpPr>
        <p:spPr bwMode="auto">
          <a:xfrm>
            <a:off x="457200" y="1371600"/>
            <a:ext cx="2743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r>
              <a:rPr lang="hr-HR" sz="1800" u="sng"/>
              <a:t>POZITIVAN</a:t>
            </a:r>
            <a:endParaRPr lang="en-US" sz="1800" u="sng"/>
          </a:p>
          <a:p>
            <a:pPr algn="ctr"/>
            <a:r>
              <a:rPr lang="hr-HR" sz="1800"/>
              <a:t>Neophodan za proces</a:t>
            </a:r>
            <a:endParaRPr lang="en-US" sz="1800"/>
          </a:p>
          <a:p>
            <a:pPr algn="ctr"/>
            <a:endParaRPr lang="en-US" sz="1800"/>
          </a:p>
          <a:p>
            <a:pPr algn="ctr"/>
            <a:endParaRPr lang="en-US" sz="1400"/>
          </a:p>
          <a:p>
            <a:pPr algn="ctr"/>
            <a:r>
              <a:rPr lang="hr-HR" sz="1800" u="sng"/>
              <a:t>Kvasac</a:t>
            </a:r>
            <a:endParaRPr lang="en-US" sz="1800" u="sng"/>
          </a:p>
          <a:p>
            <a:pPr algn="ctr"/>
            <a:r>
              <a:rPr lang="en-US" sz="1800" i="1"/>
              <a:t>Saccharomyces Species</a:t>
            </a:r>
          </a:p>
          <a:p>
            <a:pPr algn="ctr"/>
            <a:r>
              <a:rPr lang="hr-HR" sz="1800"/>
              <a:t>vino</a:t>
            </a:r>
            <a:r>
              <a:rPr lang="en-US" sz="1800"/>
              <a:t>, </a:t>
            </a:r>
            <a:r>
              <a:rPr lang="hr-HR" sz="1800"/>
              <a:t>pivo</a:t>
            </a:r>
            <a:r>
              <a:rPr lang="en-US" sz="1800"/>
              <a:t>, </a:t>
            </a:r>
            <a:r>
              <a:rPr lang="hr-HR" sz="1800"/>
              <a:t>kruh</a:t>
            </a:r>
            <a:endParaRPr lang="en-US" sz="2000"/>
          </a:p>
        </p:txBody>
      </p:sp>
      <p:graphicFrame>
        <p:nvGraphicFramePr>
          <p:cNvPr id="323591" name="Object 7"/>
          <p:cNvGraphicFramePr>
            <a:graphicFrameLocks noChangeAspect="1"/>
          </p:cNvGraphicFramePr>
          <p:nvPr/>
        </p:nvGraphicFramePr>
        <p:xfrm>
          <a:off x="762000" y="3733800"/>
          <a:ext cx="2052638" cy="2624138"/>
        </p:xfrm>
        <a:graphic>
          <a:graphicData uri="http://schemas.openxmlformats.org/presentationml/2006/ole">
            <mc:AlternateContent xmlns:mc="http://schemas.openxmlformats.org/markup-compatibility/2006">
              <mc:Choice xmlns:v="urn:schemas-microsoft-com:vml" Requires="v">
                <p:oleObj spid="_x0000_s56330" name="Photo Editor Photo" r:id="rId4" imgW="3390476" imgH="4334480" progId="MSPhotoEd.3">
                  <p:embed/>
                </p:oleObj>
              </mc:Choice>
              <mc:Fallback>
                <p:oleObj name="Photo Editor Photo" r:id="rId4" imgW="3390476" imgH="4334480"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733800"/>
                        <a:ext cx="2052638" cy="26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3595" name="Rectangle 11"/>
          <p:cNvSpPr>
            <a:spLocks noChangeArrowheads="1"/>
          </p:cNvSpPr>
          <p:nvPr/>
        </p:nvSpPr>
        <p:spPr bwMode="auto">
          <a:xfrm>
            <a:off x="3124200" y="1371600"/>
            <a:ext cx="3276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r>
              <a:rPr lang="hr-HR" sz="1800" u="sng"/>
              <a:t>NEGATIVAN</a:t>
            </a:r>
          </a:p>
          <a:p>
            <a:pPr algn="ctr"/>
            <a:r>
              <a:rPr lang="hr-HR" sz="1800"/>
              <a:t>Propadanje hrane bez opasnosti po ljude</a:t>
            </a:r>
            <a:endParaRPr lang="en-US" sz="1800" u="sng"/>
          </a:p>
          <a:p>
            <a:pPr algn="ctr"/>
            <a:endParaRPr lang="en-US" sz="1700" u="sng"/>
          </a:p>
          <a:p>
            <a:pPr algn="ctr"/>
            <a:r>
              <a:rPr lang="hr-HR" sz="1800" u="sng"/>
              <a:t>Gljivice</a:t>
            </a:r>
            <a:endParaRPr lang="en-US" sz="2000" i="1"/>
          </a:p>
          <a:p>
            <a:pPr algn="ctr"/>
            <a:r>
              <a:rPr lang="en-US" sz="1800" i="1"/>
              <a:t>Rhizopus Stolonifer</a:t>
            </a:r>
          </a:p>
          <a:p>
            <a:pPr algn="ctr"/>
            <a:r>
              <a:rPr lang="hr-HR" sz="1800"/>
              <a:t>kruh,</a:t>
            </a:r>
            <a:r>
              <a:rPr lang="en-US" sz="1800"/>
              <a:t>...</a:t>
            </a:r>
          </a:p>
        </p:txBody>
      </p:sp>
      <p:graphicFrame>
        <p:nvGraphicFramePr>
          <p:cNvPr id="323596" name="Object 12"/>
          <p:cNvGraphicFramePr>
            <a:graphicFrameLocks noChangeAspect="1"/>
          </p:cNvGraphicFramePr>
          <p:nvPr/>
        </p:nvGraphicFramePr>
        <p:xfrm>
          <a:off x="3810000" y="3733800"/>
          <a:ext cx="1793875" cy="2582863"/>
        </p:xfrm>
        <a:graphic>
          <a:graphicData uri="http://schemas.openxmlformats.org/presentationml/2006/ole">
            <mc:AlternateContent xmlns:mc="http://schemas.openxmlformats.org/markup-compatibility/2006">
              <mc:Choice xmlns:v="urn:schemas-microsoft-com:vml" Requires="v">
                <p:oleObj spid="_x0000_s56331" name="Photo Editor Photo" r:id="rId6" imgW="3486637" imgH="5020376" progId="MSPhotoEd.3">
                  <p:embed/>
                </p:oleObj>
              </mc:Choice>
              <mc:Fallback>
                <p:oleObj name="Photo Editor Photo" r:id="rId6" imgW="3486637" imgH="5020376" progId="MSPhotoEd.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733800"/>
                        <a:ext cx="1793875" cy="258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3597" name="Object 13">
            <a:hlinkClick r:id="rId8" action="ppaction://hlinksldjump"/>
          </p:cNvPr>
          <p:cNvGraphicFramePr>
            <a:graphicFrameLocks noChangeAspect="1"/>
          </p:cNvGraphicFramePr>
          <p:nvPr/>
        </p:nvGraphicFramePr>
        <p:xfrm>
          <a:off x="6705600" y="3733800"/>
          <a:ext cx="1901825" cy="2066925"/>
        </p:xfrm>
        <a:graphic>
          <a:graphicData uri="http://schemas.openxmlformats.org/presentationml/2006/ole">
            <mc:AlternateContent xmlns:mc="http://schemas.openxmlformats.org/markup-compatibility/2006">
              <mc:Choice xmlns:v="urn:schemas-microsoft-com:vml" Requires="v">
                <p:oleObj spid="_x0000_s56332" name="Photo Editor Photo" r:id="rId9" imgW="2742857" imgH="2980952" progId="MSPhotoEd.3">
                  <p:embed/>
                </p:oleObj>
              </mc:Choice>
              <mc:Fallback>
                <p:oleObj name="Photo Editor Photo" r:id="rId9" imgW="2742857" imgH="2980952" progId="MSPhotoEd.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3733800"/>
                        <a:ext cx="19018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3599" name="Rectangle 15"/>
          <p:cNvSpPr>
            <a:spLocks noChangeArrowheads="1"/>
          </p:cNvSpPr>
          <p:nvPr/>
        </p:nvSpPr>
        <p:spPr bwMode="auto">
          <a:xfrm>
            <a:off x="6477000" y="1371600"/>
            <a:ext cx="2362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r>
              <a:rPr lang="hr-HR" sz="1800" u="sng"/>
              <a:t>OPASAN</a:t>
            </a:r>
            <a:endParaRPr lang="en-US" sz="1800" u="sng"/>
          </a:p>
          <a:p>
            <a:pPr algn="ctr"/>
            <a:r>
              <a:rPr lang="hr-HR" sz="1800"/>
              <a:t>Patogenski efekt na ljudsko tijelo</a:t>
            </a:r>
            <a:endParaRPr lang="en-US" sz="1800" u="sng"/>
          </a:p>
          <a:p>
            <a:pPr algn="ctr"/>
            <a:endParaRPr lang="en-US" sz="1700" u="sng"/>
          </a:p>
          <a:p>
            <a:pPr algn="ctr"/>
            <a:r>
              <a:rPr lang="hr-HR" sz="1800" u="sng"/>
              <a:t>Bakterija</a:t>
            </a:r>
            <a:endParaRPr lang="en-US" sz="2000" i="1"/>
          </a:p>
          <a:p>
            <a:pPr algn="ctr"/>
            <a:r>
              <a:rPr lang="en-US" sz="1800" i="1"/>
              <a:t>Salmonella Species</a:t>
            </a:r>
          </a:p>
          <a:p>
            <a:pPr algn="ctr"/>
            <a:r>
              <a:rPr lang="hr-HR" sz="1800"/>
              <a:t>sirovo meso</a:t>
            </a:r>
            <a:r>
              <a:rPr lang="en-US" sz="1800"/>
              <a:t>, </a:t>
            </a:r>
            <a:r>
              <a:rPr lang="hr-HR" sz="1800"/>
              <a:t>jaja</a:t>
            </a:r>
            <a:r>
              <a:rPr lang="en-US" sz="1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3588"/>
                                        </p:tgtEl>
                                        <p:attrNameLst>
                                          <p:attrName>style.visibility</p:attrName>
                                        </p:attrNameLst>
                                      </p:cBhvr>
                                      <p:to>
                                        <p:strVal val="visible"/>
                                      </p:to>
                                    </p:set>
                                    <p:animEffect transition="in" filter="box(in)">
                                      <p:cBhvr>
                                        <p:cTn id="7" dur="500"/>
                                        <p:tgtEl>
                                          <p:spTgt spid="323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323591"/>
                                        </p:tgtEl>
                                        <p:attrNameLst>
                                          <p:attrName>style.visibility</p:attrName>
                                        </p:attrNameLst>
                                      </p:cBhvr>
                                      <p:to>
                                        <p:strVal val="visible"/>
                                      </p:to>
                                    </p:set>
                                    <p:anim calcmode="lin" valueType="num">
                                      <p:cBhvr additive="base">
                                        <p:cTn id="12" dur="500" fill="hold"/>
                                        <p:tgtEl>
                                          <p:spTgt spid="323591"/>
                                        </p:tgtEl>
                                        <p:attrNameLst>
                                          <p:attrName>ppt_x</p:attrName>
                                        </p:attrNameLst>
                                      </p:cBhvr>
                                      <p:tavLst>
                                        <p:tav tm="0">
                                          <p:val>
                                            <p:strVal val="0-#ppt_w/2"/>
                                          </p:val>
                                        </p:tav>
                                        <p:tav tm="100000">
                                          <p:val>
                                            <p:strVal val="#ppt_x"/>
                                          </p:val>
                                        </p:tav>
                                      </p:tavLst>
                                    </p:anim>
                                    <p:anim calcmode="lin" valueType="num">
                                      <p:cBhvr additive="base">
                                        <p:cTn id="13" dur="500" fill="hold"/>
                                        <p:tgtEl>
                                          <p:spTgt spid="32359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23595"/>
                                        </p:tgtEl>
                                        <p:attrNameLst>
                                          <p:attrName>style.visibility</p:attrName>
                                        </p:attrNameLst>
                                      </p:cBhvr>
                                      <p:to>
                                        <p:strVal val="visible"/>
                                      </p:to>
                                    </p:set>
                                    <p:animEffect transition="in" filter="box(in)">
                                      <p:cBhvr>
                                        <p:cTn id="18" dur="500"/>
                                        <p:tgtEl>
                                          <p:spTgt spid="32359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2" fill="hold" nodeType="clickEffect">
                                  <p:stCondLst>
                                    <p:cond delay="0"/>
                                  </p:stCondLst>
                                  <p:childTnLst>
                                    <p:set>
                                      <p:cBhvr>
                                        <p:cTn id="22" dur="1" fill="hold">
                                          <p:stCondLst>
                                            <p:cond delay="0"/>
                                          </p:stCondLst>
                                        </p:cTn>
                                        <p:tgtEl>
                                          <p:spTgt spid="323596"/>
                                        </p:tgtEl>
                                        <p:attrNameLst>
                                          <p:attrName>style.visibility</p:attrName>
                                        </p:attrNameLst>
                                      </p:cBhvr>
                                      <p:to>
                                        <p:strVal val="visible"/>
                                      </p:to>
                                    </p:set>
                                    <p:anim calcmode="lin" valueType="num">
                                      <p:cBhvr additive="base">
                                        <p:cTn id="23" dur="500" fill="hold"/>
                                        <p:tgtEl>
                                          <p:spTgt spid="323596"/>
                                        </p:tgtEl>
                                        <p:attrNameLst>
                                          <p:attrName>ppt_x</p:attrName>
                                        </p:attrNameLst>
                                      </p:cBhvr>
                                      <p:tavLst>
                                        <p:tav tm="0">
                                          <p:val>
                                            <p:strVal val="0-#ppt_w/2"/>
                                          </p:val>
                                        </p:tav>
                                        <p:tav tm="100000">
                                          <p:val>
                                            <p:strVal val="#ppt_x"/>
                                          </p:val>
                                        </p:tav>
                                      </p:tavLst>
                                    </p:anim>
                                    <p:anim calcmode="lin" valueType="num">
                                      <p:cBhvr additive="base">
                                        <p:cTn id="24" dur="500" fill="hold"/>
                                        <p:tgtEl>
                                          <p:spTgt spid="3235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23599"/>
                                        </p:tgtEl>
                                        <p:attrNameLst>
                                          <p:attrName>style.visibility</p:attrName>
                                        </p:attrNameLst>
                                      </p:cBhvr>
                                      <p:to>
                                        <p:strVal val="visible"/>
                                      </p:to>
                                    </p:set>
                                    <p:animEffect transition="in" filter="box(in)">
                                      <p:cBhvr>
                                        <p:cTn id="29" dur="500"/>
                                        <p:tgtEl>
                                          <p:spTgt spid="32359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323597"/>
                                        </p:tgtEl>
                                        <p:attrNameLst>
                                          <p:attrName>style.visibility</p:attrName>
                                        </p:attrNameLst>
                                      </p:cBhvr>
                                      <p:to>
                                        <p:strVal val="visible"/>
                                      </p:to>
                                    </p:set>
                                    <p:anim calcmode="lin" valueType="num">
                                      <p:cBhvr additive="base">
                                        <p:cTn id="34" dur="500" fill="hold"/>
                                        <p:tgtEl>
                                          <p:spTgt spid="323597"/>
                                        </p:tgtEl>
                                        <p:attrNameLst>
                                          <p:attrName>ppt_x</p:attrName>
                                        </p:attrNameLst>
                                      </p:cBhvr>
                                      <p:tavLst>
                                        <p:tav tm="0">
                                          <p:val>
                                            <p:strVal val="1+#ppt_w/2"/>
                                          </p:val>
                                        </p:tav>
                                        <p:tav tm="100000">
                                          <p:val>
                                            <p:strVal val="#ppt_x"/>
                                          </p:val>
                                        </p:tav>
                                      </p:tavLst>
                                    </p:anim>
                                    <p:anim calcmode="lin" valueType="num">
                                      <p:cBhvr additive="base">
                                        <p:cTn id="35" dur="500" fill="hold"/>
                                        <p:tgtEl>
                                          <p:spTgt spid="3235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8" grpId="0" autoUpdateAnimBg="0"/>
      <p:bldP spid="323595" grpId="0" autoUpdateAnimBg="0"/>
      <p:bldP spid="32359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BEECBE-7075-4745-8DA3-8E39245BAD82}" type="slidenum">
              <a:rPr lang="en-GB" sz="1400"/>
              <a:pPr/>
              <a:t>3</a:t>
            </a:fld>
            <a:endParaRPr lang="en-GB" sz="1400"/>
          </a:p>
        </p:txBody>
      </p:sp>
      <p:sp>
        <p:nvSpPr>
          <p:cNvPr id="8195" name="Rectangle 2"/>
          <p:cNvSpPr>
            <a:spLocks noGrp="1" noChangeArrowheads="1"/>
          </p:cNvSpPr>
          <p:nvPr>
            <p:ph type="title"/>
          </p:nvPr>
        </p:nvSpPr>
        <p:spPr>
          <a:xfrm>
            <a:off x="611188" y="333375"/>
            <a:ext cx="4953000" cy="1143000"/>
          </a:xfrm>
          <a:noFill/>
        </p:spPr>
        <p:txBody>
          <a:bodyPr/>
          <a:lstStyle/>
          <a:p>
            <a:r>
              <a:rPr lang="hr-HR" smtClean="0">
                <a:solidFill>
                  <a:srgbClr val="00CCFF"/>
                </a:solidFill>
              </a:rPr>
              <a:t>Što je prehrambena industrija</a:t>
            </a:r>
            <a:r>
              <a:rPr lang="en-GB" smtClean="0">
                <a:solidFill>
                  <a:srgbClr val="00CCFF"/>
                </a:solidFill>
              </a:rPr>
              <a:t>?</a:t>
            </a:r>
            <a:endParaRPr lang="en-US" b="0" smtClean="0"/>
          </a:p>
        </p:txBody>
      </p:sp>
      <p:sp>
        <p:nvSpPr>
          <p:cNvPr id="8196" name="Rectangle 3"/>
          <p:cNvSpPr>
            <a:spLocks noGrp="1" noChangeArrowheads="1"/>
          </p:cNvSpPr>
          <p:nvPr>
            <p:ph type="body" idx="1"/>
          </p:nvPr>
        </p:nvSpPr>
        <p:spPr>
          <a:xfrm>
            <a:off x="323850" y="1341438"/>
            <a:ext cx="8134350" cy="4495800"/>
          </a:xfrm>
          <a:noFill/>
        </p:spPr>
        <p:txBody>
          <a:bodyPr/>
          <a:lstStyle/>
          <a:p>
            <a:pPr>
              <a:lnSpc>
                <a:spcPct val="160000"/>
              </a:lnSpc>
            </a:pPr>
            <a:r>
              <a:rPr lang="hr-HR" sz="2000" smtClean="0"/>
              <a:t>Prehrambena industrija može se podijeliti u 5 sektora</a:t>
            </a:r>
            <a:r>
              <a:rPr lang="en-GB" sz="2000" smtClean="0"/>
              <a:t>:</a:t>
            </a:r>
            <a:endParaRPr lang="en-GB" sz="2000" b="1" smtClean="0"/>
          </a:p>
          <a:p>
            <a:pPr lvl="1">
              <a:lnSpc>
                <a:spcPct val="160000"/>
              </a:lnSpc>
            </a:pPr>
            <a:r>
              <a:rPr lang="hr-HR" sz="1800" smtClean="0">
                <a:solidFill>
                  <a:srgbClr val="33CCFF"/>
                </a:solidFill>
              </a:rPr>
              <a:t>Agrikultura</a:t>
            </a:r>
            <a:r>
              <a:rPr lang="en-GB" sz="1800" smtClean="0"/>
              <a:t>: </a:t>
            </a:r>
            <a:r>
              <a:rPr lang="hr-HR" sz="1800" smtClean="0"/>
              <a:t>hranitelji životinja</a:t>
            </a:r>
            <a:r>
              <a:rPr lang="en-GB" sz="1800" smtClean="0"/>
              <a:t>, </a:t>
            </a:r>
            <a:r>
              <a:rPr lang="hr-HR" sz="1800" smtClean="0"/>
              <a:t>vinogradarstvo</a:t>
            </a:r>
            <a:r>
              <a:rPr lang="en-GB" sz="1800" smtClean="0"/>
              <a:t>, </a:t>
            </a:r>
            <a:endParaRPr lang="hr-HR" sz="1800" smtClean="0"/>
          </a:p>
          <a:p>
            <a:pPr lvl="1">
              <a:lnSpc>
                <a:spcPct val="160000"/>
              </a:lnSpc>
              <a:buFont typeface="Monotype Sorts" pitchFamily="2" charset="2"/>
              <a:buNone/>
            </a:pPr>
            <a:r>
              <a:rPr lang="hr-HR" sz="1800" smtClean="0"/>
              <a:t>proizvođači povrća</a:t>
            </a:r>
            <a:r>
              <a:rPr lang="en-GB" sz="1800" smtClean="0"/>
              <a:t>,</a:t>
            </a:r>
          </a:p>
          <a:p>
            <a:pPr lvl="1">
              <a:lnSpc>
                <a:spcPct val="160000"/>
              </a:lnSpc>
            </a:pPr>
            <a:r>
              <a:rPr lang="hr-HR" sz="1800" smtClean="0">
                <a:solidFill>
                  <a:srgbClr val="33CCFF"/>
                </a:solidFill>
              </a:rPr>
              <a:t>Ribarstvo</a:t>
            </a:r>
            <a:r>
              <a:rPr lang="en-GB" sz="1800" smtClean="0"/>
              <a:t>: </a:t>
            </a:r>
            <a:r>
              <a:rPr lang="hr-HR" sz="1800" smtClean="0"/>
              <a:t>na moru</a:t>
            </a:r>
            <a:r>
              <a:rPr lang="en-GB" sz="1800" smtClean="0"/>
              <a:t>, </a:t>
            </a:r>
            <a:r>
              <a:rPr lang="hr-HR" sz="1800" smtClean="0"/>
              <a:t>školjke i morske trave</a:t>
            </a:r>
            <a:r>
              <a:rPr lang="en-GB" sz="1800" smtClean="0"/>
              <a:t>, </a:t>
            </a:r>
            <a:endParaRPr lang="hr-HR" sz="1800" smtClean="0"/>
          </a:p>
          <a:p>
            <a:pPr lvl="1">
              <a:lnSpc>
                <a:spcPct val="160000"/>
              </a:lnSpc>
            </a:pPr>
            <a:r>
              <a:rPr lang="hr-HR" sz="1800" smtClean="0">
                <a:solidFill>
                  <a:srgbClr val="33CCFF"/>
                </a:solidFill>
              </a:rPr>
              <a:t>Procesiranje hrane</a:t>
            </a:r>
            <a:r>
              <a:rPr lang="en-GB" sz="1800" smtClean="0"/>
              <a:t>: </a:t>
            </a:r>
            <a:r>
              <a:rPr lang="hr-HR" sz="1800" smtClean="0"/>
              <a:t>riba</a:t>
            </a:r>
            <a:r>
              <a:rPr lang="en-GB" sz="1800" smtClean="0"/>
              <a:t>, </a:t>
            </a:r>
            <a:r>
              <a:rPr lang="hr-HR" sz="1800" smtClean="0"/>
              <a:t>perad</a:t>
            </a:r>
            <a:r>
              <a:rPr lang="en-GB" sz="1800" smtClean="0"/>
              <a:t>, </a:t>
            </a:r>
            <a:r>
              <a:rPr lang="hr-HR" sz="1800" smtClean="0"/>
              <a:t>govedina</a:t>
            </a:r>
            <a:r>
              <a:rPr lang="en-GB" sz="1800" smtClean="0"/>
              <a:t>, </a:t>
            </a:r>
            <a:r>
              <a:rPr lang="hr-HR" sz="1800" smtClean="0"/>
              <a:t>svinjetina</a:t>
            </a:r>
            <a:r>
              <a:rPr lang="en-GB" sz="1800" smtClean="0"/>
              <a:t>, </a:t>
            </a:r>
            <a:r>
              <a:rPr lang="hr-HR" sz="1800" smtClean="0"/>
              <a:t>procesiranje voća i porvrća</a:t>
            </a:r>
            <a:r>
              <a:rPr lang="en-GB" sz="1800" smtClean="0"/>
              <a:t>, </a:t>
            </a:r>
            <a:r>
              <a:rPr lang="hr-HR" sz="1800" smtClean="0"/>
              <a:t>pekarstvo</a:t>
            </a:r>
            <a:r>
              <a:rPr lang="en-GB" sz="1800" smtClean="0"/>
              <a:t>,</a:t>
            </a:r>
          </a:p>
          <a:p>
            <a:pPr lvl="1">
              <a:lnSpc>
                <a:spcPct val="160000"/>
              </a:lnSpc>
            </a:pPr>
            <a:r>
              <a:rPr lang="en-GB" sz="1800" smtClean="0">
                <a:solidFill>
                  <a:srgbClr val="33CCFF"/>
                </a:solidFill>
              </a:rPr>
              <a:t>Catering</a:t>
            </a:r>
            <a:r>
              <a:rPr lang="en-GB" sz="1800" smtClean="0"/>
              <a:t>: </a:t>
            </a:r>
            <a:r>
              <a:rPr lang="hr-HR" sz="1800" smtClean="0"/>
              <a:t>restorani</a:t>
            </a:r>
            <a:r>
              <a:rPr lang="en-GB" sz="1800" smtClean="0"/>
              <a:t>, </a:t>
            </a:r>
            <a:r>
              <a:rPr lang="hr-HR" sz="1800" smtClean="0"/>
              <a:t>hoteli</a:t>
            </a:r>
            <a:r>
              <a:rPr lang="en-GB" sz="1800" smtClean="0"/>
              <a:t>,</a:t>
            </a:r>
          </a:p>
          <a:p>
            <a:pPr lvl="1">
              <a:lnSpc>
                <a:spcPct val="160000"/>
              </a:lnSpc>
            </a:pPr>
            <a:r>
              <a:rPr lang="hr-HR" sz="1800" smtClean="0">
                <a:solidFill>
                  <a:srgbClr val="33CCFF"/>
                </a:solidFill>
              </a:rPr>
              <a:t>Supermarketi</a:t>
            </a:r>
            <a:r>
              <a:rPr lang="en-GB" sz="1800" smtClean="0"/>
              <a:t> (</a:t>
            </a:r>
            <a:r>
              <a:rPr lang="hr-HR" sz="1800" smtClean="0"/>
              <a:t>interna upotreba</a:t>
            </a:r>
            <a:r>
              <a:rPr lang="en-GB" sz="1800" smtClean="0"/>
              <a:t>),</a:t>
            </a:r>
          </a:p>
          <a:p>
            <a:pPr>
              <a:lnSpc>
                <a:spcPct val="160000"/>
              </a:lnSpc>
            </a:pPr>
            <a:r>
              <a:rPr lang="hr-HR" sz="2000" smtClean="0"/>
              <a:t>Veličina tržišta</a:t>
            </a:r>
            <a:r>
              <a:rPr lang="en-GB" sz="2000" smtClean="0"/>
              <a:t>: 8-10 </a:t>
            </a:r>
            <a:r>
              <a:rPr lang="hr-HR" sz="2000" smtClean="0"/>
              <a:t>milijuna radnika u Europi</a:t>
            </a:r>
            <a:endParaRPr lang="en-GB" sz="2000" smtClean="0"/>
          </a:p>
          <a:p>
            <a:pPr>
              <a:lnSpc>
                <a:spcPct val="160000"/>
              </a:lnSpc>
            </a:pPr>
            <a:r>
              <a:rPr lang="en-GB" sz="2000" smtClean="0"/>
              <a:t>Ansell</a:t>
            </a:r>
            <a:r>
              <a:rPr lang="hr-HR" sz="2000" smtClean="0"/>
              <a:t>ov tržišni udio</a:t>
            </a:r>
            <a:r>
              <a:rPr lang="en-GB" sz="2000" smtClean="0"/>
              <a:t>: </a:t>
            </a:r>
            <a:r>
              <a:rPr lang="hr-HR" sz="2000" smtClean="0"/>
              <a:t>oko</a:t>
            </a:r>
            <a:r>
              <a:rPr lang="en-GB" sz="2000" smtClean="0"/>
              <a:t> 10 %</a:t>
            </a:r>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09600"/>
            <a:ext cx="2667000"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40D71E-3012-4759-A3C6-8E01EC52B8DB}" type="slidenum">
              <a:rPr lang="en-GB" sz="1400"/>
              <a:pPr/>
              <a:t>30</a:t>
            </a:fld>
            <a:endParaRPr lang="en-GB" sz="1400"/>
          </a:p>
        </p:txBody>
      </p:sp>
      <p:sp>
        <p:nvSpPr>
          <p:cNvPr id="58371" name="Rectangle 2"/>
          <p:cNvSpPr>
            <a:spLocks noChangeArrowheads="1"/>
          </p:cNvSpPr>
          <p:nvPr/>
        </p:nvSpPr>
        <p:spPr bwMode="auto">
          <a:xfrm>
            <a:off x="685800" y="2039938"/>
            <a:ext cx="8062913" cy="3657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58372" name="Rectangle 3"/>
          <p:cNvSpPr>
            <a:spLocks noGrp="1" noChangeArrowheads="1"/>
          </p:cNvSpPr>
          <p:nvPr>
            <p:ph type="title"/>
          </p:nvPr>
        </p:nvSpPr>
        <p:spPr/>
        <p:txBody>
          <a:bodyPr/>
          <a:lstStyle/>
          <a:p>
            <a:r>
              <a:rPr lang="hr-HR" smtClean="0">
                <a:solidFill>
                  <a:srgbClr val="00CC99"/>
                </a:solidFill>
              </a:rPr>
              <a:t>Vrijeme potrebno za novu generaciju mikroorganizama</a:t>
            </a:r>
            <a:endParaRPr lang="en-US" smtClean="0"/>
          </a:p>
        </p:txBody>
      </p:sp>
      <p:graphicFrame>
        <p:nvGraphicFramePr>
          <p:cNvPr id="58373" name="Object 4"/>
          <p:cNvGraphicFramePr>
            <a:graphicFrameLocks noChangeAspect="1"/>
          </p:cNvGraphicFramePr>
          <p:nvPr/>
        </p:nvGraphicFramePr>
        <p:xfrm>
          <a:off x="612775" y="2130425"/>
          <a:ext cx="8509000" cy="3713163"/>
        </p:xfrm>
        <a:graphic>
          <a:graphicData uri="http://schemas.openxmlformats.org/presentationml/2006/ole">
            <mc:AlternateContent xmlns:mc="http://schemas.openxmlformats.org/markup-compatibility/2006">
              <mc:Choice xmlns:v="urn:schemas-microsoft-com:vml" Requires="v">
                <p:oleObj spid="_x0000_s58374" name="Document" r:id="rId5" imgW="6996684" imgH="3055620" progId="Word.Document.8">
                  <p:embed/>
                </p:oleObj>
              </mc:Choice>
              <mc:Fallback>
                <p:oleObj name="Document" r:id="rId5" imgW="6996684" imgH="305562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2130425"/>
                        <a:ext cx="8509000" cy="3713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411728-23B7-4B34-A4C6-C1BE2E223830}" type="slidenum">
              <a:rPr lang="en-GB" sz="1400"/>
              <a:pPr/>
              <a:t>31</a:t>
            </a:fld>
            <a:endParaRPr lang="en-GB" sz="1400"/>
          </a:p>
        </p:txBody>
      </p:sp>
      <p:sp>
        <p:nvSpPr>
          <p:cNvPr id="60419" name="Rectangle 2"/>
          <p:cNvSpPr>
            <a:spLocks noGrp="1" noChangeArrowheads="1"/>
          </p:cNvSpPr>
          <p:nvPr>
            <p:ph type="title"/>
          </p:nvPr>
        </p:nvSpPr>
        <p:spPr/>
        <p:txBody>
          <a:bodyPr/>
          <a:lstStyle/>
          <a:p>
            <a:r>
              <a:rPr lang="hr-HR" smtClean="0">
                <a:solidFill>
                  <a:srgbClr val="00CC99"/>
                </a:solidFill>
              </a:rPr>
              <a:t>Kontaminacija hrane mikroorganizmima</a:t>
            </a:r>
            <a:r>
              <a:rPr lang="en-US" smtClean="0">
                <a:solidFill>
                  <a:srgbClr val="00CC99"/>
                </a:solidFill>
              </a:rPr>
              <a:t>: </a:t>
            </a:r>
            <a:r>
              <a:rPr lang="hr-HR" smtClean="0">
                <a:solidFill>
                  <a:srgbClr val="00CC99"/>
                </a:solidFill>
              </a:rPr>
              <a:t>dozvoljene granice</a:t>
            </a:r>
            <a:r>
              <a:rPr lang="en-US" smtClean="0">
                <a:solidFill>
                  <a:srgbClr val="00CC99"/>
                </a:solidFill>
              </a:rPr>
              <a:t>.</a:t>
            </a:r>
            <a:endParaRPr lang="en-US" smtClean="0"/>
          </a:p>
        </p:txBody>
      </p:sp>
      <p:sp>
        <p:nvSpPr>
          <p:cNvPr id="328707" name="Rectangle 3"/>
          <p:cNvSpPr>
            <a:spLocks noGrp="1" noChangeArrowheads="1"/>
          </p:cNvSpPr>
          <p:nvPr>
            <p:ph type="body" idx="1"/>
          </p:nvPr>
        </p:nvSpPr>
        <p:spPr>
          <a:xfrm>
            <a:off x="457200" y="2057400"/>
            <a:ext cx="8382000" cy="4114800"/>
          </a:xfrm>
        </p:spPr>
        <p:txBody>
          <a:bodyPr/>
          <a:lstStyle/>
          <a:p>
            <a:pPr>
              <a:lnSpc>
                <a:spcPct val="120000"/>
              </a:lnSpc>
              <a:buFontTx/>
              <a:buChar char="•"/>
            </a:pPr>
            <a:r>
              <a:rPr lang="hr-HR" sz="2000" u="sng" smtClean="0"/>
              <a:t>Ukupna kontaminacija</a:t>
            </a:r>
            <a:endParaRPr lang="en-US" sz="2000" smtClean="0"/>
          </a:p>
          <a:p>
            <a:pPr lvl="1">
              <a:lnSpc>
                <a:spcPct val="120000"/>
              </a:lnSpc>
            </a:pPr>
            <a:r>
              <a:rPr lang="hr-HR" sz="1800" smtClean="0"/>
              <a:t>Ukupan broj živućih stanica</a:t>
            </a:r>
            <a:endParaRPr lang="en-US" sz="1800" smtClean="0"/>
          </a:p>
          <a:p>
            <a:pPr lvl="1">
              <a:lnSpc>
                <a:spcPct val="120000"/>
              </a:lnSpc>
            </a:pPr>
            <a:r>
              <a:rPr lang="hr-HR" sz="1800" smtClean="0"/>
              <a:t>Granice su fiksni od zemlje do zemlje i ovisno o kategoriji hrane</a:t>
            </a:r>
            <a:endParaRPr lang="en-US" sz="1800" smtClean="0"/>
          </a:p>
          <a:p>
            <a:pPr lvl="2">
              <a:lnSpc>
                <a:spcPct val="120000"/>
              </a:lnSpc>
            </a:pPr>
            <a:r>
              <a:rPr lang="hr-HR" sz="1600" smtClean="0"/>
              <a:t>Europa</a:t>
            </a:r>
            <a:r>
              <a:rPr lang="en-US" sz="1600" smtClean="0"/>
              <a:t>/</a:t>
            </a:r>
            <a:r>
              <a:rPr lang="hr-HR" sz="1600" smtClean="0"/>
              <a:t>mljeveno meso</a:t>
            </a:r>
            <a:r>
              <a:rPr lang="en-US" sz="1600" smtClean="0"/>
              <a:t>: 500 000 cfu/g</a:t>
            </a:r>
          </a:p>
          <a:p>
            <a:pPr lvl="2"/>
            <a:endParaRPr lang="en-US" sz="1600" smtClean="0"/>
          </a:p>
        </p:txBody>
      </p:sp>
      <p:sp>
        <p:nvSpPr>
          <p:cNvPr id="328708" name="Rectangle 4"/>
          <p:cNvSpPr>
            <a:spLocks noChangeArrowheads="1"/>
          </p:cNvSpPr>
          <p:nvPr/>
        </p:nvSpPr>
        <p:spPr bwMode="auto">
          <a:xfrm>
            <a:off x="457200" y="3962400"/>
            <a:ext cx="838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10000"/>
              </a:lnSpc>
              <a:buFontTx/>
              <a:buChar char="•"/>
            </a:pPr>
            <a:r>
              <a:rPr lang="hr-HR" sz="2000" u="sng"/>
              <a:t>Specifična kontaminacija</a:t>
            </a:r>
            <a:endParaRPr lang="en-US" sz="2000"/>
          </a:p>
          <a:p>
            <a:pPr lvl="1">
              <a:lnSpc>
                <a:spcPct val="110000"/>
              </a:lnSpc>
            </a:pPr>
            <a:r>
              <a:rPr lang="hr-HR" sz="1800"/>
              <a:t>Broj specifičnih stanica</a:t>
            </a:r>
            <a:endParaRPr lang="en-US" sz="1800"/>
          </a:p>
          <a:p>
            <a:pPr lvl="1">
              <a:lnSpc>
                <a:spcPct val="110000"/>
              </a:lnSpc>
            </a:pPr>
            <a:r>
              <a:rPr lang="hr-HR" sz="1800"/>
              <a:t>Granice su fiksne u raznim zemljama</a:t>
            </a:r>
            <a:endParaRPr lang="en-US" sz="1800"/>
          </a:p>
          <a:p>
            <a:pPr lvl="2">
              <a:lnSpc>
                <a:spcPct val="110000"/>
              </a:lnSpc>
            </a:pPr>
            <a:r>
              <a:rPr lang="en-US" sz="1600" i="1"/>
              <a:t>Listeria monocytogenes</a:t>
            </a:r>
            <a:r>
              <a:rPr lang="en-US" sz="1600"/>
              <a:t>: </a:t>
            </a:r>
            <a:r>
              <a:rPr lang="hr-HR" sz="1600"/>
              <a:t>od </a:t>
            </a:r>
            <a:r>
              <a:rPr lang="en-US" sz="1600"/>
              <a:t>0 </a:t>
            </a:r>
            <a:r>
              <a:rPr lang="hr-HR" sz="1600"/>
              <a:t>do </a:t>
            </a:r>
            <a:r>
              <a:rPr lang="en-US" sz="1600"/>
              <a:t>100 cfu/g </a:t>
            </a:r>
            <a:r>
              <a:rPr lang="hr-HR" sz="1600"/>
              <a:t>u SAD</a:t>
            </a:r>
            <a:r>
              <a:rPr lang="en-US" sz="1600"/>
              <a:t>, </a:t>
            </a:r>
            <a:r>
              <a:rPr lang="hr-HR" sz="1600"/>
              <a:t>Kanadi i </a:t>
            </a:r>
            <a:r>
              <a:rPr lang="en-US" sz="1600"/>
              <a:t>EU</a:t>
            </a:r>
          </a:p>
          <a:p>
            <a:pPr lvl="2">
              <a:lnSpc>
                <a:spcPct val="110000"/>
              </a:lnSpc>
            </a:pPr>
            <a:r>
              <a:rPr lang="en-US" sz="1600" i="1"/>
              <a:t>Salmonella</a:t>
            </a:r>
            <a:r>
              <a:rPr lang="en-US" sz="1600"/>
              <a:t>: </a:t>
            </a:r>
            <a:r>
              <a:rPr lang="hr-HR" sz="1600"/>
              <a:t>Europa </a:t>
            </a:r>
            <a:r>
              <a:rPr lang="en-US" sz="1600"/>
              <a:t>0 cfu/g</a:t>
            </a:r>
          </a:p>
          <a:p>
            <a:pPr lvl="2">
              <a:lnSpc>
                <a:spcPct val="110000"/>
              </a:lnSpc>
            </a:pPr>
            <a:r>
              <a:rPr lang="en-US" sz="1600" i="1"/>
              <a:t>Escherichia coli 0 157:H7</a:t>
            </a:r>
            <a:r>
              <a:rPr lang="en-US" sz="1600"/>
              <a:t>: </a:t>
            </a:r>
            <a:r>
              <a:rPr lang="hr-HR" sz="1600"/>
              <a:t>Francuska </a:t>
            </a:r>
            <a:r>
              <a:rPr lang="en-US" sz="1600"/>
              <a:t>0 cfu/g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animEffect transition="in" filter="box(out)">
                                      <p:cBhvr>
                                        <p:cTn id="7" dur="500"/>
                                        <p:tgtEl>
                                          <p:spTgt spid="328707">
                                            <p:txEl>
                                              <p:pRg st="0" end="0"/>
                                            </p:tx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707">
                                            <p:txEl>
                                              <p:pRg st="1" end="1"/>
                                            </p:txEl>
                                          </p:spTgt>
                                        </p:tgtEl>
                                        <p:attrNameLst>
                                          <p:attrName>style.visibility</p:attrName>
                                        </p:attrNameLst>
                                      </p:cBhvr>
                                      <p:to>
                                        <p:strVal val="visible"/>
                                      </p:to>
                                    </p:set>
                                    <p:animEffect transition="in" filter="box(out)">
                                      <p:cBhvr>
                                        <p:cTn id="10" dur="500"/>
                                        <p:tgtEl>
                                          <p:spTgt spid="328707">
                                            <p:txEl>
                                              <p:pRg st="1" end="1"/>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8707">
                                            <p:txEl>
                                              <p:pRg st="2" end="2"/>
                                            </p:txEl>
                                          </p:spTgt>
                                        </p:tgtEl>
                                        <p:attrNameLst>
                                          <p:attrName>style.visibility</p:attrName>
                                        </p:attrNameLst>
                                      </p:cBhvr>
                                      <p:to>
                                        <p:strVal val="visible"/>
                                      </p:to>
                                    </p:set>
                                    <p:animEffect transition="in" filter="box(out)">
                                      <p:cBhvr>
                                        <p:cTn id="13" dur="500"/>
                                        <p:tgtEl>
                                          <p:spTgt spid="328707">
                                            <p:txEl>
                                              <p:pRg st="2" end="2"/>
                                            </p:txEl>
                                          </p:spTgt>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328707">
                                            <p:txEl>
                                              <p:pRg st="3" end="3"/>
                                            </p:txEl>
                                          </p:spTgt>
                                        </p:tgtEl>
                                        <p:attrNameLst>
                                          <p:attrName>style.visibility</p:attrName>
                                        </p:attrNameLst>
                                      </p:cBhvr>
                                      <p:to>
                                        <p:strVal val="visible"/>
                                      </p:to>
                                    </p:set>
                                    <p:animEffect transition="in" filter="box(out)">
                                      <p:cBhvr>
                                        <p:cTn id="16" dur="500"/>
                                        <p:tgtEl>
                                          <p:spTgt spid="32870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328708"/>
                                        </p:tgtEl>
                                        <p:attrNameLst>
                                          <p:attrName>style.visibility</p:attrName>
                                        </p:attrNameLst>
                                      </p:cBhvr>
                                      <p:to>
                                        <p:strVal val="visible"/>
                                      </p:to>
                                    </p:set>
                                    <p:animEffect transition="in" filter="box(out)">
                                      <p:cBhvr>
                                        <p:cTn id="21" dur="500"/>
                                        <p:tgtEl>
                                          <p:spTgt spid="328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autoUpdateAnimBg="0"/>
      <p:bldP spid="32870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4DDF833-23BD-49BA-98CE-2BF97FDB0F78}" type="slidenum">
              <a:rPr lang="en-GB" sz="1400"/>
              <a:pPr/>
              <a:t>32</a:t>
            </a:fld>
            <a:endParaRPr lang="en-GB" sz="1400"/>
          </a:p>
        </p:txBody>
      </p:sp>
      <p:sp>
        <p:nvSpPr>
          <p:cNvPr id="62467" name="Rectangle 2"/>
          <p:cNvSpPr>
            <a:spLocks noGrp="1" noChangeArrowheads="1"/>
          </p:cNvSpPr>
          <p:nvPr>
            <p:ph type="title"/>
          </p:nvPr>
        </p:nvSpPr>
        <p:spPr>
          <a:xfrm>
            <a:off x="4953000" y="609600"/>
            <a:ext cx="3505200" cy="1143000"/>
          </a:xfrm>
        </p:spPr>
        <p:txBody>
          <a:bodyPr/>
          <a:lstStyle/>
          <a:p>
            <a:r>
              <a:rPr lang="hr-HR" smtClean="0">
                <a:solidFill>
                  <a:srgbClr val="00CC99"/>
                </a:solidFill>
              </a:rPr>
              <a:t>Ljudska kontaminacija</a:t>
            </a:r>
            <a:endParaRPr lang="en-US" smtClean="0"/>
          </a:p>
        </p:txBody>
      </p:sp>
      <p:sp>
        <p:nvSpPr>
          <p:cNvPr id="62468" name="Rectangle 3"/>
          <p:cNvSpPr>
            <a:spLocks noGrp="1" noChangeArrowheads="1"/>
          </p:cNvSpPr>
          <p:nvPr>
            <p:ph type="body" idx="1"/>
          </p:nvPr>
        </p:nvSpPr>
        <p:spPr>
          <a:xfrm>
            <a:off x="4953000" y="1981200"/>
            <a:ext cx="3962400" cy="4114800"/>
          </a:xfrm>
        </p:spPr>
        <p:txBody>
          <a:bodyPr/>
          <a:lstStyle/>
          <a:p>
            <a:pPr>
              <a:lnSpc>
                <a:spcPct val="150000"/>
              </a:lnSpc>
              <a:buFontTx/>
              <a:buChar char="•"/>
            </a:pPr>
            <a:r>
              <a:rPr lang="hr-HR" sz="2000" smtClean="0"/>
              <a:t>Područje kose</a:t>
            </a:r>
            <a:r>
              <a:rPr lang="en-US" sz="2000" smtClean="0"/>
              <a:t> </a:t>
            </a:r>
            <a:r>
              <a:rPr lang="hr-HR" sz="2000" smtClean="0"/>
              <a:t> </a:t>
            </a:r>
            <a:r>
              <a:rPr lang="en-US" sz="2000" smtClean="0"/>
              <a:t>    1 000 000 / cm²</a:t>
            </a:r>
          </a:p>
          <a:p>
            <a:pPr>
              <a:lnSpc>
                <a:spcPct val="150000"/>
              </a:lnSpc>
              <a:buFontTx/>
              <a:buChar char="•"/>
            </a:pPr>
            <a:r>
              <a:rPr lang="hr-HR" sz="2000" smtClean="0"/>
              <a:t>Koža na čelu  </a:t>
            </a:r>
            <a:r>
              <a:rPr lang="en-US" sz="2000" smtClean="0"/>
              <a:t>         100 000 / cm²</a:t>
            </a:r>
          </a:p>
          <a:p>
            <a:pPr>
              <a:lnSpc>
                <a:spcPct val="150000"/>
              </a:lnSpc>
              <a:buFontTx/>
              <a:buChar char="•"/>
            </a:pPr>
            <a:r>
              <a:rPr lang="hr-HR" sz="2000" smtClean="0"/>
              <a:t>Izlučevine iz nosa</a:t>
            </a:r>
            <a:r>
              <a:rPr lang="en-US" sz="2000" smtClean="0"/>
              <a:t>  10 000 000 / g</a:t>
            </a:r>
          </a:p>
          <a:p>
            <a:pPr>
              <a:lnSpc>
                <a:spcPct val="150000"/>
              </a:lnSpc>
              <a:buFontTx/>
              <a:buChar char="•"/>
            </a:pPr>
            <a:r>
              <a:rPr lang="hr-HR" sz="2000" smtClean="0"/>
              <a:t>Slina	              </a:t>
            </a:r>
            <a:r>
              <a:rPr lang="en-US" sz="2000" smtClean="0"/>
              <a:t>	 100 000 000 / g</a:t>
            </a:r>
          </a:p>
          <a:p>
            <a:pPr>
              <a:lnSpc>
                <a:spcPct val="150000"/>
              </a:lnSpc>
            </a:pPr>
            <a:r>
              <a:rPr lang="en-US" sz="2000" u="sng" smtClean="0"/>
              <a:t>_____________________________</a:t>
            </a:r>
            <a:endParaRPr lang="en-US" sz="2000" smtClean="0"/>
          </a:p>
          <a:p>
            <a:pPr>
              <a:lnSpc>
                <a:spcPct val="150000"/>
              </a:lnSpc>
              <a:buFontTx/>
              <a:buChar char="•"/>
            </a:pPr>
            <a:r>
              <a:rPr lang="hr-HR" sz="2000" smtClean="0"/>
              <a:t>Ukupno </a:t>
            </a:r>
            <a:r>
              <a:rPr lang="en-US" sz="2000" smtClean="0"/>
              <a:t> 100 000 000 000 000</a:t>
            </a:r>
          </a:p>
          <a:p>
            <a:pPr>
              <a:lnSpc>
                <a:spcPct val="150000"/>
              </a:lnSpc>
              <a:buFontTx/>
              <a:buChar char="•"/>
            </a:pPr>
            <a:endParaRPr lang="en-US" sz="1000" smtClean="0"/>
          </a:p>
          <a:p>
            <a:pPr algn="ctr">
              <a:lnSpc>
                <a:spcPct val="110000"/>
              </a:lnSpc>
            </a:pPr>
            <a:r>
              <a:rPr lang="hr-HR" sz="2000" smtClean="0"/>
              <a:t>Normalna kontaminacija</a:t>
            </a:r>
            <a:endParaRPr lang="en-US" sz="2000" smtClean="0"/>
          </a:p>
          <a:p>
            <a:pPr algn="ctr">
              <a:lnSpc>
                <a:spcPct val="110000"/>
              </a:lnSpc>
            </a:pPr>
            <a:r>
              <a:rPr lang="hr-HR" sz="2000" smtClean="0"/>
              <a:t>na, i u zdravom tijelu</a:t>
            </a:r>
            <a:endParaRPr lang="en-US" smtClean="0"/>
          </a:p>
        </p:txBody>
      </p:sp>
      <p:pic>
        <p:nvPicPr>
          <p:cNvPr id="624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41719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7" name="AutoShape 5"/>
          <p:cNvSpPr>
            <a:spLocks noChangeArrowheads="1"/>
          </p:cNvSpPr>
          <p:nvPr/>
        </p:nvSpPr>
        <p:spPr bwMode="auto">
          <a:xfrm>
            <a:off x="2667000" y="1219200"/>
            <a:ext cx="304800" cy="228600"/>
          </a:xfrm>
          <a:prstGeom prst="star5">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hr-HR"/>
          </a:p>
        </p:txBody>
      </p:sp>
      <p:sp>
        <p:nvSpPr>
          <p:cNvPr id="330758" name="AutoShape 6"/>
          <p:cNvSpPr>
            <a:spLocks noChangeArrowheads="1"/>
          </p:cNvSpPr>
          <p:nvPr/>
        </p:nvSpPr>
        <p:spPr bwMode="auto">
          <a:xfrm>
            <a:off x="2895600" y="1600200"/>
            <a:ext cx="304800" cy="228600"/>
          </a:xfrm>
          <a:prstGeom prst="star5">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hr-HR"/>
          </a:p>
        </p:txBody>
      </p:sp>
      <p:sp>
        <p:nvSpPr>
          <p:cNvPr id="330759" name="AutoShape 7"/>
          <p:cNvSpPr>
            <a:spLocks noChangeArrowheads="1"/>
          </p:cNvSpPr>
          <p:nvPr/>
        </p:nvSpPr>
        <p:spPr bwMode="auto">
          <a:xfrm>
            <a:off x="2895600" y="1981200"/>
            <a:ext cx="304800" cy="228600"/>
          </a:xfrm>
          <a:prstGeom prst="star5">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hr-HR"/>
          </a:p>
        </p:txBody>
      </p:sp>
      <p:sp>
        <p:nvSpPr>
          <p:cNvPr id="330760" name="AutoShape 8"/>
          <p:cNvSpPr>
            <a:spLocks noChangeArrowheads="1"/>
          </p:cNvSpPr>
          <p:nvPr/>
        </p:nvSpPr>
        <p:spPr bwMode="auto">
          <a:xfrm>
            <a:off x="2590800" y="2209800"/>
            <a:ext cx="304800" cy="228600"/>
          </a:xfrm>
          <a:prstGeom prst="star5">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hr-HR"/>
          </a:p>
        </p:txBody>
      </p:sp>
      <p:sp>
        <p:nvSpPr>
          <p:cNvPr id="330761" name="AutoShape 9"/>
          <p:cNvSpPr>
            <a:spLocks noChangeArrowheads="1"/>
          </p:cNvSpPr>
          <p:nvPr/>
        </p:nvSpPr>
        <p:spPr bwMode="auto">
          <a:xfrm>
            <a:off x="2819400" y="4114800"/>
            <a:ext cx="304800" cy="228600"/>
          </a:xfrm>
          <a:prstGeom prst="star5">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hr-H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21333B-116D-4E68-A4E3-2057EAD0E7EC}" type="slidenum">
              <a:rPr lang="en-GB" sz="1400"/>
              <a:pPr/>
              <a:t>33</a:t>
            </a:fld>
            <a:endParaRPr lang="en-GB" sz="1400"/>
          </a:p>
        </p:txBody>
      </p:sp>
      <p:sp>
        <p:nvSpPr>
          <p:cNvPr id="64515" name="Rectangle 2"/>
          <p:cNvSpPr>
            <a:spLocks noGrp="1" noChangeArrowheads="1"/>
          </p:cNvSpPr>
          <p:nvPr>
            <p:ph type="title"/>
          </p:nvPr>
        </p:nvSpPr>
        <p:spPr>
          <a:xfrm>
            <a:off x="533400" y="609600"/>
            <a:ext cx="8229600" cy="1143000"/>
          </a:xfrm>
        </p:spPr>
        <p:txBody>
          <a:bodyPr/>
          <a:lstStyle/>
          <a:p>
            <a:r>
              <a:rPr lang="hr-HR" smtClean="0">
                <a:solidFill>
                  <a:srgbClr val="00CC99"/>
                </a:solidFill>
              </a:rPr>
              <a:t>Kako zaštititi hranu od tih mikroorganizama</a:t>
            </a:r>
            <a:r>
              <a:rPr lang="en-US" smtClean="0">
                <a:solidFill>
                  <a:srgbClr val="00CC99"/>
                </a:solidFill>
              </a:rPr>
              <a:t>?</a:t>
            </a:r>
            <a:r>
              <a:rPr lang="en-US" smtClean="0"/>
              <a:t> </a:t>
            </a:r>
          </a:p>
        </p:txBody>
      </p:sp>
      <p:sp>
        <p:nvSpPr>
          <p:cNvPr id="64516" name="Rectangle 3"/>
          <p:cNvSpPr>
            <a:spLocks noGrp="1" noChangeArrowheads="1"/>
          </p:cNvSpPr>
          <p:nvPr>
            <p:ph type="body" idx="1"/>
          </p:nvPr>
        </p:nvSpPr>
        <p:spPr>
          <a:xfrm>
            <a:off x="685800" y="1905000"/>
            <a:ext cx="7772400" cy="4191000"/>
          </a:xfrm>
        </p:spPr>
        <p:txBody>
          <a:bodyPr/>
          <a:lstStyle/>
          <a:p>
            <a:pPr>
              <a:buFontTx/>
              <a:buChar char="•"/>
            </a:pPr>
            <a:r>
              <a:rPr lang="hr-HR" u="sng" smtClean="0"/>
              <a:t>Izbjegavati kontakt</a:t>
            </a:r>
            <a:endParaRPr lang="en-US" u="sng" smtClean="0"/>
          </a:p>
          <a:p>
            <a:pPr lvl="1"/>
            <a:r>
              <a:rPr lang="hr-HR" smtClean="0"/>
              <a:t>Radnikove odjeće i rukavica</a:t>
            </a:r>
            <a:endParaRPr lang="en-US" smtClean="0"/>
          </a:p>
          <a:p>
            <a:pPr lvl="1"/>
            <a:r>
              <a:rPr lang="hr-HR" smtClean="0"/>
              <a:t>Poštivanje</a:t>
            </a:r>
            <a:r>
              <a:rPr lang="en-US" smtClean="0"/>
              <a:t> HACPP </a:t>
            </a:r>
            <a:r>
              <a:rPr lang="hr-HR" smtClean="0"/>
              <a:t>plana</a:t>
            </a:r>
            <a:endParaRPr lang="en-US" smtClean="0"/>
          </a:p>
          <a:p>
            <a:pPr lvl="1"/>
            <a:endParaRPr lang="en-US" sz="800" u="sng" smtClean="0"/>
          </a:p>
          <a:p>
            <a:pPr>
              <a:buFontTx/>
              <a:buChar char="•"/>
            </a:pPr>
            <a:r>
              <a:rPr lang="hr-HR" u="sng" smtClean="0"/>
              <a:t>Inhibicija</a:t>
            </a:r>
            <a:endParaRPr lang="en-US" u="sng" smtClean="0"/>
          </a:p>
          <a:p>
            <a:pPr lvl="1"/>
            <a:r>
              <a:rPr lang="hr-HR" smtClean="0"/>
              <a:t>Narušavanje njihovog okruženja</a:t>
            </a:r>
            <a:endParaRPr lang="en-US" smtClean="0"/>
          </a:p>
          <a:p>
            <a:pPr lvl="1"/>
            <a:r>
              <a:rPr lang="hr-HR" smtClean="0"/>
              <a:t>Kemijske akcije</a:t>
            </a:r>
            <a:r>
              <a:rPr lang="en-US" smtClean="0"/>
              <a:t>: </a:t>
            </a:r>
            <a:r>
              <a:rPr lang="hr-HR" smtClean="0"/>
              <a:t>bakteriostatik</a:t>
            </a:r>
            <a:endParaRPr lang="en-US" smtClean="0"/>
          </a:p>
          <a:p>
            <a:pPr lvl="1"/>
            <a:endParaRPr lang="en-US" sz="800" smtClean="0"/>
          </a:p>
          <a:p>
            <a:pPr>
              <a:buFontTx/>
              <a:buChar char="•"/>
            </a:pPr>
            <a:r>
              <a:rPr lang="hr-HR" u="sng" smtClean="0"/>
              <a:t>Uništavanje</a:t>
            </a:r>
            <a:endParaRPr lang="en-US" smtClean="0"/>
          </a:p>
          <a:p>
            <a:pPr lvl="1"/>
            <a:r>
              <a:rPr lang="hr-HR" smtClean="0"/>
              <a:t>Vrućina</a:t>
            </a:r>
            <a:endParaRPr lang="en-US" smtClean="0"/>
          </a:p>
          <a:p>
            <a:pPr lvl="1"/>
            <a:r>
              <a:rPr lang="hr-HR" smtClean="0"/>
              <a:t>Kemijske akcije</a:t>
            </a:r>
            <a:r>
              <a:rPr lang="en-US" smtClean="0"/>
              <a:t>: </a:t>
            </a:r>
            <a:r>
              <a:rPr lang="hr-HR" smtClean="0"/>
              <a:t>baktericid</a:t>
            </a:r>
            <a:endParaRPr lang="en-US" smtClean="0"/>
          </a:p>
          <a:p>
            <a:pPr lvl="1"/>
            <a:r>
              <a:rPr lang="hr-HR" smtClean="0"/>
              <a:t>Zračenje </a:t>
            </a:r>
            <a:endParaRPr lang="en-US"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6D50006-2EEF-49EC-B512-57972518D928}" type="slidenum">
              <a:rPr lang="en-GB" sz="1400"/>
              <a:pPr/>
              <a:t>34</a:t>
            </a:fld>
            <a:endParaRPr lang="en-GB" sz="1400"/>
          </a:p>
        </p:txBody>
      </p:sp>
      <p:sp>
        <p:nvSpPr>
          <p:cNvPr id="66563" name="Rectangle 2"/>
          <p:cNvSpPr>
            <a:spLocks noGrp="1" noChangeArrowheads="1"/>
          </p:cNvSpPr>
          <p:nvPr>
            <p:ph type="title"/>
          </p:nvPr>
        </p:nvSpPr>
        <p:spPr>
          <a:xfrm>
            <a:off x="685800" y="609600"/>
            <a:ext cx="7772400" cy="838200"/>
          </a:xfrm>
          <a:noFill/>
        </p:spPr>
        <p:txBody>
          <a:bodyPr/>
          <a:lstStyle/>
          <a:p>
            <a:r>
              <a:rPr lang="hr-HR" smtClean="0">
                <a:solidFill>
                  <a:srgbClr val="33CCFF"/>
                </a:solidFill>
              </a:rPr>
              <a:t>Direktiva o higijeni hrane</a:t>
            </a:r>
            <a:endParaRPr lang="en-US" smtClean="0"/>
          </a:p>
        </p:txBody>
      </p:sp>
      <p:sp>
        <p:nvSpPr>
          <p:cNvPr id="66564" name="Rectangle 3"/>
          <p:cNvSpPr>
            <a:spLocks noGrp="1" noChangeArrowheads="1"/>
          </p:cNvSpPr>
          <p:nvPr>
            <p:ph type="body" idx="1"/>
          </p:nvPr>
        </p:nvSpPr>
        <p:spPr>
          <a:xfrm>
            <a:off x="457200" y="1524000"/>
            <a:ext cx="8305800" cy="4724400"/>
          </a:xfrm>
          <a:noFill/>
        </p:spPr>
        <p:txBody>
          <a:bodyPr/>
          <a:lstStyle/>
          <a:p>
            <a:pPr>
              <a:lnSpc>
                <a:spcPct val="130000"/>
              </a:lnSpc>
              <a:buFontTx/>
              <a:buChar char="•"/>
            </a:pPr>
            <a:r>
              <a:rPr lang="hr-HR" sz="2000" smtClean="0"/>
              <a:t>Treba poštivati direktive </a:t>
            </a:r>
            <a:r>
              <a:rPr lang="en-US" sz="2000" smtClean="0"/>
              <a:t>EN 29000 -1 </a:t>
            </a:r>
            <a:r>
              <a:rPr lang="hr-HR" sz="2000" smtClean="0"/>
              <a:t>do </a:t>
            </a:r>
            <a:r>
              <a:rPr lang="en-US" sz="2000" smtClean="0"/>
              <a:t>4</a:t>
            </a:r>
          </a:p>
          <a:p>
            <a:pPr lvl="1">
              <a:lnSpc>
                <a:spcPct val="130000"/>
              </a:lnSpc>
            </a:pPr>
            <a:r>
              <a:rPr lang="hr-HR" sz="1800" smtClean="0"/>
              <a:t>Jednako do </a:t>
            </a:r>
            <a:r>
              <a:rPr lang="en-US" sz="1800" smtClean="0"/>
              <a:t>ISO 9000 -1 </a:t>
            </a:r>
            <a:r>
              <a:rPr lang="hr-HR" sz="1800" smtClean="0"/>
              <a:t>do </a:t>
            </a:r>
            <a:r>
              <a:rPr lang="en-US" sz="1800" smtClean="0"/>
              <a:t>4.</a:t>
            </a:r>
          </a:p>
          <a:p>
            <a:pPr lvl="1">
              <a:lnSpc>
                <a:spcPct val="130000"/>
              </a:lnSpc>
            </a:pPr>
            <a:r>
              <a:rPr lang="hr-HR" sz="1800" smtClean="0"/>
              <a:t>Moraju se primjenjivati dobre proizvodne metode </a:t>
            </a:r>
            <a:r>
              <a:rPr lang="en-US" sz="1800" smtClean="0"/>
              <a:t>(HACCP)</a:t>
            </a:r>
          </a:p>
          <a:p>
            <a:pPr lvl="1">
              <a:lnSpc>
                <a:spcPct val="130000"/>
              </a:lnSpc>
            </a:pPr>
            <a:endParaRPr lang="en-US" sz="1000" smtClean="0"/>
          </a:p>
          <a:p>
            <a:pPr>
              <a:lnSpc>
                <a:spcPct val="130000"/>
              </a:lnSpc>
              <a:buFontTx/>
              <a:buChar char="•"/>
            </a:pPr>
            <a:r>
              <a:rPr lang="hr-HR" sz="2000" smtClean="0"/>
              <a:t>Sve mjere moraju se uzeti u svim fazama pripreme</a:t>
            </a:r>
            <a:r>
              <a:rPr lang="en-US" sz="2000" smtClean="0"/>
              <a:t>, </a:t>
            </a:r>
            <a:r>
              <a:rPr lang="hr-HR" sz="2000" smtClean="0"/>
              <a:t>procesiranja</a:t>
            </a:r>
            <a:r>
              <a:rPr lang="en-US" sz="2000" smtClean="0"/>
              <a:t>, </a:t>
            </a:r>
            <a:r>
              <a:rPr lang="hr-HR" sz="2000" smtClean="0"/>
              <a:t>pakiranja</a:t>
            </a:r>
            <a:r>
              <a:rPr lang="en-US" sz="2000" smtClean="0"/>
              <a:t>, </a:t>
            </a:r>
            <a:r>
              <a:rPr lang="hr-HR" sz="2000" smtClean="0"/>
              <a:t>spremanja</a:t>
            </a:r>
            <a:r>
              <a:rPr lang="en-US" sz="2000" smtClean="0"/>
              <a:t>, </a:t>
            </a:r>
            <a:r>
              <a:rPr lang="hr-HR" sz="2000" smtClean="0"/>
              <a:t>rukovanja i nuđenja na prodaju da bi se osigurala sigurnost hrane</a:t>
            </a:r>
            <a:endParaRPr lang="en-US" sz="2000" smtClean="0"/>
          </a:p>
          <a:p>
            <a:pPr lvl="1">
              <a:lnSpc>
                <a:spcPct val="130000"/>
              </a:lnSpc>
            </a:pPr>
            <a:endParaRPr lang="en-US" sz="1000" smtClean="0"/>
          </a:p>
          <a:p>
            <a:pPr>
              <a:lnSpc>
                <a:spcPct val="130000"/>
              </a:lnSpc>
              <a:buFontTx/>
              <a:buChar char="•"/>
            </a:pPr>
            <a:r>
              <a:rPr lang="hr-HR" sz="2000" smtClean="0"/>
              <a:t>Potrošači moraju biti zaštićeni od mogućih štetnih posljedica hrane</a:t>
            </a:r>
            <a:endParaRPr lang="en-US" sz="2000" smtClean="0"/>
          </a:p>
          <a:p>
            <a:pPr lvl="1">
              <a:lnSpc>
                <a:spcPct val="130000"/>
              </a:lnSpc>
            </a:pPr>
            <a:endParaRPr lang="en-US" sz="1000" smtClean="0"/>
          </a:p>
          <a:p>
            <a:pPr>
              <a:lnSpc>
                <a:spcPct val="130000"/>
              </a:lnSpc>
              <a:buFontTx/>
              <a:buChar char="•"/>
            </a:pPr>
            <a:r>
              <a:rPr lang="hr-HR" sz="2000" smtClean="0"/>
              <a:t>Svaka osoba koja rukuje hranom mora nositi odgovarajuću odjeću</a:t>
            </a:r>
            <a:endParaRPr lang="en-US" sz="2000" smtClean="0"/>
          </a:p>
        </p:txBody>
      </p:sp>
    </p:spTree>
  </p:cSld>
  <p:clrMapOvr>
    <a:masterClrMapping/>
  </p:clrMapOvr>
  <p:transition>
    <p:pull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5DC32BF-5884-4535-9492-ADE27EE2999E}" type="slidenum">
              <a:rPr lang="en-GB" sz="1400"/>
              <a:pPr/>
              <a:t>35</a:t>
            </a:fld>
            <a:endParaRPr lang="en-GB" sz="1400"/>
          </a:p>
        </p:txBody>
      </p:sp>
      <p:sp>
        <p:nvSpPr>
          <p:cNvPr id="68611" name="Rectangle 2"/>
          <p:cNvSpPr>
            <a:spLocks noGrp="1" noChangeArrowheads="1"/>
          </p:cNvSpPr>
          <p:nvPr>
            <p:ph type="title"/>
          </p:nvPr>
        </p:nvSpPr>
        <p:spPr/>
        <p:txBody>
          <a:bodyPr/>
          <a:lstStyle/>
          <a:p>
            <a:r>
              <a:rPr lang="hr-HR" smtClean="0">
                <a:solidFill>
                  <a:srgbClr val="66CCFF"/>
                </a:solidFill>
              </a:rPr>
              <a:t>Odgovornost prehrambene industrije</a:t>
            </a:r>
            <a:endParaRPr lang="en-US" smtClean="0">
              <a:solidFill>
                <a:srgbClr val="33CCFF"/>
              </a:solidFill>
            </a:endParaRPr>
          </a:p>
        </p:txBody>
      </p:sp>
      <p:sp>
        <p:nvSpPr>
          <p:cNvPr id="68612" name="Rectangle 3"/>
          <p:cNvSpPr>
            <a:spLocks noGrp="1" noChangeArrowheads="1"/>
          </p:cNvSpPr>
          <p:nvPr>
            <p:ph type="body" idx="1"/>
          </p:nvPr>
        </p:nvSpPr>
        <p:spPr>
          <a:xfrm>
            <a:off x="533400" y="1981200"/>
            <a:ext cx="8229600" cy="4114800"/>
          </a:xfrm>
        </p:spPr>
        <p:txBody>
          <a:bodyPr/>
          <a:lstStyle/>
          <a:p>
            <a:r>
              <a:rPr lang="en-US" sz="2800" smtClean="0"/>
              <a:t>  </a:t>
            </a:r>
            <a:r>
              <a:rPr lang="hr-HR" sz="2800" smtClean="0"/>
              <a:t>Profesionalac</a:t>
            </a:r>
            <a:endParaRPr lang="en-US" sz="2800" smtClean="0"/>
          </a:p>
          <a:p>
            <a:r>
              <a:rPr lang="en-US" sz="2800" smtClean="0"/>
              <a:t>	    (</a:t>
            </a:r>
            <a:r>
              <a:rPr lang="hr-HR" sz="2800" smtClean="0"/>
              <a:t>obrađivači hrane</a:t>
            </a:r>
            <a:r>
              <a:rPr lang="en-US" sz="2800" smtClean="0"/>
              <a:t>, </a:t>
            </a:r>
            <a:r>
              <a:rPr lang="hr-HR" sz="2800" smtClean="0"/>
              <a:t>distributeri hrane</a:t>
            </a:r>
            <a:r>
              <a:rPr lang="en-US" sz="2800" smtClean="0"/>
              <a:t>, …) </a:t>
            </a:r>
          </a:p>
          <a:p>
            <a:r>
              <a:rPr lang="en-US" sz="2800" smtClean="0"/>
              <a:t>			</a:t>
            </a:r>
            <a:r>
              <a:rPr lang="hr-HR" sz="2800" smtClean="0"/>
              <a:t>ima </a:t>
            </a:r>
            <a:r>
              <a:rPr lang="hr-HR" sz="2800" u="sng" smtClean="0"/>
              <a:t>obvezu rezultata</a:t>
            </a:r>
            <a:r>
              <a:rPr lang="en-US" sz="2800" smtClean="0"/>
              <a:t>…</a:t>
            </a:r>
          </a:p>
          <a:p>
            <a:endParaRPr lang="en-US" sz="2800" smtClean="0"/>
          </a:p>
          <a:p>
            <a:r>
              <a:rPr lang="en-US" sz="2800" smtClean="0"/>
              <a:t>   </a:t>
            </a:r>
            <a:r>
              <a:rPr lang="hr-HR" sz="2800" smtClean="0"/>
              <a:t>odgovoran je za svaku nezgodu</a:t>
            </a:r>
            <a:endParaRPr lang="en-US" sz="2800" smtClean="0"/>
          </a:p>
          <a:p>
            <a:r>
              <a:rPr lang="en-US" sz="2800" smtClean="0"/>
              <a:t>			 …</a:t>
            </a:r>
            <a:r>
              <a:rPr lang="hr-HR" sz="2800" smtClean="0"/>
              <a:t>čak i bez prethodne pogreške</a:t>
            </a:r>
            <a:r>
              <a:rPr lang="en-US" sz="2800" smtClean="0"/>
              <a:t>...</a:t>
            </a:r>
            <a:endParaRPr lang="en-US" smtClean="0"/>
          </a:p>
        </p:txBody>
      </p:sp>
      <p:sp>
        <p:nvSpPr>
          <p:cNvPr id="68613" name="Rectangle 4">
            <a:hlinkClick r:id="rId3" action="ppaction://hlinkpres?slideindex=16&amp;slidetitle=No Slide Title"/>
          </p:cNvPr>
          <p:cNvSpPr>
            <a:spLocks noChangeArrowheads="1"/>
          </p:cNvSpPr>
          <p:nvPr/>
        </p:nvSpPr>
        <p:spPr bwMode="auto">
          <a:xfrm>
            <a:off x="7315200" y="60198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DE732C-5896-42D4-B83D-8EBB46BDFB1D}" type="slidenum">
              <a:rPr lang="en-GB" sz="1400"/>
              <a:pPr/>
              <a:t>36</a:t>
            </a:fld>
            <a:endParaRPr lang="en-GB" sz="1400"/>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24034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609600"/>
            <a:ext cx="5715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8"/>
          <p:cNvSpPr txBox="1">
            <a:spLocks noChangeArrowheads="1"/>
          </p:cNvSpPr>
          <p:nvPr/>
        </p:nvSpPr>
        <p:spPr bwMode="auto">
          <a:xfrm>
            <a:off x="609600" y="4495800"/>
            <a:ext cx="79248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50000"/>
              </a:spcBef>
              <a:buSzPct val="60000"/>
              <a:buFontTx/>
              <a:buChar char="•"/>
            </a:pPr>
            <a:r>
              <a:rPr lang="en-GB" sz="1800">
                <a:solidFill>
                  <a:schemeClr val="bg1"/>
                </a:solidFill>
              </a:rPr>
              <a:t> </a:t>
            </a:r>
            <a:r>
              <a:rPr lang="hr-HR" sz="1800">
                <a:solidFill>
                  <a:schemeClr val="bg1"/>
                </a:solidFill>
              </a:rPr>
              <a:t>pušta manje čestica u zrak prilikom otvaranja</a:t>
            </a:r>
            <a:r>
              <a:rPr lang="en-GB" sz="1800">
                <a:solidFill>
                  <a:schemeClr val="bg1"/>
                </a:solidFill>
              </a:rPr>
              <a:t>,</a:t>
            </a:r>
          </a:p>
          <a:p>
            <a:pPr>
              <a:lnSpc>
                <a:spcPct val="80000"/>
              </a:lnSpc>
              <a:spcBef>
                <a:spcPct val="50000"/>
              </a:spcBef>
              <a:buSzPct val="60000"/>
              <a:buFontTx/>
              <a:buChar char="•"/>
            </a:pPr>
            <a:r>
              <a:rPr lang="en-GB" sz="1800">
                <a:solidFill>
                  <a:schemeClr val="bg1"/>
                </a:solidFill>
              </a:rPr>
              <a:t> </a:t>
            </a:r>
            <a:r>
              <a:rPr lang="hr-HR" sz="1800">
                <a:solidFill>
                  <a:schemeClr val="bg1"/>
                </a:solidFill>
              </a:rPr>
              <a:t>sistem za lagano otvaranje i laganu kontrolu razine korištenja</a:t>
            </a:r>
            <a:r>
              <a:rPr lang="en-GB" sz="1800">
                <a:solidFill>
                  <a:schemeClr val="bg1"/>
                </a:solidFill>
              </a:rPr>
              <a:t>,</a:t>
            </a:r>
          </a:p>
          <a:p>
            <a:pPr>
              <a:lnSpc>
                <a:spcPct val="80000"/>
              </a:lnSpc>
              <a:spcBef>
                <a:spcPct val="50000"/>
              </a:spcBef>
              <a:buSzPct val="60000"/>
              <a:buFontTx/>
              <a:buChar char="•"/>
            </a:pPr>
            <a:r>
              <a:rPr lang="en-GB" sz="1800">
                <a:solidFill>
                  <a:schemeClr val="bg1"/>
                </a:solidFill>
              </a:rPr>
              <a:t> </a:t>
            </a:r>
            <a:r>
              <a:rPr lang="hr-HR" sz="1800">
                <a:solidFill>
                  <a:schemeClr val="bg1"/>
                </a:solidFill>
              </a:rPr>
              <a:t>smanjenje volumena i nepotrebne težine smanjuje troškove održavanja</a:t>
            </a:r>
            <a:r>
              <a:rPr lang="en-GB" sz="1800">
                <a:solidFill>
                  <a:schemeClr val="bg1"/>
                </a:solidFill>
              </a:rPr>
              <a:t>,</a:t>
            </a:r>
            <a:endParaRPr lang="en-GB" sz="2000">
              <a:solidFill>
                <a:schemeClr val="bg1"/>
              </a:solidFill>
            </a:endParaRPr>
          </a:p>
          <a:p>
            <a:pPr>
              <a:lnSpc>
                <a:spcPct val="80000"/>
              </a:lnSpc>
              <a:spcBef>
                <a:spcPct val="50000"/>
              </a:spcBef>
              <a:buSzPct val="60000"/>
              <a:buFontTx/>
              <a:buChar char="•"/>
            </a:pPr>
            <a:r>
              <a:rPr lang="en-US" sz="2000">
                <a:solidFill>
                  <a:schemeClr val="bg1"/>
                </a:solidFill>
              </a:rPr>
              <a:t> </a:t>
            </a:r>
            <a:r>
              <a:rPr lang="en-US" sz="1800">
                <a:solidFill>
                  <a:schemeClr val="bg1"/>
                </a:solidFill>
              </a:rPr>
              <a:t>poly</a:t>
            </a:r>
            <a:r>
              <a:rPr lang="hr-HR" sz="1800">
                <a:solidFill>
                  <a:schemeClr val="bg1"/>
                </a:solidFill>
              </a:rPr>
              <a:t>-vrećice</a:t>
            </a:r>
            <a:r>
              <a:rPr lang="en-US" sz="1800">
                <a:solidFill>
                  <a:schemeClr val="bg1"/>
                </a:solidFill>
              </a:rPr>
              <a:t> </a:t>
            </a:r>
            <a:r>
              <a:rPr lang="hr-HR" sz="1800">
                <a:solidFill>
                  <a:schemeClr val="bg1"/>
                </a:solidFill>
              </a:rPr>
              <a:t>se rade od ne-apsorbirajućeg materijala koji se može koristiti u mokrom ili masnom okruženju</a:t>
            </a:r>
            <a:r>
              <a:rPr lang="en-US" sz="2000"/>
              <a:t>.</a:t>
            </a:r>
          </a:p>
        </p:txBody>
      </p:sp>
      <p:sp>
        <p:nvSpPr>
          <p:cNvPr id="70662" name="Text Box 9"/>
          <p:cNvSpPr txBox="1">
            <a:spLocks noChangeArrowheads="1"/>
          </p:cNvSpPr>
          <p:nvPr/>
        </p:nvSpPr>
        <p:spPr bwMode="auto">
          <a:xfrm>
            <a:off x="2971800" y="609600"/>
            <a:ext cx="5715000" cy="304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400" b="1">
                <a:solidFill>
                  <a:srgbClr val="99CCFF"/>
                </a:solidFill>
              </a:rPr>
              <a:t>Usporedba ukupne težine pakiranja</a:t>
            </a:r>
            <a:r>
              <a:rPr lang="en-US" sz="1400" b="1">
                <a:solidFill>
                  <a:srgbClr val="99CCFF"/>
                </a:solidFill>
              </a:rPr>
              <a:t> (</a:t>
            </a:r>
            <a:r>
              <a:rPr lang="hr-HR" sz="1400" b="1">
                <a:solidFill>
                  <a:srgbClr val="99CCFF"/>
                </a:solidFill>
              </a:rPr>
              <a:t>bez rukavica</a:t>
            </a:r>
            <a:r>
              <a:rPr lang="en-US" sz="1400" b="1">
                <a:solidFill>
                  <a:srgbClr val="99CCFF"/>
                </a:solidFill>
              </a:rPr>
              <a:t>)</a:t>
            </a:r>
            <a:endParaRPr lang="en-US"/>
          </a:p>
        </p:txBody>
      </p:sp>
      <p:sp>
        <p:nvSpPr>
          <p:cNvPr id="70663" name="Text Box 10"/>
          <p:cNvSpPr txBox="1">
            <a:spLocks noChangeArrowheads="1"/>
          </p:cNvSpPr>
          <p:nvPr/>
        </p:nvSpPr>
        <p:spPr bwMode="auto">
          <a:xfrm>
            <a:off x="838200" y="2133600"/>
            <a:ext cx="1828800" cy="3048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1400" b="1" i="1">
                <a:solidFill>
                  <a:srgbClr val="FF6699"/>
                </a:solidFill>
              </a:rPr>
              <a:t>Carton dispenser ?</a:t>
            </a:r>
            <a:endParaRPr lang="en-US"/>
          </a:p>
        </p:txBody>
      </p:sp>
      <p:sp>
        <p:nvSpPr>
          <p:cNvPr id="70664" name="Text Box 11"/>
          <p:cNvSpPr txBox="1">
            <a:spLocks noChangeArrowheads="1"/>
          </p:cNvSpPr>
          <p:nvPr/>
        </p:nvSpPr>
        <p:spPr bwMode="auto">
          <a:xfrm>
            <a:off x="3733800" y="3124200"/>
            <a:ext cx="1524000" cy="2746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hr-HR" sz="1200">
                <a:solidFill>
                  <a:srgbClr val="336699"/>
                </a:solidFill>
              </a:rPr>
              <a:t>kartonski dispenzeri</a:t>
            </a:r>
            <a:endParaRPr lang="en-US"/>
          </a:p>
        </p:txBody>
      </p:sp>
      <p:sp>
        <p:nvSpPr>
          <p:cNvPr id="70665" name="Text Box 12"/>
          <p:cNvSpPr txBox="1">
            <a:spLocks noChangeArrowheads="1"/>
          </p:cNvSpPr>
          <p:nvPr/>
        </p:nvSpPr>
        <p:spPr bwMode="auto">
          <a:xfrm>
            <a:off x="5334000" y="3124200"/>
            <a:ext cx="2590800" cy="2746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200">
                <a:solidFill>
                  <a:srgbClr val="336699"/>
                </a:solidFill>
              </a:rPr>
              <a:t>     </a:t>
            </a:r>
            <a:r>
              <a:rPr lang="hr-HR" sz="1200">
                <a:solidFill>
                  <a:srgbClr val="336699"/>
                </a:solidFill>
              </a:rPr>
              <a:t>poly-vrećice </a:t>
            </a:r>
            <a:r>
              <a:rPr lang="en-US" sz="1200">
                <a:solidFill>
                  <a:srgbClr val="336699"/>
                </a:solidFill>
              </a:rPr>
              <a:t>(PE </a:t>
            </a:r>
            <a:r>
              <a:rPr lang="hr-HR" sz="1200">
                <a:solidFill>
                  <a:srgbClr val="336699"/>
                </a:solidFill>
              </a:rPr>
              <a:t>vrećice</a:t>
            </a:r>
            <a:r>
              <a:rPr lang="en-US" sz="1200">
                <a:solidFill>
                  <a:srgbClr val="336699"/>
                </a:solidFill>
              </a:rPr>
              <a:t>)</a:t>
            </a:r>
            <a:endParaRPr lang="en-US"/>
          </a:p>
        </p:txBody>
      </p:sp>
      <p:sp>
        <p:nvSpPr>
          <p:cNvPr id="70666" name="Rectangle 13"/>
          <p:cNvSpPr>
            <a:spLocks noChangeArrowheads="1"/>
          </p:cNvSpPr>
          <p:nvPr/>
        </p:nvSpPr>
        <p:spPr bwMode="auto">
          <a:xfrm>
            <a:off x="2971800" y="3352800"/>
            <a:ext cx="5715000" cy="762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70667" name="Text Box 14"/>
          <p:cNvSpPr txBox="1">
            <a:spLocks noChangeArrowheads="1"/>
          </p:cNvSpPr>
          <p:nvPr/>
        </p:nvSpPr>
        <p:spPr bwMode="auto">
          <a:xfrm>
            <a:off x="2971800" y="990600"/>
            <a:ext cx="2971800" cy="2746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hr-HR" sz="1200">
                <a:solidFill>
                  <a:srgbClr val="336699"/>
                </a:solidFill>
              </a:rPr>
              <a:t>Težina </a:t>
            </a:r>
            <a:r>
              <a:rPr lang="en-US" sz="1200">
                <a:solidFill>
                  <a:srgbClr val="336699"/>
                </a:solidFill>
              </a:rPr>
              <a:t>(g) / </a:t>
            </a:r>
            <a:r>
              <a:rPr lang="hr-HR" sz="1200">
                <a:solidFill>
                  <a:srgbClr val="336699"/>
                </a:solidFill>
              </a:rPr>
              <a:t>pakiranje od </a:t>
            </a:r>
            <a:r>
              <a:rPr lang="en-US" sz="1200">
                <a:solidFill>
                  <a:srgbClr val="336699"/>
                </a:solidFill>
              </a:rPr>
              <a:t>1000 </a:t>
            </a:r>
            <a:r>
              <a:rPr lang="hr-HR" sz="1200">
                <a:solidFill>
                  <a:srgbClr val="336699"/>
                </a:solidFill>
              </a:rPr>
              <a:t>komada</a:t>
            </a:r>
            <a:endParaRPr lang="en-US"/>
          </a:p>
        </p:txBody>
      </p:sp>
      <p:sp>
        <p:nvSpPr>
          <p:cNvPr id="70668" name="Rectangle 15"/>
          <p:cNvSpPr>
            <a:spLocks noChangeArrowheads="1"/>
          </p:cNvSpPr>
          <p:nvPr/>
        </p:nvSpPr>
        <p:spPr bwMode="auto">
          <a:xfrm>
            <a:off x="533400" y="3581400"/>
            <a:ext cx="8153400" cy="685800"/>
          </a:xfrm>
          <a:prstGeom prst="rect">
            <a:avLst/>
          </a:prstGeom>
          <a:solidFill>
            <a:srgbClr val="FFFF00"/>
          </a:solidFill>
          <a:ln>
            <a:noFill/>
          </a:ln>
          <a:effectLst>
            <a:outerShdw dist="107763"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3200" b="1">
                <a:solidFill>
                  <a:srgbClr val="000099"/>
                </a:solidFill>
              </a:rPr>
              <a:t>proFood premium = </a:t>
            </a:r>
            <a:r>
              <a:rPr lang="hr-HR" sz="3200" b="1">
                <a:solidFill>
                  <a:srgbClr val="000099"/>
                </a:solidFill>
              </a:rPr>
              <a:t>bez kartona</a:t>
            </a:r>
            <a:endParaRPr lang="en-US" sz="3200" b="1">
              <a:solidFill>
                <a:srgbClr val="00009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666D9D0-C3FE-4D02-9F36-34810EBED9C8}" type="slidenum">
              <a:rPr lang="en-GB" sz="1400"/>
              <a:pPr/>
              <a:t>37</a:t>
            </a:fld>
            <a:endParaRPr lang="en-GB" sz="1400"/>
          </a:p>
        </p:txBody>
      </p:sp>
      <p:sp>
        <p:nvSpPr>
          <p:cNvPr id="72707" name="Rectangle 12"/>
          <p:cNvSpPr>
            <a:spLocks noGrp="1" noChangeArrowheads="1"/>
          </p:cNvSpPr>
          <p:nvPr>
            <p:ph type="title"/>
          </p:nvPr>
        </p:nvSpPr>
        <p:spPr>
          <a:xfrm>
            <a:off x="990600" y="3810000"/>
            <a:ext cx="7391400" cy="762000"/>
          </a:xfrm>
          <a:solidFill>
            <a:srgbClr val="FFFF00"/>
          </a:solidFill>
          <a:effectLst>
            <a:outerShdw dist="107763" dir="2700000" algn="ctr" rotWithShape="0">
              <a:schemeClr val="tx1"/>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hr-HR" smtClean="0">
                <a:solidFill>
                  <a:srgbClr val="000099"/>
                </a:solidFill>
              </a:rPr>
              <a:t>Specifični držač dispenzera</a:t>
            </a:r>
            <a:endParaRPr lang="en-US" smtClean="0">
              <a:solidFill>
                <a:srgbClr val="000099"/>
              </a:solidFill>
            </a:endParaRPr>
          </a:p>
        </p:txBody>
      </p:sp>
      <p:sp>
        <p:nvSpPr>
          <p:cNvPr id="72708" name="Rectangle 13"/>
          <p:cNvSpPr>
            <a:spLocks noChangeArrowheads="1"/>
          </p:cNvSpPr>
          <p:nvPr/>
        </p:nvSpPr>
        <p:spPr bwMode="auto">
          <a:xfrm>
            <a:off x="990600" y="4800600"/>
            <a:ext cx="7620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hr-HR" sz="2000"/>
              <a:t>napravljen od </a:t>
            </a:r>
            <a:r>
              <a:rPr lang="en-ZA" sz="2000"/>
              <a:t>18-10 </a:t>
            </a:r>
            <a:r>
              <a:rPr lang="hr-HR" sz="2000"/>
              <a:t>nehrđajućeg čelika</a:t>
            </a:r>
            <a:r>
              <a:rPr lang="en-ZA" sz="2000"/>
              <a:t>,</a:t>
            </a:r>
            <a:endParaRPr lang="en-ZA"/>
          </a:p>
          <a:p>
            <a:pPr>
              <a:buFontTx/>
              <a:buChar char="•"/>
            </a:pPr>
            <a:r>
              <a:rPr lang="hr-HR" sz="2000"/>
              <a:t>dizajniran kao odgovor na sve strože zahtjeve industrije hrane</a:t>
            </a:r>
            <a:r>
              <a:rPr lang="en-ZA" sz="2000"/>
              <a:t>,</a:t>
            </a:r>
          </a:p>
          <a:p>
            <a:pPr>
              <a:buFontTx/>
              <a:buChar char="•"/>
            </a:pPr>
            <a:r>
              <a:rPr lang="hr-HR" sz="2000"/>
              <a:t>lagana upotreba</a:t>
            </a:r>
            <a:r>
              <a:rPr lang="en-ZA" sz="2000"/>
              <a:t>, </a:t>
            </a:r>
            <a:r>
              <a:rPr lang="hr-HR" sz="2000"/>
              <a:t>čišćenje</a:t>
            </a:r>
            <a:r>
              <a:rPr lang="en-ZA" sz="2000"/>
              <a:t>, </a:t>
            </a:r>
            <a:r>
              <a:rPr lang="hr-HR" sz="2000"/>
              <a:t>i promjena poly-vrećica</a:t>
            </a:r>
            <a:r>
              <a:rPr lang="en-ZA" sz="2000"/>
              <a:t>.</a:t>
            </a:r>
            <a:endParaRPr lang="en-US" sz="1800"/>
          </a:p>
        </p:txBody>
      </p:sp>
      <p:graphicFrame>
        <p:nvGraphicFramePr>
          <p:cNvPr id="72709" name="Object 14"/>
          <p:cNvGraphicFramePr>
            <a:graphicFrameLocks noChangeAspect="1"/>
          </p:cNvGraphicFramePr>
          <p:nvPr/>
        </p:nvGraphicFramePr>
        <p:xfrm>
          <a:off x="1219200" y="609600"/>
          <a:ext cx="2971800" cy="2971800"/>
        </p:xfrm>
        <a:graphic>
          <a:graphicData uri="http://schemas.openxmlformats.org/presentationml/2006/ole">
            <mc:AlternateContent xmlns:mc="http://schemas.openxmlformats.org/markup-compatibility/2006">
              <mc:Choice xmlns:v="urn:schemas-microsoft-com:vml" Requires="v">
                <p:oleObj spid="_x0000_s72711" name="Photo Editor Photo" r:id="rId4" imgW="8438095" imgH="8438095" progId="MSPhotoEd.3">
                  <p:embed/>
                </p:oleObj>
              </mc:Choice>
              <mc:Fallback>
                <p:oleObj name="Photo Editor Photo" r:id="rId4" imgW="8438095" imgH="8438095" progId="MSPhotoEd.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6096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0" name="Object 15"/>
          <p:cNvGraphicFramePr>
            <a:graphicFrameLocks noChangeAspect="1"/>
          </p:cNvGraphicFramePr>
          <p:nvPr/>
        </p:nvGraphicFramePr>
        <p:xfrm>
          <a:off x="5105400" y="609600"/>
          <a:ext cx="2971800" cy="2971800"/>
        </p:xfrm>
        <a:graphic>
          <a:graphicData uri="http://schemas.openxmlformats.org/presentationml/2006/ole">
            <mc:AlternateContent xmlns:mc="http://schemas.openxmlformats.org/markup-compatibility/2006">
              <mc:Choice xmlns:v="urn:schemas-microsoft-com:vml" Requires="v">
                <p:oleObj spid="_x0000_s72712" name="Photo Editor Photo" r:id="rId6" imgW="8438095" imgH="8438095" progId="MSPhotoEd.3">
                  <p:embed/>
                </p:oleObj>
              </mc:Choice>
              <mc:Fallback>
                <p:oleObj name="Photo Editor Photo" r:id="rId6" imgW="8438095" imgH="8438095" progId="MSPhotoEd.3">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6096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36A67A-F8BD-418C-AA4E-8A723323EA3F}" type="slidenum">
              <a:rPr lang="en-GB" sz="1400"/>
              <a:pPr/>
              <a:t>38</a:t>
            </a:fld>
            <a:endParaRPr lang="en-GB" sz="1400"/>
          </a:p>
        </p:txBody>
      </p:sp>
      <p:pic>
        <p:nvPicPr>
          <p:cNvPr id="74755"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24653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6"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609600"/>
            <a:ext cx="5410200"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Rectangle 1033"/>
          <p:cNvSpPr>
            <a:spLocks noChangeArrowheads="1"/>
          </p:cNvSpPr>
          <p:nvPr/>
        </p:nvSpPr>
        <p:spPr bwMode="auto">
          <a:xfrm>
            <a:off x="685800" y="4572000"/>
            <a:ext cx="777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90000"/>
              </a:lnSpc>
              <a:buFontTx/>
              <a:buChar char="•"/>
            </a:pPr>
            <a:r>
              <a:rPr lang="hr-HR" sz="1800"/>
              <a:t>identificiranje procesa</a:t>
            </a:r>
            <a:r>
              <a:rPr lang="en-US" sz="1800"/>
              <a:t>, </a:t>
            </a:r>
            <a:r>
              <a:rPr lang="hr-HR" sz="1800"/>
              <a:t>radnih područja</a:t>
            </a:r>
            <a:r>
              <a:rPr lang="en-US" sz="1800"/>
              <a:t>, </a:t>
            </a:r>
            <a:r>
              <a:rPr lang="hr-HR" sz="1800"/>
              <a:t>odjela</a:t>
            </a:r>
            <a:r>
              <a:rPr lang="en-US" sz="1800"/>
              <a:t>, </a:t>
            </a:r>
          </a:p>
          <a:p>
            <a:pPr>
              <a:lnSpc>
                <a:spcPct val="90000"/>
              </a:lnSpc>
              <a:buFontTx/>
              <a:buChar char="•"/>
            </a:pPr>
            <a:endParaRPr lang="en-US" sz="700"/>
          </a:p>
          <a:p>
            <a:pPr>
              <a:lnSpc>
                <a:spcPct val="90000"/>
              </a:lnSpc>
              <a:buFontTx/>
              <a:buChar char="•"/>
            </a:pPr>
            <a:r>
              <a:rPr lang="hr-HR" sz="1800"/>
              <a:t>izbjegavanje prijelazne kontaminacije između raznih aplikacija</a:t>
            </a:r>
            <a:r>
              <a:rPr lang="en-US" sz="1800"/>
              <a:t>,</a:t>
            </a:r>
          </a:p>
          <a:p>
            <a:pPr>
              <a:lnSpc>
                <a:spcPct val="90000"/>
              </a:lnSpc>
              <a:buFontTx/>
              <a:buChar char="•"/>
            </a:pPr>
            <a:endParaRPr lang="en-US" sz="700"/>
          </a:p>
          <a:p>
            <a:pPr>
              <a:lnSpc>
                <a:spcPct val="90000"/>
              </a:lnSpc>
              <a:buFontTx/>
              <a:buChar char="•"/>
            </a:pPr>
            <a:r>
              <a:rPr lang="hr-HR" sz="1800"/>
              <a:t>osigurati pravu boju koja ide sa odjećom pri posluživanju kupaca</a:t>
            </a:r>
            <a:r>
              <a:rPr lang="en-US" sz="1800"/>
              <a:t>.</a:t>
            </a:r>
            <a:endParaRPr lang="en-US"/>
          </a:p>
        </p:txBody>
      </p:sp>
      <p:sp>
        <p:nvSpPr>
          <p:cNvPr id="74758" name="Rectangle 1034"/>
          <p:cNvSpPr>
            <a:spLocks noChangeArrowheads="1"/>
          </p:cNvSpPr>
          <p:nvPr/>
        </p:nvSpPr>
        <p:spPr bwMode="auto">
          <a:xfrm>
            <a:off x="609600" y="3581400"/>
            <a:ext cx="8001000" cy="762000"/>
          </a:xfrm>
          <a:prstGeom prst="rect">
            <a:avLst/>
          </a:prstGeom>
          <a:solidFill>
            <a:srgbClr val="FFFF00"/>
          </a:solidFill>
          <a:ln>
            <a:noFill/>
          </a:ln>
          <a:effectLst>
            <a:outerShdw dist="107763"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3200" b="1">
                <a:solidFill>
                  <a:srgbClr val="000099"/>
                </a:solidFill>
              </a:rPr>
              <a:t>proFood premium – </a:t>
            </a:r>
            <a:r>
              <a:rPr lang="hr-HR" sz="3200" b="1">
                <a:solidFill>
                  <a:srgbClr val="000099"/>
                </a:solidFill>
              </a:rPr>
              <a:t>višebojni raspon</a:t>
            </a:r>
            <a:endParaRPr lang="en-US" sz="3200" b="1">
              <a:solidFill>
                <a:srgbClr val="000099"/>
              </a:solidFill>
            </a:endParaRPr>
          </a:p>
        </p:txBody>
      </p:sp>
      <p:sp>
        <p:nvSpPr>
          <p:cNvPr id="74759" name="Text Box 1035"/>
          <p:cNvSpPr txBox="1">
            <a:spLocks noChangeArrowheads="1"/>
          </p:cNvSpPr>
          <p:nvPr/>
        </p:nvSpPr>
        <p:spPr bwMode="auto">
          <a:xfrm>
            <a:off x="611188" y="2924175"/>
            <a:ext cx="2508250" cy="304800"/>
          </a:xfrm>
          <a:prstGeom prst="rect">
            <a:avLst/>
          </a:prstGeom>
          <a:solidFill>
            <a:srgbClr val="CC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hr-HR" sz="1400" b="1" i="1">
                <a:solidFill>
                  <a:srgbClr val="FF6699"/>
                </a:solidFill>
              </a:rPr>
              <a:t>Rizik prelazne kontaminacije</a:t>
            </a:r>
            <a:r>
              <a:rPr lang="en-US" sz="1400" b="1" i="1">
                <a:solidFill>
                  <a:srgbClr val="FF6699"/>
                </a:solidFill>
              </a:rPr>
              <a:t> ?</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68DC067-331B-401B-BE29-4A31C7D8D0CD}" type="slidenum">
              <a:rPr lang="en-GB" sz="1400"/>
              <a:pPr/>
              <a:t>39</a:t>
            </a:fld>
            <a:endParaRPr lang="en-GB" sz="1400"/>
          </a:p>
        </p:txBody>
      </p:sp>
      <p:sp>
        <p:nvSpPr>
          <p:cNvPr id="76803" name="Rectangle 3"/>
          <p:cNvSpPr>
            <a:spLocks noGrp="1" noChangeArrowheads="1"/>
          </p:cNvSpPr>
          <p:nvPr>
            <p:ph type="body" idx="1"/>
          </p:nvPr>
        </p:nvSpPr>
        <p:spPr>
          <a:xfrm>
            <a:off x="468313" y="2781300"/>
            <a:ext cx="7848600" cy="990600"/>
          </a:xfrm>
        </p:spPr>
        <p:txBody>
          <a:bodyPr/>
          <a:lstStyle/>
          <a:p>
            <a:pPr algn="ctr"/>
            <a:r>
              <a:rPr lang="en-US" sz="3200" b="1" smtClean="0"/>
              <a:t>Ansell </a:t>
            </a:r>
            <a:endParaRPr lang="hr-HR" sz="3200" b="1" smtClean="0"/>
          </a:p>
          <a:p>
            <a:pPr algn="ctr"/>
            <a:r>
              <a:rPr lang="hr-HR" sz="3200" b="1" smtClean="0"/>
              <a:t>proizvodni raspon rukavica</a:t>
            </a:r>
            <a:endParaRPr lang="en-US" smtClean="0"/>
          </a:p>
        </p:txBody>
      </p:sp>
      <p:graphicFrame>
        <p:nvGraphicFramePr>
          <p:cNvPr id="76804" name="Object 4"/>
          <p:cNvGraphicFramePr>
            <a:graphicFrameLocks noChangeAspect="1"/>
          </p:cNvGraphicFramePr>
          <p:nvPr/>
        </p:nvGraphicFramePr>
        <p:xfrm>
          <a:off x="4876800" y="4267200"/>
          <a:ext cx="2514600" cy="1182688"/>
        </p:xfrm>
        <a:graphic>
          <a:graphicData uri="http://schemas.openxmlformats.org/presentationml/2006/ole">
            <mc:AlternateContent xmlns:mc="http://schemas.openxmlformats.org/markup-compatibility/2006">
              <mc:Choice xmlns:v="urn:schemas-microsoft-com:vml" Requires="v">
                <p:oleObj spid="_x0000_s76806" name="Photo Editor Photo" r:id="rId4" imgW="6323810" imgH="2971429" progId="MSPhotoEd.3">
                  <p:embed/>
                </p:oleObj>
              </mc:Choice>
              <mc:Fallback>
                <p:oleObj name="Photo Editor Photo" r:id="rId4" imgW="6323810" imgH="2971429"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267200"/>
                        <a:ext cx="2514600" cy="118268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5" name="Picture 5" descr="pro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219200"/>
            <a:ext cx="275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zervirano mjesto broja slajda 2"/>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F1858E3-3E33-4EFC-99DF-95BB21475376}" type="slidenum">
              <a:rPr lang="en-GB" sz="1400"/>
              <a:pPr/>
              <a:t>4</a:t>
            </a:fld>
            <a:endParaRPr lang="en-GB" sz="1400"/>
          </a:p>
        </p:txBody>
      </p:sp>
      <p:graphicFrame>
        <p:nvGraphicFramePr>
          <p:cNvPr id="10243" name="Object 3"/>
          <p:cNvGraphicFramePr>
            <a:graphicFrameLocks noChangeAspect="1"/>
          </p:cNvGraphicFramePr>
          <p:nvPr/>
        </p:nvGraphicFramePr>
        <p:xfrm>
          <a:off x="914400" y="404813"/>
          <a:ext cx="7315200" cy="3786187"/>
        </p:xfrm>
        <a:graphic>
          <a:graphicData uri="http://schemas.openxmlformats.org/presentationml/2006/ole">
            <mc:AlternateContent xmlns:mc="http://schemas.openxmlformats.org/markup-compatibility/2006">
              <mc:Choice xmlns:v="urn:schemas-microsoft-com:vml" Requires="v">
                <p:oleObj spid="_x0000_s10248" name="Grafikon" r:id="rId4" imgW="7315834" imgH="3792041" progId="Excel.Chart.8">
                  <p:embed/>
                </p:oleObj>
              </mc:Choice>
              <mc:Fallback>
                <p:oleObj name="Grafikon" r:id="rId4" imgW="7315834" imgH="3792041"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04813"/>
                        <a:ext cx="7315200" cy="3786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Text Box 4"/>
          <p:cNvSpPr txBox="1">
            <a:spLocks noChangeArrowheads="1"/>
          </p:cNvSpPr>
          <p:nvPr/>
        </p:nvSpPr>
        <p:spPr bwMode="auto">
          <a:xfrm>
            <a:off x="6172200" y="28956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400">
                <a:solidFill>
                  <a:srgbClr val="000000"/>
                </a:solidFill>
              </a:rPr>
              <a:t>2 075 000</a:t>
            </a:r>
            <a:endParaRPr lang="en-US"/>
          </a:p>
        </p:txBody>
      </p:sp>
      <p:sp>
        <p:nvSpPr>
          <p:cNvPr id="10245" name="Text Box 5"/>
          <p:cNvSpPr txBox="1">
            <a:spLocks noChangeArrowheads="1"/>
          </p:cNvSpPr>
          <p:nvPr/>
        </p:nvSpPr>
        <p:spPr bwMode="auto">
          <a:xfrm>
            <a:off x="2438400" y="22860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400">
                <a:solidFill>
                  <a:srgbClr val="000000"/>
                </a:solidFill>
              </a:rPr>
              <a:t>960 000</a:t>
            </a:r>
            <a:endParaRPr lang="en-US"/>
          </a:p>
        </p:txBody>
      </p:sp>
      <p:sp>
        <p:nvSpPr>
          <p:cNvPr id="10246" name="Text Box 6"/>
          <p:cNvSpPr txBox="1">
            <a:spLocks noChangeArrowheads="1"/>
          </p:cNvSpPr>
          <p:nvPr/>
        </p:nvSpPr>
        <p:spPr bwMode="auto">
          <a:xfrm>
            <a:off x="2438400" y="38100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400">
                <a:solidFill>
                  <a:srgbClr val="000000"/>
                </a:solidFill>
              </a:rPr>
              <a:t>1 215 000</a:t>
            </a:r>
            <a:endParaRPr lang="en-US"/>
          </a:p>
        </p:txBody>
      </p:sp>
      <p:graphicFrame>
        <p:nvGraphicFramePr>
          <p:cNvPr id="10247" name="Object 7"/>
          <p:cNvGraphicFramePr>
            <a:graphicFrameLocks noChangeAspect="1"/>
          </p:cNvGraphicFramePr>
          <p:nvPr/>
        </p:nvGraphicFramePr>
        <p:xfrm>
          <a:off x="984250" y="4149725"/>
          <a:ext cx="7186613" cy="2074863"/>
        </p:xfrm>
        <a:graphic>
          <a:graphicData uri="http://schemas.openxmlformats.org/presentationml/2006/ole">
            <mc:AlternateContent xmlns:mc="http://schemas.openxmlformats.org/markup-compatibility/2006">
              <mc:Choice xmlns:v="urn:schemas-microsoft-com:vml" Requires="v">
                <p:oleObj spid="_x0000_s10249" name="Radni list" r:id="rId7" imgW="4486351" imgH="1304849" progId="Excel.Sheet.8">
                  <p:embed/>
                </p:oleObj>
              </mc:Choice>
              <mc:Fallback>
                <p:oleObj name="Radni list" r:id="rId7" imgW="4486351" imgH="1304849" progId="Excel.Sheet.8">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250" y="4149725"/>
                        <a:ext cx="7186613"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zervirano mjesto broja slajda 4"/>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0A6F31-07DC-4795-927D-FCD92543929C}" type="slidenum">
              <a:rPr lang="en-GB" sz="1400"/>
              <a:pPr/>
              <a:t>40</a:t>
            </a:fld>
            <a:endParaRPr lang="en-GB" sz="1400"/>
          </a:p>
        </p:txBody>
      </p:sp>
      <p:sp>
        <p:nvSpPr>
          <p:cNvPr id="78851" name="Rectangle 1026"/>
          <p:cNvSpPr>
            <a:spLocks noChangeArrowheads="1"/>
          </p:cNvSpPr>
          <p:nvPr>
            <p:ph type="title"/>
          </p:nvPr>
        </p:nvSpPr>
        <p:spPr>
          <a:xfrm>
            <a:off x="2819400" y="609600"/>
            <a:ext cx="5834063" cy="914400"/>
          </a:xfrm>
          <a:noFill/>
        </p:spPr>
        <p:txBody>
          <a:bodyPr lIns="92075" tIns="46038" rIns="92075" bIns="46038"/>
          <a:lstStyle/>
          <a:p>
            <a:r>
              <a:rPr lang="en-GB" smtClean="0"/>
              <a:t>78-110  </a:t>
            </a:r>
            <a:r>
              <a:rPr lang="hr-HR" smtClean="0"/>
              <a:t>pleteni </a:t>
            </a:r>
            <a:r>
              <a:rPr lang="en-GB" smtClean="0"/>
              <a:t>ThermaStat</a:t>
            </a:r>
            <a:endParaRPr lang="en-US" sz="2400" b="0" smtClean="0"/>
          </a:p>
        </p:txBody>
      </p:sp>
      <p:sp>
        <p:nvSpPr>
          <p:cNvPr id="78852" name="Rectangle 1027"/>
          <p:cNvSpPr>
            <a:spLocks noChangeArrowheads="1"/>
          </p:cNvSpPr>
          <p:nvPr/>
        </p:nvSpPr>
        <p:spPr bwMode="auto">
          <a:xfrm>
            <a:off x="609600" y="1981200"/>
            <a:ext cx="5105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30000"/>
              </a:lnSpc>
              <a:buFontTx/>
              <a:buChar char="•"/>
            </a:pPr>
            <a:r>
              <a:rPr lang="hr-HR" sz="1800"/>
              <a:t>Rukavica od </a:t>
            </a:r>
            <a:r>
              <a:rPr lang="en-GB" sz="1800"/>
              <a:t>100 % Thermastat </a:t>
            </a:r>
            <a:r>
              <a:rPr lang="hr-HR" sz="1800"/>
              <a:t>vlakna</a:t>
            </a:r>
            <a:r>
              <a:rPr lang="en-GB" sz="1800"/>
              <a:t>,</a:t>
            </a:r>
          </a:p>
          <a:p>
            <a:pPr>
              <a:lnSpc>
                <a:spcPct val="130000"/>
              </a:lnSpc>
              <a:buFontTx/>
              <a:buChar char="•"/>
            </a:pPr>
            <a:endParaRPr lang="en-GB" sz="1400"/>
          </a:p>
          <a:p>
            <a:pPr>
              <a:lnSpc>
                <a:spcPct val="130000"/>
              </a:lnSpc>
              <a:buFontTx/>
              <a:buChar char="•"/>
            </a:pPr>
            <a:r>
              <a:rPr lang="hr-HR" sz="1800"/>
              <a:t>lagana</a:t>
            </a:r>
            <a:r>
              <a:rPr lang="en-GB" sz="1800"/>
              <a:t>, </a:t>
            </a:r>
            <a:r>
              <a:rPr lang="hr-HR" sz="1800"/>
              <a:t>rastezljiva termička zaštitna rukavica</a:t>
            </a:r>
            <a:r>
              <a:rPr lang="en-GB" sz="1800"/>
              <a:t>,</a:t>
            </a:r>
          </a:p>
          <a:p>
            <a:pPr>
              <a:lnSpc>
                <a:spcPct val="130000"/>
              </a:lnSpc>
              <a:buFontTx/>
              <a:buChar char="•"/>
            </a:pPr>
            <a:r>
              <a:rPr lang="hr-HR" sz="1800"/>
              <a:t>Brzo uklanjanje znojenja kroz vlakna</a:t>
            </a:r>
            <a:r>
              <a:rPr lang="en-GB" sz="1800"/>
              <a:t> (</a:t>
            </a:r>
            <a:r>
              <a:rPr lang="hr-HR" sz="1800"/>
              <a:t>zadržava se tjelesna temperatura</a:t>
            </a:r>
            <a:r>
              <a:rPr lang="en-GB" sz="1800"/>
              <a:t>),</a:t>
            </a:r>
          </a:p>
          <a:p>
            <a:pPr>
              <a:lnSpc>
                <a:spcPct val="130000"/>
              </a:lnSpc>
              <a:buFontTx/>
              <a:buChar char="•"/>
            </a:pPr>
            <a:r>
              <a:rPr lang="hr-HR" sz="1800"/>
              <a:t>Mogu se prati na</a:t>
            </a:r>
            <a:r>
              <a:rPr lang="en-GB" sz="1800"/>
              <a:t> 40°C,</a:t>
            </a:r>
          </a:p>
          <a:p>
            <a:pPr>
              <a:lnSpc>
                <a:spcPct val="130000"/>
              </a:lnSpc>
              <a:buFontTx/>
              <a:buChar char="•"/>
            </a:pPr>
            <a:r>
              <a:rPr lang="hr-HR" sz="1800"/>
              <a:t>Pakirane u paru</a:t>
            </a:r>
            <a:r>
              <a:rPr lang="en-GB" sz="1800"/>
              <a:t>,</a:t>
            </a:r>
          </a:p>
          <a:p>
            <a:pPr>
              <a:lnSpc>
                <a:spcPct val="130000"/>
              </a:lnSpc>
              <a:buFontTx/>
              <a:buChar char="•"/>
            </a:pPr>
            <a:endParaRPr lang="en-GB" sz="1400"/>
          </a:p>
          <a:p>
            <a:pPr>
              <a:lnSpc>
                <a:spcPct val="130000"/>
              </a:lnSpc>
            </a:pPr>
            <a:r>
              <a:rPr lang="hr-HR" sz="1800" u="sng"/>
              <a:t>Primjene</a:t>
            </a:r>
            <a:r>
              <a:rPr lang="en-GB" sz="1800"/>
              <a:t>: </a:t>
            </a:r>
            <a:r>
              <a:rPr lang="hr-HR" sz="1800"/>
              <a:t>kao rukavica koja se nosi ispod čvršće rukavice u procesiranju mesa i ribarskoj industriji</a:t>
            </a:r>
            <a:r>
              <a:rPr lang="en-GB" sz="1800"/>
              <a:t>,</a:t>
            </a:r>
            <a:r>
              <a:rPr lang="hr-HR" sz="1800"/>
              <a:t> u rashlađenim i hladnim uvjetima</a:t>
            </a:r>
            <a:r>
              <a:rPr lang="en-GB" sz="1800"/>
              <a:t>...</a:t>
            </a:r>
            <a:endParaRPr lang="en-GB" sz="1600"/>
          </a:p>
        </p:txBody>
      </p:sp>
      <p:sp>
        <p:nvSpPr>
          <p:cNvPr id="78853" name="Rectangle 1028"/>
          <p:cNvSpPr>
            <a:spLocks noChangeArrowheads="1"/>
          </p:cNvSpPr>
          <p:nvPr/>
        </p:nvSpPr>
        <p:spPr bwMode="auto">
          <a:xfrm>
            <a:off x="762000" y="1905000"/>
            <a:ext cx="81089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hr-HR" sz="2800" b="1">
              <a:solidFill>
                <a:schemeClr val="bg1"/>
              </a:solidFill>
            </a:endParaRPr>
          </a:p>
        </p:txBody>
      </p:sp>
      <p:pic>
        <p:nvPicPr>
          <p:cNvPr id="78854" name="Picture 1029" descr="78-110 proFoo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57400"/>
            <a:ext cx="274796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030"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zervirano mjesto broja slajda 4"/>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E079E14-B599-4FDE-BC52-801D4DD0535D}" type="slidenum">
              <a:rPr lang="en-GB" sz="1400"/>
              <a:pPr/>
              <a:t>41</a:t>
            </a:fld>
            <a:endParaRPr lang="en-GB" sz="1400"/>
          </a:p>
        </p:txBody>
      </p:sp>
      <p:sp>
        <p:nvSpPr>
          <p:cNvPr id="80899" name="Rectangle 3"/>
          <p:cNvSpPr>
            <a:spLocks noChangeArrowheads="1"/>
          </p:cNvSpPr>
          <p:nvPr/>
        </p:nvSpPr>
        <p:spPr bwMode="auto">
          <a:xfrm>
            <a:off x="533400" y="1905000"/>
            <a:ext cx="5029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en-GB" sz="1800"/>
              <a:t>100 % </a:t>
            </a:r>
            <a:r>
              <a:rPr lang="hr-HR" sz="1800"/>
              <a:t>bijela </a:t>
            </a:r>
            <a:r>
              <a:rPr lang="en-GB" sz="1800"/>
              <a:t>Spectra </a:t>
            </a:r>
            <a:r>
              <a:rPr lang="hr-HR" sz="1800"/>
              <a:t>vlakna</a:t>
            </a:r>
            <a:endParaRPr lang="en-GB" sz="1800"/>
          </a:p>
          <a:p>
            <a:pPr lvl="1"/>
            <a:r>
              <a:rPr lang="hr-HR" sz="1600"/>
              <a:t>rukavice</a:t>
            </a:r>
            <a:r>
              <a:rPr lang="en-GB" sz="1600"/>
              <a:t>: </a:t>
            </a:r>
            <a:r>
              <a:rPr lang="hr-HR" sz="1600"/>
              <a:t>lagane</a:t>
            </a:r>
            <a:r>
              <a:rPr lang="en-GB" sz="1600"/>
              <a:t>, </a:t>
            </a:r>
            <a:r>
              <a:rPr lang="hr-HR" sz="1600"/>
              <a:t>lagano</a:t>
            </a:r>
            <a:r>
              <a:rPr lang="en-GB" sz="1600"/>
              <a:t>/</a:t>
            </a:r>
            <a:r>
              <a:rPr lang="hr-HR" sz="1600"/>
              <a:t>srednja ili srednja težina</a:t>
            </a:r>
            <a:r>
              <a:rPr lang="en-GB" sz="1600"/>
              <a:t>,</a:t>
            </a:r>
          </a:p>
          <a:p>
            <a:pPr lvl="1"/>
            <a:r>
              <a:rPr lang="hr-HR" sz="1600"/>
              <a:t>rukavi</a:t>
            </a:r>
            <a:r>
              <a:rPr lang="en-GB" sz="1600"/>
              <a:t>: </a:t>
            </a:r>
            <a:r>
              <a:rPr lang="hr-HR" sz="1600"/>
              <a:t>dobavljivi u veličinama od </a:t>
            </a:r>
            <a:r>
              <a:rPr lang="en-GB" sz="1600"/>
              <a:t>25 </a:t>
            </a:r>
            <a:r>
              <a:rPr lang="hr-HR" sz="1600"/>
              <a:t>ili </a:t>
            </a:r>
            <a:r>
              <a:rPr lang="en-GB" sz="1600"/>
              <a:t>50 cm,</a:t>
            </a:r>
          </a:p>
          <a:p>
            <a:pPr lvl="1">
              <a:buFont typeface="Monotype Sorts" pitchFamily="2" charset="2"/>
              <a:buNone/>
            </a:pPr>
            <a:r>
              <a:rPr lang="en-GB" sz="1600"/>
              <a:t>                     </a:t>
            </a:r>
            <a:r>
              <a:rPr lang="hr-HR" sz="1600"/>
              <a:t>lagane ili srednje težine</a:t>
            </a:r>
            <a:r>
              <a:rPr lang="en-GB" sz="1600"/>
              <a:t>,</a:t>
            </a:r>
          </a:p>
          <a:p>
            <a:pPr lvl="1"/>
            <a:endParaRPr lang="en-GB" sz="1600"/>
          </a:p>
          <a:p>
            <a:pPr>
              <a:buFontTx/>
              <a:buChar char="•"/>
            </a:pPr>
            <a:r>
              <a:rPr lang="hr-HR" sz="1800"/>
              <a:t>Odgovarajuće za kontakt sa hranom</a:t>
            </a:r>
            <a:r>
              <a:rPr lang="en-GB" sz="1800"/>
              <a:t>,</a:t>
            </a:r>
          </a:p>
          <a:p>
            <a:pPr>
              <a:buFontTx/>
              <a:buChar char="•"/>
            </a:pPr>
            <a:r>
              <a:rPr lang="hr-HR" sz="1800"/>
              <a:t>Mogu se prati do</a:t>
            </a:r>
            <a:r>
              <a:rPr lang="en-GB" sz="1800"/>
              <a:t> 95°C,</a:t>
            </a:r>
          </a:p>
          <a:p>
            <a:pPr>
              <a:buFontTx/>
              <a:buChar char="•"/>
            </a:pPr>
            <a:r>
              <a:rPr lang="hr-HR" sz="1800"/>
              <a:t>Pakirane u komadu</a:t>
            </a:r>
            <a:r>
              <a:rPr lang="en-GB" sz="1800"/>
              <a:t>,</a:t>
            </a:r>
          </a:p>
          <a:p>
            <a:endParaRPr lang="en-GB" sz="1800"/>
          </a:p>
          <a:p>
            <a:r>
              <a:rPr lang="hr-HR" sz="1800" u="sng"/>
              <a:t>Primjene</a:t>
            </a:r>
            <a:endParaRPr lang="en-GB" sz="1800"/>
          </a:p>
          <a:p>
            <a:pPr>
              <a:buFontTx/>
              <a:buChar char="•"/>
            </a:pPr>
            <a:r>
              <a:rPr lang="hr-HR" sz="1800"/>
              <a:t>Skidanje mesa s kostiju i rezanje</a:t>
            </a:r>
            <a:r>
              <a:rPr lang="en-GB" sz="1800"/>
              <a:t>, </a:t>
            </a:r>
          </a:p>
          <a:p>
            <a:pPr>
              <a:buFontTx/>
              <a:buChar char="•"/>
            </a:pPr>
            <a:r>
              <a:rPr lang="hr-HR" sz="1800"/>
              <a:t>Procesiranje povrća i voća</a:t>
            </a:r>
            <a:r>
              <a:rPr lang="en-GB" sz="1800"/>
              <a:t>, </a:t>
            </a:r>
          </a:p>
          <a:p>
            <a:pPr>
              <a:buFontTx/>
              <a:buChar char="•"/>
            </a:pPr>
            <a:r>
              <a:rPr lang="en-GB" sz="1800"/>
              <a:t>Catering </a:t>
            </a:r>
            <a:r>
              <a:rPr lang="hr-HR" sz="1800"/>
              <a:t>i distribucija hrane</a:t>
            </a:r>
            <a:r>
              <a:rPr lang="en-GB" sz="1800"/>
              <a:t>.</a:t>
            </a:r>
          </a:p>
        </p:txBody>
      </p:sp>
      <p:sp>
        <p:nvSpPr>
          <p:cNvPr id="80900" name="Rectangle 7"/>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sz="3200" b="1">
                <a:solidFill>
                  <a:schemeClr val="bg1"/>
                </a:solidFill>
              </a:rPr>
              <a:t>Pletene </a:t>
            </a:r>
            <a:r>
              <a:rPr lang="en-GB" sz="3200" b="1">
                <a:solidFill>
                  <a:schemeClr val="bg1"/>
                </a:solidFill>
              </a:rPr>
              <a:t>Spectra </a:t>
            </a:r>
            <a:r>
              <a:rPr lang="hr-HR" sz="3200" b="1">
                <a:solidFill>
                  <a:schemeClr val="bg1"/>
                </a:solidFill>
              </a:rPr>
              <a:t>rukavice</a:t>
            </a:r>
            <a:r>
              <a:rPr lang="en-GB" sz="3200" b="1">
                <a:solidFill>
                  <a:schemeClr val="bg1"/>
                </a:solidFill>
              </a:rPr>
              <a:t/>
            </a:r>
            <a:br>
              <a:rPr lang="en-GB" sz="3200" b="1">
                <a:solidFill>
                  <a:schemeClr val="bg1"/>
                </a:solidFill>
              </a:rPr>
            </a:br>
            <a:r>
              <a:rPr lang="hr-HR" sz="3200" b="1">
                <a:solidFill>
                  <a:schemeClr val="bg1"/>
                </a:solidFill>
              </a:rPr>
              <a:t>i rukavi</a:t>
            </a:r>
            <a:endParaRPr lang="en-US" sz="3200" b="1">
              <a:solidFill>
                <a:schemeClr val="bg1"/>
              </a:solidFill>
            </a:endParaRPr>
          </a:p>
        </p:txBody>
      </p:sp>
      <p:pic>
        <p:nvPicPr>
          <p:cNvPr id="80901" name="Picture 8" descr="pro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810000"/>
            <a:ext cx="32004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5E09B40-3FD7-4F2B-94AB-8AA39C504919}" type="slidenum">
              <a:rPr lang="en-GB" sz="1400"/>
              <a:pPr/>
              <a:t>42</a:t>
            </a:fld>
            <a:endParaRPr lang="en-GB" sz="1400"/>
          </a:p>
        </p:txBody>
      </p:sp>
      <p:pic>
        <p:nvPicPr>
          <p:cNvPr id="82947" name="Picture 3" descr="37_3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52600"/>
            <a:ext cx="28194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ChangeArrowheads="1"/>
          </p:cNvSpPr>
          <p:nvPr/>
        </p:nvSpPr>
        <p:spPr bwMode="auto">
          <a:xfrm>
            <a:off x="533400" y="1905000"/>
            <a:ext cx="5105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20000"/>
              </a:lnSpc>
              <a:buFontTx/>
              <a:buChar char="•"/>
            </a:pPr>
            <a:r>
              <a:rPr lang="en-GB" sz="1800"/>
              <a:t>100 % </a:t>
            </a:r>
            <a:r>
              <a:rPr lang="hr-HR" sz="1800"/>
              <a:t>čista nitrilna rukavica</a:t>
            </a:r>
            <a:r>
              <a:rPr lang="en-GB" sz="1800"/>
              <a:t> </a:t>
            </a:r>
            <a:r>
              <a:rPr lang="hr-HR" sz="1800"/>
              <a:t>sa filcem</a:t>
            </a:r>
            <a:r>
              <a:rPr lang="en-GB" sz="1800"/>
              <a:t>,</a:t>
            </a:r>
          </a:p>
          <a:p>
            <a:pPr>
              <a:lnSpc>
                <a:spcPct val="120000"/>
              </a:lnSpc>
              <a:buFontTx/>
              <a:buChar char="•"/>
            </a:pPr>
            <a:endParaRPr lang="en-GB" sz="1800"/>
          </a:p>
          <a:p>
            <a:pPr>
              <a:lnSpc>
                <a:spcPct val="120000"/>
              </a:lnSpc>
              <a:buFontTx/>
              <a:buChar char="•"/>
            </a:pPr>
            <a:r>
              <a:rPr lang="hr-HR" sz="1800"/>
              <a:t>Odgovarajuća za kontakt sa svom masnom hranom</a:t>
            </a:r>
            <a:r>
              <a:rPr lang="en-GB" sz="1800"/>
              <a:t>,</a:t>
            </a:r>
          </a:p>
          <a:p>
            <a:pPr>
              <a:lnSpc>
                <a:spcPct val="120000"/>
              </a:lnSpc>
              <a:buFontTx/>
              <a:buChar char="•"/>
            </a:pPr>
            <a:r>
              <a:rPr lang="hr-HR" sz="1800"/>
              <a:t>Izvrsna mehanička i kemijska zaštita</a:t>
            </a:r>
            <a:r>
              <a:rPr lang="en-GB" sz="1800"/>
              <a:t>,</a:t>
            </a:r>
          </a:p>
          <a:p>
            <a:pPr>
              <a:lnSpc>
                <a:spcPct val="120000"/>
              </a:lnSpc>
              <a:buFontTx/>
              <a:buChar char="•"/>
            </a:pPr>
            <a:r>
              <a:rPr lang="hr-HR" sz="1800"/>
              <a:t>Pakirane u paru</a:t>
            </a:r>
            <a:r>
              <a:rPr lang="en-GB" sz="1800"/>
              <a:t>,</a:t>
            </a:r>
          </a:p>
          <a:p>
            <a:pPr>
              <a:lnSpc>
                <a:spcPct val="120000"/>
              </a:lnSpc>
            </a:pPr>
            <a:endParaRPr lang="en-GB" sz="1800"/>
          </a:p>
          <a:p>
            <a:pPr>
              <a:lnSpc>
                <a:spcPct val="120000"/>
              </a:lnSpc>
            </a:pPr>
            <a:r>
              <a:rPr lang="hr-HR" sz="1800" u="sng"/>
              <a:t>Primjene</a:t>
            </a:r>
            <a:r>
              <a:rPr lang="en-GB" sz="1800"/>
              <a:t> </a:t>
            </a:r>
          </a:p>
          <a:p>
            <a:pPr>
              <a:lnSpc>
                <a:spcPct val="120000"/>
              </a:lnSpc>
              <a:buFontTx/>
              <a:buChar char="•"/>
            </a:pPr>
            <a:r>
              <a:rPr lang="hr-HR" sz="1800"/>
              <a:t>Procesiranje peradi</a:t>
            </a:r>
            <a:r>
              <a:rPr lang="en-GB" sz="1800"/>
              <a:t>, </a:t>
            </a:r>
            <a:r>
              <a:rPr lang="hr-HR" sz="1800"/>
              <a:t>govedine i svinjetine</a:t>
            </a:r>
            <a:r>
              <a:rPr lang="en-GB" sz="1800"/>
              <a:t>, </a:t>
            </a:r>
          </a:p>
          <a:p>
            <a:pPr>
              <a:lnSpc>
                <a:spcPct val="120000"/>
              </a:lnSpc>
              <a:buFontTx/>
              <a:buChar char="•"/>
            </a:pPr>
            <a:r>
              <a:rPr lang="hr-HR" sz="1800"/>
              <a:t>Procesiranje voća i povrća</a:t>
            </a:r>
            <a:r>
              <a:rPr lang="en-GB" sz="1800"/>
              <a:t>.</a:t>
            </a:r>
            <a:endParaRPr lang="en-GB" sz="2000"/>
          </a:p>
        </p:txBody>
      </p:sp>
      <p:sp>
        <p:nvSpPr>
          <p:cNvPr id="82949" name="Rectangle 6"/>
          <p:cNvSpPr>
            <a:spLocks noChangeArrowheads="1"/>
          </p:cNvSpPr>
          <p:nvPr/>
        </p:nvSpPr>
        <p:spPr bwMode="auto">
          <a:xfrm>
            <a:off x="6934200" y="4953000"/>
            <a:ext cx="1676400" cy="304800"/>
          </a:xfrm>
          <a:prstGeom prst="rect">
            <a:avLst/>
          </a:prstGeom>
          <a:solidFill>
            <a:srgbClr val="00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82950" name="Rectangle 7"/>
          <p:cNvSpPr>
            <a:spLocks noChangeArrowheads="1"/>
          </p:cNvSpPr>
          <p:nvPr/>
        </p:nvSpPr>
        <p:spPr bwMode="auto">
          <a:xfrm>
            <a:off x="6934200" y="5486400"/>
            <a:ext cx="1676400" cy="304800"/>
          </a:xfrm>
          <a:prstGeom prst="rect">
            <a:avLst/>
          </a:prstGeom>
          <a:solidFill>
            <a:srgbClr val="66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82951" name="Rectangle 8"/>
          <p:cNvSpPr>
            <a:spLocks noChangeArrowheads="1"/>
          </p:cNvSpPr>
          <p:nvPr/>
        </p:nvSpPr>
        <p:spPr bwMode="auto">
          <a:xfrm>
            <a:off x="1295400" y="4343400"/>
            <a:ext cx="7239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47638" indent="-147638">
              <a:spcBef>
                <a:spcPct val="20000"/>
              </a:spcBef>
              <a:defRPr sz="2400">
                <a:solidFill>
                  <a:schemeClr val="bg1"/>
                </a:solidFill>
                <a:latin typeface="Times New Roman" panose="02020603050405020304" pitchFamily="18" charset="0"/>
              </a:defRPr>
            </a:lvl1pPr>
            <a:lvl2pPr marL="8191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23825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5735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76450" indent="-228600">
              <a:spcBef>
                <a:spcPct val="20000"/>
              </a:spcBef>
              <a:buChar char="»"/>
              <a:defRPr sz="2000">
                <a:solidFill>
                  <a:schemeClr val="bg1"/>
                </a:solidFill>
                <a:latin typeface="Arial" panose="020B0604020202020204" pitchFamily="34" charset="0"/>
              </a:defRPr>
            </a:lvl5pPr>
            <a:lvl6pPr marL="253365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9085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4805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90525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50000"/>
              </a:lnSpc>
            </a:pPr>
            <a:r>
              <a:rPr lang="en-US" sz="2000" b="1"/>
              <a:t>						                  </a:t>
            </a:r>
            <a:r>
              <a:rPr lang="hr-HR" sz="2000" b="1"/>
              <a:t>dostupne u </a:t>
            </a:r>
            <a:endParaRPr lang="en-US" sz="1800" b="1"/>
          </a:p>
          <a:p>
            <a:pPr>
              <a:lnSpc>
                <a:spcPct val="150000"/>
              </a:lnSpc>
            </a:pPr>
            <a:r>
              <a:rPr lang="en-US" sz="1800" b="1"/>
              <a:t>						</a:t>
            </a:r>
            <a:r>
              <a:rPr lang="en-US" sz="1800"/>
              <a:t>37-350 </a:t>
            </a:r>
          </a:p>
          <a:p>
            <a:pPr>
              <a:lnSpc>
                <a:spcPct val="150000"/>
              </a:lnSpc>
            </a:pPr>
            <a:r>
              <a:rPr lang="en-US" sz="1800"/>
              <a:t>						37-355</a:t>
            </a:r>
            <a:endParaRPr lang="en-US" sz="2000" b="1"/>
          </a:p>
          <a:p>
            <a:endParaRPr lang="en-US" sz="1000" b="1"/>
          </a:p>
          <a:p>
            <a:endParaRPr lang="en-US" sz="1000" b="1"/>
          </a:p>
          <a:p>
            <a:endParaRPr lang="en-US" sz="1000" b="1"/>
          </a:p>
          <a:p>
            <a:endParaRPr lang="en-US" sz="1000" b="1"/>
          </a:p>
        </p:txBody>
      </p:sp>
      <p:pic>
        <p:nvPicPr>
          <p:cNvPr id="82952" name="Picture 11"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12"/>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sz="3200" b="1">
                <a:solidFill>
                  <a:schemeClr val="bg1"/>
                </a:solidFill>
              </a:rPr>
              <a:t>Filcani </a:t>
            </a:r>
            <a:r>
              <a:rPr lang="en-GB" sz="3200" b="1">
                <a:solidFill>
                  <a:schemeClr val="bg1"/>
                </a:solidFill>
              </a:rPr>
              <a:t>Nitrile</a:t>
            </a:r>
            <a:endParaRPr lang="en-US" sz="3200" b="1">
              <a:solidFill>
                <a:schemeClr val="bg1"/>
              </a:solidFill>
            </a:endParaRPr>
          </a:p>
        </p:txBody>
      </p:sp>
    </p:spTree>
  </p:cSld>
  <p:clrMapOvr>
    <a:masterClrMapping/>
  </p:clrMapOvr>
  <p:transition>
    <p:pull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28D84D1-76AA-4C29-A9DF-04DBFE46AA1A}" type="slidenum">
              <a:rPr lang="en-GB" sz="1400"/>
              <a:pPr/>
              <a:t>43</a:t>
            </a:fld>
            <a:endParaRPr lang="en-GB" sz="1400"/>
          </a:p>
        </p:txBody>
      </p:sp>
      <p:pic>
        <p:nvPicPr>
          <p:cNvPr id="84995" name="Picture 3" descr="GIF_79_3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24384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ChangeArrowheads="1"/>
          </p:cNvSpPr>
          <p:nvPr/>
        </p:nvSpPr>
        <p:spPr bwMode="auto">
          <a:xfrm>
            <a:off x="457200" y="1676400"/>
            <a:ext cx="5715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en-GB" sz="1800"/>
              <a:t>100 % </a:t>
            </a:r>
            <a:r>
              <a:rPr lang="hr-HR" sz="1800"/>
              <a:t>čista zelena nitrilna rukavica sa filcem</a:t>
            </a:r>
            <a:r>
              <a:rPr lang="en-GB" sz="1800"/>
              <a:t>, </a:t>
            </a:r>
          </a:p>
          <a:p>
            <a:pPr>
              <a:buFontTx/>
              <a:buChar char="•"/>
            </a:pPr>
            <a:endParaRPr lang="en-GB" sz="1800"/>
          </a:p>
          <a:p>
            <a:pPr>
              <a:buFontTx/>
              <a:buChar char="•"/>
            </a:pPr>
            <a:r>
              <a:rPr lang="hr-HR" sz="1800"/>
              <a:t>Specijani tretman rukavice iznutra da bi se smanjio rizik od alergije</a:t>
            </a:r>
            <a:r>
              <a:rPr lang="en-GB" sz="1800"/>
              <a:t>,</a:t>
            </a:r>
          </a:p>
          <a:p>
            <a:pPr>
              <a:buFontTx/>
              <a:buChar char="•"/>
            </a:pPr>
            <a:r>
              <a:rPr lang="hr-HR" sz="1800"/>
              <a:t>Odgovarajuća za kontakt sa svim masnim hranama</a:t>
            </a:r>
            <a:r>
              <a:rPr lang="en-GB" sz="1800"/>
              <a:t>,</a:t>
            </a:r>
          </a:p>
          <a:p>
            <a:pPr>
              <a:buFontTx/>
              <a:buChar char="•"/>
            </a:pPr>
            <a:r>
              <a:rPr lang="hr-HR" sz="1800"/>
              <a:t>Odlična fleksibilnost čak i u hladnim uvjetima</a:t>
            </a:r>
            <a:r>
              <a:rPr lang="en-GB" sz="1800"/>
              <a:t>,</a:t>
            </a:r>
          </a:p>
          <a:p>
            <a:pPr>
              <a:buFontTx/>
              <a:buChar char="•"/>
            </a:pPr>
            <a:r>
              <a:rPr lang="hr-HR" sz="1800"/>
              <a:t>Traje duže od prirodne gume </a:t>
            </a:r>
            <a:r>
              <a:rPr lang="en-GB" sz="1800"/>
              <a:t>(1/3) </a:t>
            </a:r>
            <a:r>
              <a:rPr lang="hr-HR" sz="1800"/>
              <a:t>u kontaktu sa mesom ili ribom</a:t>
            </a:r>
            <a:r>
              <a:rPr lang="en-GB" sz="1800"/>
              <a:t>, </a:t>
            </a:r>
          </a:p>
          <a:p>
            <a:pPr>
              <a:buFontTx/>
              <a:buChar char="•"/>
            </a:pPr>
            <a:r>
              <a:rPr lang="hr-HR" sz="1800"/>
              <a:t>Pakirane u paru</a:t>
            </a:r>
            <a:r>
              <a:rPr lang="en-GB" sz="1800"/>
              <a:t>,</a:t>
            </a:r>
          </a:p>
          <a:p>
            <a:endParaRPr lang="en-GB" sz="1800"/>
          </a:p>
          <a:p>
            <a:r>
              <a:rPr lang="hr-HR" sz="1800" u="sng"/>
              <a:t>Primjene</a:t>
            </a:r>
            <a:endParaRPr lang="en-GB" sz="1800"/>
          </a:p>
          <a:p>
            <a:pPr>
              <a:buFontTx/>
              <a:buChar char="•"/>
            </a:pPr>
            <a:r>
              <a:rPr lang="hr-HR" sz="1800"/>
              <a:t>Procesiranje peradi</a:t>
            </a:r>
            <a:r>
              <a:rPr lang="en-GB" sz="1800"/>
              <a:t>, </a:t>
            </a:r>
            <a:r>
              <a:rPr lang="hr-HR" sz="1800"/>
              <a:t>govedine i svinjetine</a:t>
            </a:r>
            <a:r>
              <a:rPr lang="en-GB" sz="1800"/>
              <a:t>, </a:t>
            </a:r>
          </a:p>
          <a:p>
            <a:pPr>
              <a:buFontTx/>
              <a:buChar char="•"/>
            </a:pPr>
            <a:r>
              <a:rPr lang="hr-HR" sz="1800"/>
              <a:t>Procesiranje ribe</a:t>
            </a:r>
            <a:r>
              <a:rPr lang="en-GB" sz="1800"/>
              <a:t>, </a:t>
            </a:r>
          </a:p>
          <a:p>
            <a:pPr>
              <a:buFontTx/>
              <a:buChar char="•"/>
            </a:pPr>
            <a:r>
              <a:rPr lang="hr-HR" sz="1800"/>
              <a:t>Kućepaziteljski poslovi</a:t>
            </a:r>
            <a:r>
              <a:rPr lang="en-GB" sz="1800"/>
              <a:t>.</a:t>
            </a:r>
            <a:endParaRPr lang="en-GB" sz="1600"/>
          </a:p>
        </p:txBody>
      </p:sp>
      <p:pic>
        <p:nvPicPr>
          <p:cNvPr id="84997" name="Picture 6"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7"/>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chemeClr val="bg1"/>
                </a:solidFill>
              </a:rPr>
              <a:t>79-340 </a:t>
            </a:r>
            <a:r>
              <a:rPr lang="hr-HR" sz="3200" b="1">
                <a:solidFill>
                  <a:schemeClr val="bg1"/>
                </a:solidFill>
              </a:rPr>
              <a:t>tanki filcani </a:t>
            </a:r>
            <a:r>
              <a:rPr lang="en-GB" sz="3200" b="1">
                <a:solidFill>
                  <a:schemeClr val="bg1"/>
                </a:solidFill>
              </a:rPr>
              <a:t>Nitrile</a:t>
            </a:r>
            <a:endParaRPr lang="en-US" sz="3200" b="1">
              <a:solidFill>
                <a:schemeClr val="bg1"/>
              </a:solidFill>
            </a:endParaRPr>
          </a:p>
        </p:txBody>
      </p:sp>
    </p:spTree>
  </p:cSld>
  <p:clrMapOvr>
    <a:masterClrMapping/>
  </p:clrMapOvr>
  <p:transition>
    <p:pull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FCD29FF-2706-4F5C-A112-AEF68B483899}" type="slidenum">
              <a:rPr lang="en-GB" sz="1400"/>
              <a:pPr/>
              <a:t>44</a:t>
            </a:fld>
            <a:endParaRPr lang="en-GB" sz="1400"/>
          </a:p>
        </p:txBody>
      </p:sp>
      <p:pic>
        <p:nvPicPr>
          <p:cNvPr id="87043" name="Picture 3" descr="GIF_87_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24384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4"/>
          <p:cNvSpPr>
            <a:spLocks noChangeArrowheads="1"/>
          </p:cNvSpPr>
          <p:nvPr/>
        </p:nvSpPr>
        <p:spPr bwMode="auto">
          <a:xfrm>
            <a:off x="609600" y="1905000"/>
            <a:ext cx="4495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hr-HR" sz="1800"/>
              <a:t>Rukavica od </a:t>
            </a:r>
            <a:r>
              <a:rPr lang="en-GB" sz="1800"/>
              <a:t>100 % </a:t>
            </a:r>
            <a:r>
              <a:rPr lang="hr-HR" sz="1800"/>
              <a:t>čistog latexa sa filcem od pamuka</a:t>
            </a:r>
            <a:r>
              <a:rPr lang="en-GB" sz="1800"/>
              <a:t>, </a:t>
            </a:r>
          </a:p>
          <a:p>
            <a:pPr>
              <a:buFontTx/>
              <a:buChar char="•"/>
            </a:pPr>
            <a:endParaRPr lang="en-GB" sz="1800"/>
          </a:p>
          <a:p>
            <a:pPr>
              <a:buFontTx/>
              <a:buChar char="•"/>
            </a:pPr>
            <a:r>
              <a:rPr lang="hr-HR" sz="1800"/>
              <a:t>Specijalni unutarnji tretman za smanjenje rizika od alergije</a:t>
            </a:r>
            <a:r>
              <a:rPr lang="en-GB" sz="1800"/>
              <a:t>,</a:t>
            </a:r>
          </a:p>
          <a:p>
            <a:pPr>
              <a:buFontTx/>
              <a:buChar char="•"/>
            </a:pPr>
            <a:r>
              <a:rPr lang="hr-HR" sz="1800"/>
              <a:t>Pakirane u paru</a:t>
            </a:r>
            <a:r>
              <a:rPr lang="en-GB" sz="1800"/>
              <a:t>,</a:t>
            </a:r>
          </a:p>
          <a:p>
            <a:endParaRPr lang="en-GB" sz="1800"/>
          </a:p>
          <a:p>
            <a:r>
              <a:rPr lang="hr-HR" sz="1800" u="sng"/>
              <a:t>Primjene</a:t>
            </a:r>
            <a:endParaRPr lang="en-GB" sz="1800"/>
          </a:p>
          <a:p>
            <a:pPr>
              <a:buFontTx/>
              <a:buChar char="•"/>
            </a:pPr>
            <a:r>
              <a:rPr lang="hr-HR" sz="1800"/>
              <a:t>Procesiranje peradi</a:t>
            </a:r>
            <a:r>
              <a:rPr lang="en-GB" sz="1800"/>
              <a:t>, </a:t>
            </a:r>
            <a:r>
              <a:rPr lang="hr-HR" sz="1800"/>
              <a:t>govedine i svinjetine</a:t>
            </a:r>
            <a:r>
              <a:rPr lang="en-GB" sz="1800"/>
              <a:t>, </a:t>
            </a:r>
          </a:p>
          <a:p>
            <a:pPr>
              <a:buFontTx/>
              <a:buChar char="•"/>
            </a:pPr>
            <a:r>
              <a:rPr lang="hr-HR" sz="1800"/>
              <a:t>Procesiranje ribe</a:t>
            </a:r>
            <a:r>
              <a:rPr lang="en-GB" sz="1800"/>
              <a:t>, </a:t>
            </a:r>
          </a:p>
          <a:p>
            <a:pPr>
              <a:buFontTx/>
              <a:buChar char="•"/>
            </a:pPr>
            <a:r>
              <a:rPr lang="hr-HR" sz="1800"/>
              <a:t>Procesiranje voća i povrća</a:t>
            </a:r>
            <a:r>
              <a:rPr lang="en-GB" sz="1800"/>
              <a:t>.</a:t>
            </a:r>
            <a:endParaRPr lang="en-GB" sz="1400"/>
          </a:p>
        </p:txBody>
      </p:sp>
      <p:sp>
        <p:nvSpPr>
          <p:cNvPr id="87045" name="Rectangle 8"/>
          <p:cNvSpPr>
            <a:spLocks noChangeArrowheads="1"/>
          </p:cNvSpPr>
          <p:nvPr/>
        </p:nvSpPr>
        <p:spPr bwMode="auto">
          <a:xfrm>
            <a:off x="6934200" y="4953000"/>
            <a:ext cx="1676400" cy="3048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87046" name="Rectangle 9"/>
          <p:cNvSpPr>
            <a:spLocks noChangeArrowheads="1"/>
          </p:cNvSpPr>
          <p:nvPr/>
        </p:nvSpPr>
        <p:spPr bwMode="auto">
          <a:xfrm>
            <a:off x="6934200" y="5486400"/>
            <a:ext cx="1676400" cy="304800"/>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87047" name="Rectangle 10"/>
          <p:cNvSpPr>
            <a:spLocks noChangeArrowheads="1"/>
          </p:cNvSpPr>
          <p:nvPr/>
        </p:nvSpPr>
        <p:spPr bwMode="auto">
          <a:xfrm>
            <a:off x="1295400" y="4267200"/>
            <a:ext cx="7239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47638" indent="-147638">
              <a:spcBef>
                <a:spcPct val="20000"/>
              </a:spcBef>
              <a:defRPr sz="2400">
                <a:solidFill>
                  <a:schemeClr val="bg1"/>
                </a:solidFill>
                <a:latin typeface="Times New Roman" panose="02020603050405020304" pitchFamily="18" charset="0"/>
              </a:defRPr>
            </a:lvl1pPr>
            <a:lvl2pPr marL="8191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23825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5735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76450" indent="-228600">
              <a:spcBef>
                <a:spcPct val="20000"/>
              </a:spcBef>
              <a:buChar char="»"/>
              <a:defRPr sz="2000">
                <a:solidFill>
                  <a:schemeClr val="bg1"/>
                </a:solidFill>
                <a:latin typeface="Arial" panose="020B0604020202020204" pitchFamily="34" charset="0"/>
              </a:defRPr>
            </a:lvl5pPr>
            <a:lvl6pPr marL="253365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9085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4805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90525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50000"/>
              </a:lnSpc>
            </a:pPr>
            <a:r>
              <a:rPr lang="en-US" sz="2000" b="1"/>
              <a:t>						                  </a:t>
            </a:r>
            <a:r>
              <a:rPr lang="hr-HR" sz="1800"/>
              <a:t>dostupne u </a:t>
            </a:r>
            <a:endParaRPr lang="en-US" sz="1800" b="1"/>
          </a:p>
          <a:p>
            <a:pPr>
              <a:lnSpc>
                <a:spcPct val="150000"/>
              </a:lnSpc>
            </a:pPr>
            <a:r>
              <a:rPr lang="en-US" sz="1800" b="1"/>
              <a:t>						</a:t>
            </a:r>
            <a:r>
              <a:rPr lang="en-US" sz="1800"/>
              <a:t>87-300 </a:t>
            </a:r>
          </a:p>
          <a:p>
            <a:pPr>
              <a:lnSpc>
                <a:spcPct val="150000"/>
              </a:lnSpc>
            </a:pPr>
            <a:r>
              <a:rPr lang="en-US" sz="1800"/>
              <a:t>						87-305</a:t>
            </a:r>
            <a:endParaRPr lang="en-US" sz="1800" b="1"/>
          </a:p>
          <a:p>
            <a:endParaRPr lang="en-US" sz="900" b="1"/>
          </a:p>
          <a:p>
            <a:endParaRPr lang="en-US" sz="1000" b="1"/>
          </a:p>
          <a:p>
            <a:endParaRPr lang="en-US" sz="1000" b="1"/>
          </a:p>
          <a:p>
            <a:endParaRPr lang="en-US" sz="1000" b="1"/>
          </a:p>
        </p:txBody>
      </p:sp>
      <p:sp>
        <p:nvSpPr>
          <p:cNvPr id="87048" name="Rectangle 11"/>
          <p:cNvSpPr>
            <a:spLocks noGrp="1" noChangeArrowheads="1"/>
          </p:cNvSpPr>
          <p:nvPr>
            <p:ph type="body" idx="1"/>
          </p:nvPr>
        </p:nvSpPr>
        <p:spPr/>
        <p:txBody>
          <a:bodyPr/>
          <a:lstStyle/>
          <a:p>
            <a:r>
              <a:rPr lang="en-US" smtClean="0"/>
              <a:t>	</a:t>
            </a:r>
          </a:p>
        </p:txBody>
      </p:sp>
      <p:pic>
        <p:nvPicPr>
          <p:cNvPr id="87049" name="Picture 13"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Rectangle 14"/>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sz="3200" b="1">
                <a:solidFill>
                  <a:schemeClr val="bg1"/>
                </a:solidFill>
              </a:rPr>
              <a:t>prirodni</a:t>
            </a:r>
            <a:r>
              <a:rPr lang="en-GB" sz="3200" b="1">
                <a:solidFill>
                  <a:schemeClr val="bg1"/>
                </a:solidFill>
              </a:rPr>
              <a:t> Latex</a:t>
            </a:r>
            <a:endParaRPr lang="en-US" sz="3200" b="1">
              <a:solidFill>
                <a:schemeClr val="bg1"/>
              </a:solidFill>
            </a:endParaRPr>
          </a:p>
        </p:txBody>
      </p:sp>
    </p:spTree>
  </p:cSld>
  <p:clrMapOvr>
    <a:masterClrMapping/>
  </p:clrMapOvr>
  <p:transition>
    <p:pull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BE730D-DB82-4564-9160-EAFB47DEE8C9}" type="slidenum">
              <a:rPr lang="en-GB" sz="1400"/>
              <a:pPr/>
              <a:t>45</a:t>
            </a:fld>
            <a:endParaRPr lang="en-GB" sz="1400"/>
          </a:p>
        </p:txBody>
      </p:sp>
      <p:pic>
        <p:nvPicPr>
          <p:cNvPr id="89091" name="Picture 3" descr="GIF_87_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33600"/>
            <a:ext cx="256698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p:cNvSpPr>
            <a:spLocks noChangeArrowheads="1"/>
          </p:cNvSpPr>
          <p:nvPr/>
        </p:nvSpPr>
        <p:spPr bwMode="auto">
          <a:xfrm>
            <a:off x="684213" y="1700213"/>
            <a:ext cx="5181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hr-HR" sz="1800"/>
              <a:t>Rukavica od </a:t>
            </a:r>
            <a:r>
              <a:rPr lang="en-GB" sz="1800"/>
              <a:t>100 % </a:t>
            </a:r>
            <a:r>
              <a:rPr lang="hr-HR" sz="1800"/>
              <a:t>čistog latexa sa pamučnim filcem</a:t>
            </a:r>
            <a:r>
              <a:rPr lang="en-GB" sz="1800"/>
              <a:t>, </a:t>
            </a:r>
          </a:p>
          <a:p>
            <a:pPr>
              <a:buFontTx/>
              <a:buChar char="•"/>
            </a:pPr>
            <a:endParaRPr lang="en-GB" sz="1800"/>
          </a:p>
          <a:p>
            <a:pPr>
              <a:buFontTx/>
              <a:buChar char="•"/>
            </a:pPr>
            <a:r>
              <a:rPr lang="hr-HR" sz="1800"/>
              <a:t>Specijalni tretman izvana i iznutra za smanjenje rizika od alergija i povećanje mehaničke i kemijske otpornosti</a:t>
            </a:r>
            <a:r>
              <a:rPr lang="en-GB" sz="1800"/>
              <a:t>,</a:t>
            </a:r>
          </a:p>
          <a:p>
            <a:pPr>
              <a:buFontTx/>
              <a:buChar char="•"/>
            </a:pPr>
            <a:r>
              <a:rPr lang="hr-HR" sz="1800"/>
              <a:t>Pakirane u paru</a:t>
            </a:r>
            <a:r>
              <a:rPr lang="en-GB" sz="1800"/>
              <a:t>,</a:t>
            </a:r>
          </a:p>
          <a:p>
            <a:endParaRPr lang="en-GB" sz="1800"/>
          </a:p>
          <a:p>
            <a:r>
              <a:rPr lang="hr-HR" sz="1800" u="sng"/>
              <a:t>Primjene</a:t>
            </a:r>
            <a:endParaRPr lang="en-GB" sz="1800"/>
          </a:p>
          <a:p>
            <a:pPr>
              <a:buFontTx/>
              <a:buChar char="•"/>
            </a:pPr>
            <a:r>
              <a:rPr lang="hr-HR" sz="1800"/>
              <a:t>Procesiranje peradi, govedine i svinjetine</a:t>
            </a:r>
            <a:r>
              <a:rPr lang="en-GB" sz="1800"/>
              <a:t>, </a:t>
            </a:r>
          </a:p>
          <a:p>
            <a:pPr>
              <a:buFontTx/>
              <a:buChar char="•"/>
            </a:pPr>
            <a:r>
              <a:rPr lang="hr-HR" sz="1800"/>
              <a:t>Procesiranje ribe</a:t>
            </a:r>
            <a:r>
              <a:rPr lang="en-GB" sz="1800"/>
              <a:t>, </a:t>
            </a:r>
          </a:p>
          <a:p>
            <a:pPr>
              <a:buFontTx/>
              <a:buChar char="•"/>
            </a:pPr>
            <a:r>
              <a:rPr lang="hr-HR" sz="1800"/>
              <a:t>Procesiranje voća i povrća</a:t>
            </a:r>
            <a:r>
              <a:rPr lang="en-GB" sz="1800"/>
              <a:t>, </a:t>
            </a:r>
          </a:p>
          <a:p>
            <a:pPr>
              <a:buFontTx/>
              <a:buChar char="•"/>
            </a:pPr>
            <a:r>
              <a:rPr lang="hr-HR" sz="1800"/>
              <a:t>Kućepaziteljski poslovi</a:t>
            </a:r>
            <a:r>
              <a:rPr lang="en-GB" sz="1800"/>
              <a:t>.</a:t>
            </a:r>
            <a:endParaRPr lang="en-GB" sz="1600"/>
          </a:p>
        </p:txBody>
      </p:sp>
      <p:pic>
        <p:nvPicPr>
          <p:cNvPr id="89093" name="Picture 6"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7"/>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chemeClr val="bg1"/>
                </a:solidFill>
              </a:rPr>
              <a:t>87-315 </a:t>
            </a:r>
            <a:r>
              <a:rPr lang="hr-HR" sz="3200" b="1">
                <a:solidFill>
                  <a:schemeClr val="bg1"/>
                </a:solidFill>
              </a:rPr>
              <a:t>plavi </a:t>
            </a:r>
            <a:r>
              <a:rPr lang="en-GB" sz="3200" b="1">
                <a:solidFill>
                  <a:schemeClr val="bg1"/>
                </a:solidFill>
              </a:rPr>
              <a:t>Latex</a:t>
            </a:r>
            <a:endParaRPr lang="en-US" sz="3200" b="1">
              <a:solidFill>
                <a:schemeClr val="bg1"/>
              </a:solidFill>
            </a:endParaRPr>
          </a:p>
        </p:txBody>
      </p:sp>
    </p:spTree>
  </p:cSld>
  <p:clrMapOvr>
    <a:masterClrMapping/>
  </p:clrMapOvr>
  <p:transition>
    <p:pull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zervirano mjesto broja slajda 4"/>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9EB1A1-B48C-4BAD-9025-6A8519C16129}" type="slidenum">
              <a:rPr lang="en-GB" sz="1400"/>
              <a:pPr/>
              <a:t>46</a:t>
            </a:fld>
            <a:endParaRPr lang="en-GB" sz="1400"/>
          </a:p>
        </p:txBody>
      </p:sp>
      <p:sp>
        <p:nvSpPr>
          <p:cNvPr id="91139" name="Rectangle 2050"/>
          <p:cNvSpPr>
            <a:spLocks noChangeArrowheads="1"/>
          </p:cNvSpPr>
          <p:nvPr>
            <p:ph type="body" sz="half" idx="1"/>
          </p:nvPr>
        </p:nvSpPr>
        <p:spPr>
          <a:xfrm>
            <a:off x="533400" y="2895600"/>
            <a:ext cx="9050338" cy="3511550"/>
          </a:xfrm>
          <a:noFill/>
        </p:spPr>
        <p:txBody>
          <a:bodyPr lIns="92075" tIns="46038" rIns="92075" bIns="46038"/>
          <a:lstStyle/>
          <a:p>
            <a:pPr marL="0" indent="0"/>
            <a:endParaRPr lang="en-US" sz="1200" b="1" smtClean="0">
              <a:solidFill>
                <a:schemeClr val="tx1"/>
              </a:solidFill>
            </a:endParaRPr>
          </a:p>
          <a:p>
            <a:pPr marL="0" indent="0"/>
            <a:endParaRPr lang="en-US" sz="1200" b="1" smtClean="0">
              <a:solidFill>
                <a:schemeClr val="tx1"/>
              </a:solidFill>
            </a:endParaRPr>
          </a:p>
          <a:p>
            <a:pPr marL="0" indent="0"/>
            <a:endParaRPr lang="en-US" sz="1200" b="1" smtClean="0">
              <a:solidFill>
                <a:schemeClr val="tx1"/>
              </a:solidFill>
            </a:endParaRPr>
          </a:p>
          <a:p>
            <a:pPr marL="0" indent="0"/>
            <a:endParaRPr lang="en-US" sz="1200" b="1" smtClean="0">
              <a:solidFill>
                <a:schemeClr val="tx1"/>
              </a:solidFill>
            </a:endParaRPr>
          </a:p>
          <a:p>
            <a:pPr marL="0" indent="0">
              <a:lnSpc>
                <a:spcPct val="110000"/>
              </a:lnSpc>
              <a:buFont typeface="Monotype Sorts" pitchFamily="2" charset="2"/>
              <a:buNone/>
            </a:pPr>
            <a:r>
              <a:rPr lang="en-US" sz="1400" b="1" smtClean="0">
                <a:solidFill>
                  <a:srgbClr val="FFCC00"/>
                </a:solidFill>
              </a:rPr>
              <a:t>Nitrile	    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p>
          <a:p>
            <a:pPr marL="0" indent="0">
              <a:lnSpc>
                <a:spcPct val="110000"/>
              </a:lnSpc>
              <a:buFont typeface="Monotype Sorts" pitchFamily="2" charset="2"/>
              <a:buNone/>
            </a:pPr>
            <a:r>
              <a:rPr lang="en-US" sz="1400" smtClean="0">
                <a:solidFill>
                  <a:srgbClr val="FFCC00"/>
                </a:solidFill>
              </a:rPr>
              <a:t>	</a:t>
            </a:r>
            <a:endParaRPr lang="en-US" sz="1400" b="1" smtClean="0">
              <a:solidFill>
                <a:srgbClr val="FFCC00"/>
              </a:solidFill>
            </a:endParaRPr>
          </a:p>
          <a:p>
            <a:pPr marL="0" indent="0">
              <a:lnSpc>
                <a:spcPct val="110000"/>
              </a:lnSpc>
              <a:buFont typeface="Monotype Sorts" pitchFamily="2" charset="2"/>
              <a:buNone/>
            </a:pPr>
            <a:r>
              <a:rPr lang="en-US" sz="1400" b="1" smtClean="0">
                <a:solidFill>
                  <a:srgbClr val="FFCC00"/>
                </a:solidFill>
              </a:rPr>
              <a:t>     Supported X		X	X	X	X	X	X</a:t>
            </a:r>
          </a:p>
          <a:p>
            <a:pPr marL="0" indent="0">
              <a:lnSpc>
                <a:spcPct val="110000"/>
              </a:lnSpc>
              <a:buFont typeface="Monotype Sorts" pitchFamily="2" charset="2"/>
              <a:buNone/>
            </a:pPr>
            <a:r>
              <a:rPr lang="en-US" sz="1400" smtClean="0">
                <a:solidFill>
                  <a:srgbClr val="FFCC00"/>
                </a:solidFill>
              </a:rPr>
              <a:t>	</a:t>
            </a:r>
          </a:p>
          <a:p>
            <a:pPr marL="0" indent="0">
              <a:lnSpc>
                <a:spcPct val="110000"/>
              </a:lnSpc>
              <a:buFont typeface="Monotype Sorts" pitchFamily="2" charset="2"/>
              <a:buNone/>
            </a:pPr>
            <a:r>
              <a:rPr lang="en-US" sz="1400" b="1" smtClean="0">
                <a:solidFill>
                  <a:srgbClr val="FFCC00"/>
                </a:solidFill>
              </a:rPr>
              <a:t>     Thin	   X</a:t>
            </a:r>
            <a:r>
              <a:rPr lang="en-US" sz="1400" smtClean="0">
                <a:solidFill>
                  <a:srgbClr val="FFCC00"/>
                </a:solidFill>
              </a:rPr>
              <a:t>		</a:t>
            </a:r>
            <a:r>
              <a:rPr lang="en-US" sz="1400" b="1" smtClean="0">
                <a:solidFill>
                  <a:srgbClr val="FFCC00"/>
                </a:solidFill>
                <a:sym typeface="Monotype Sorts" pitchFamily="2" charset="2"/>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p>
          <a:p>
            <a:pPr marL="0" indent="0">
              <a:lnSpc>
                <a:spcPct val="110000"/>
              </a:lnSpc>
              <a:buFont typeface="Monotype Sorts" pitchFamily="2" charset="2"/>
              <a:buNone/>
            </a:pPr>
            <a:r>
              <a:rPr lang="en-US" sz="1400" smtClean="0">
                <a:solidFill>
                  <a:srgbClr val="FFCC00"/>
                </a:solidFill>
              </a:rPr>
              <a:t>	</a:t>
            </a:r>
          </a:p>
          <a:p>
            <a:pPr marL="0" indent="0">
              <a:lnSpc>
                <a:spcPct val="110000"/>
              </a:lnSpc>
              <a:buFont typeface="Monotype Sorts" pitchFamily="2" charset="2"/>
              <a:buNone/>
            </a:pPr>
            <a:r>
              <a:rPr lang="en-US" sz="1400" b="1" smtClean="0">
                <a:solidFill>
                  <a:srgbClr val="FFCC00"/>
                </a:solidFill>
              </a:rPr>
              <a:t>Latex	   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r>
              <a:rPr lang="en-US" sz="1400" b="1" smtClean="0">
                <a:solidFill>
                  <a:srgbClr val="FFCC00"/>
                </a:solidFill>
              </a:rPr>
              <a:t>X</a:t>
            </a:r>
            <a:r>
              <a:rPr lang="en-US" sz="1400" smtClean="0">
                <a:solidFill>
                  <a:srgbClr val="FFCC00"/>
                </a:solidFill>
              </a:rPr>
              <a:t>	</a:t>
            </a:r>
            <a:endParaRPr lang="en-US" smtClean="0">
              <a:solidFill>
                <a:srgbClr val="FFCC00"/>
              </a:solidFill>
            </a:endParaRPr>
          </a:p>
        </p:txBody>
      </p:sp>
      <p:pic>
        <p:nvPicPr>
          <p:cNvPr id="91140" name="Picture 2051" descr="Ver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19400"/>
            <a:ext cx="433388"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1" name="Picture 2052" descr="Poire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971800"/>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053" descr="Biè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667000"/>
            <a:ext cx="3794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2054" descr="Ol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286000"/>
            <a:ext cx="390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055" descr="Beur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048000"/>
            <a:ext cx="838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2056" descr="Poiss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11943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2057" descr="Poul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3048000"/>
            <a:ext cx="685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2058" descr="Gatea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0" y="2514600"/>
            <a:ext cx="635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Rectangle 2059"/>
          <p:cNvSpPr>
            <a:spLocks noGrp="1" noChangeArrowheads="1"/>
          </p:cNvSpPr>
          <p:nvPr>
            <p:ph type="title"/>
          </p:nvPr>
        </p:nvSpPr>
        <p:spPr>
          <a:xfrm>
            <a:off x="533400" y="990600"/>
            <a:ext cx="8229600" cy="1143000"/>
          </a:xfrm>
          <a:noFill/>
        </p:spPr>
        <p:txBody>
          <a:bodyPr/>
          <a:lstStyle/>
          <a:p>
            <a:r>
              <a:rPr lang="hr-HR" smtClean="0"/>
              <a:t>Višekratne rukavice</a:t>
            </a:r>
            <a:r>
              <a:rPr lang="en-GB" b="0" smtClean="0"/>
              <a:t/>
            </a:r>
            <a:br>
              <a:rPr lang="en-GB" b="0" smtClean="0"/>
            </a:br>
            <a:r>
              <a:rPr lang="en-GB" sz="1600" b="0" smtClean="0"/>
              <a:t/>
            </a:r>
            <a:br>
              <a:rPr lang="en-GB" sz="1600" b="0" smtClean="0"/>
            </a:br>
            <a:r>
              <a:rPr lang="hr-HR" sz="2800" smtClean="0">
                <a:solidFill>
                  <a:srgbClr val="FF9900"/>
                </a:solidFill>
              </a:rPr>
              <a:t>Sinteza kontakta sa hranom</a:t>
            </a:r>
            <a:r>
              <a:rPr lang="en-GB" sz="2400" b="0" smtClean="0"/>
              <a:t/>
            </a:r>
            <a:br>
              <a:rPr lang="en-GB" sz="2400" b="0" smtClean="0"/>
            </a:br>
            <a:r>
              <a:rPr lang="en-GB" sz="1200" b="0" smtClean="0"/>
              <a:t/>
            </a:r>
            <a:br>
              <a:rPr lang="en-GB" sz="1200" b="0" smtClean="0"/>
            </a:br>
            <a:endParaRPr lang="en-US" sz="1200" b="0" smtClean="0"/>
          </a:p>
        </p:txBody>
      </p:sp>
    </p:spTree>
  </p:cSld>
  <p:clrMapOvr>
    <a:masterClrMapping/>
  </p:clrMapOvr>
  <p:transition>
    <p:pull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E63BE0-274C-4607-8869-465E36467591}" type="slidenum">
              <a:rPr lang="en-GB" sz="1400"/>
              <a:pPr/>
              <a:t>47</a:t>
            </a:fld>
            <a:endParaRPr lang="en-GB" sz="1400"/>
          </a:p>
        </p:txBody>
      </p:sp>
      <p:sp>
        <p:nvSpPr>
          <p:cNvPr id="93187" name="Rectangle 2"/>
          <p:cNvSpPr>
            <a:spLocks noGrp="1" noChangeArrowheads="1"/>
          </p:cNvSpPr>
          <p:nvPr>
            <p:ph type="title"/>
          </p:nvPr>
        </p:nvSpPr>
        <p:spPr>
          <a:xfrm>
            <a:off x="2195513" y="620713"/>
            <a:ext cx="6607175" cy="685800"/>
          </a:xfrm>
        </p:spPr>
        <p:txBody>
          <a:bodyPr/>
          <a:lstStyle/>
          <a:p>
            <a:r>
              <a:rPr lang="en-US" sz="2800" smtClean="0"/>
              <a:t> </a:t>
            </a:r>
            <a:r>
              <a:rPr lang="hr-HR" sz="2800" smtClean="0"/>
              <a:t>Rukavice od prirodnog latexa bez pudera</a:t>
            </a:r>
            <a:endParaRPr lang="en-US" sz="2800" smtClean="0"/>
          </a:p>
        </p:txBody>
      </p:sp>
      <p:graphicFrame>
        <p:nvGraphicFramePr>
          <p:cNvPr id="93188" name="Object 9"/>
          <p:cNvGraphicFramePr>
            <a:graphicFrameLocks noChangeAspect="1"/>
          </p:cNvGraphicFramePr>
          <p:nvPr/>
        </p:nvGraphicFramePr>
        <p:xfrm>
          <a:off x="685800" y="609600"/>
          <a:ext cx="1600200" cy="752475"/>
        </p:xfrm>
        <a:graphic>
          <a:graphicData uri="http://schemas.openxmlformats.org/presentationml/2006/ole">
            <mc:AlternateContent xmlns:mc="http://schemas.openxmlformats.org/markup-compatibility/2006">
              <mc:Choice xmlns:v="urn:schemas-microsoft-com:vml" Requires="v">
                <p:oleObj spid="_x0000_s93194" name="Photo Editor Photo" r:id="rId4" imgW="6323810" imgH="2971429" progId="MSPhotoEd.3">
                  <p:embed/>
                </p:oleObj>
              </mc:Choice>
              <mc:Fallback>
                <p:oleObj name="Photo Editor Photo" r:id="rId4" imgW="6323810" imgH="2971429"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9600"/>
                        <a:ext cx="1600200" cy="752475"/>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3189" name="Picture 10" descr="GIF_69_440_&amp;_4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981200"/>
            <a:ext cx="2438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13"/>
          <p:cNvSpPr>
            <a:spLocks noChangeArrowheads="1"/>
          </p:cNvSpPr>
          <p:nvPr/>
        </p:nvSpPr>
        <p:spPr bwMode="auto">
          <a:xfrm>
            <a:off x="1066800" y="4572000"/>
            <a:ext cx="7467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47638" indent="-147638">
              <a:spcBef>
                <a:spcPct val="20000"/>
              </a:spcBef>
              <a:defRPr sz="2400">
                <a:solidFill>
                  <a:schemeClr val="bg1"/>
                </a:solidFill>
                <a:latin typeface="Times New Roman" panose="02020603050405020304" pitchFamily="18" charset="0"/>
              </a:defRPr>
            </a:lvl1pPr>
            <a:lvl2pPr marL="8191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23825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5735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76450" indent="-228600">
              <a:spcBef>
                <a:spcPct val="20000"/>
              </a:spcBef>
              <a:buChar char="»"/>
              <a:defRPr sz="2000">
                <a:solidFill>
                  <a:schemeClr val="bg1"/>
                </a:solidFill>
                <a:latin typeface="Arial" panose="020B0604020202020204" pitchFamily="34" charset="0"/>
              </a:defRPr>
            </a:lvl5pPr>
            <a:lvl6pPr marL="253365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9085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4805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90525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50000"/>
              </a:lnSpc>
            </a:pPr>
            <a:r>
              <a:rPr lang="en-US" sz="2000" b="1"/>
              <a:t>							    </a:t>
            </a:r>
            <a:r>
              <a:rPr lang="hr-HR" sz="1800"/>
              <a:t>dostupne u </a:t>
            </a:r>
            <a:endParaRPr lang="en-US" sz="1800" b="1"/>
          </a:p>
          <a:p>
            <a:pPr>
              <a:lnSpc>
                <a:spcPct val="150000"/>
              </a:lnSpc>
            </a:pPr>
            <a:r>
              <a:rPr lang="en-US" sz="1800" b="1"/>
              <a:t>						       </a:t>
            </a:r>
            <a:r>
              <a:rPr lang="en-US" sz="1800"/>
              <a:t>69-460 - 24 cm</a:t>
            </a:r>
          </a:p>
          <a:p>
            <a:pPr>
              <a:lnSpc>
                <a:spcPct val="150000"/>
              </a:lnSpc>
            </a:pPr>
            <a:r>
              <a:rPr lang="en-US" sz="1800"/>
              <a:t>						       69-465 - 24 cm</a:t>
            </a:r>
            <a:endParaRPr lang="en-US" sz="1800" b="1"/>
          </a:p>
          <a:p>
            <a:endParaRPr lang="en-US" sz="1000" b="1"/>
          </a:p>
          <a:p>
            <a:endParaRPr lang="en-US" sz="1000" b="1"/>
          </a:p>
          <a:p>
            <a:endParaRPr lang="en-US" sz="1000" b="1"/>
          </a:p>
          <a:p>
            <a:endParaRPr lang="en-US" sz="1000" b="1"/>
          </a:p>
        </p:txBody>
      </p:sp>
      <p:sp>
        <p:nvSpPr>
          <p:cNvPr id="93191" name="Rectangle 15"/>
          <p:cNvSpPr>
            <a:spLocks noChangeArrowheads="1"/>
          </p:cNvSpPr>
          <p:nvPr/>
        </p:nvSpPr>
        <p:spPr bwMode="auto">
          <a:xfrm>
            <a:off x="685800" y="1981200"/>
            <a:ext cx="457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hr-HR" sz="1800"/>
              <a:t>Rukavica od </a:t>
            </a:r>
            <a:r>
              <a:rPr lang="en-GB" sz="1800"/>
              <a:t>100 % </a:t>
            </a:r>
            <a:r>
              <a:rPr lang="hr-HR" sz="1800"/>
              <a:t>čistog latexa</a:t>
            </a:r>
            <a:r>
              <a:rPr lang="en-GB" sz="1800"/>
              <a:t>, </a:t>
            </a:r>
          </a:p>
          <a:p>
            <a:pPr>
              <a:buFontTx/>
              <a:buChar char="•"/>
            </a:pPr>
            <a:endParaRPr lang="en-GB" sz="1800"/>
          </a:p>
          <a:p>
            <a:pPr>
              <a:buFontTx/>
              <a:buChar char="•"/>
            </a:pPr>
            <a:r>
              <a:rPr lang="hr-HR" sz="1800"/>
              <a:t>Mogu se koristiti sa većinom hrane</a:t>
            </a:r>
            <a:r>
              <a:rPr lang="en-US" sz="1800"/>
              <a:t>,</a:t>
            </a:r>
          </a:p>
          <a:p>
            <a:pPr>
              <a:buFontTx/>
              <a:buChar char="•"/>
            </a:pPr>
            <a:r>
              <a:rPr lang="hr-HR" sz="1800"/>
              <a:t>Nude dobru mehaničku otpornost</a:t>
            </a:r>
            <a:r>
              <a:rPr lang="en-US" sz="1800"/>
              <a:t>,</a:t>
            </a:r>
          </a:p>
          <a:p>
            <a:pPr>
              <a:buFontTx/>
              <a:buChar char="•"/>
            </a:pPr>
            <a:r>
              <a:rPr lang="hr-HR" sz="1800"/>
              <a:t>Visoka razina fleksibilnosti</a:t>
            </a:r>
            <a:r>
              <a:rPr lang="en-US" sz="1800"/>
              <a:t>,</a:t>
            </a:r>
            <a:r>
              <a:rPr lang="en-GB" sz="1800"/>
              <a:t> </a:t>
            </a:r>
          </a:p>
          <a:p>
            <a:pPr>
              <a:buFontTx/>
              <a:buChar char="•"/>
            </a:pPr>
            <a:r>
              <a:rPr lang="hr-HR" sz="1800"/>
              <a:t>Pakiranje od 100 komada</a:t>
            </a:r>
            <a:r>
              <a:rPr lang="en-GB" sz="1800"/>
              <a:t>,</a:t>
            </a:r>
          </a:p>
          <a:p>
            <a:pPr lvl="1"/>
            <a:r>
              <a:rPr lang="hr-HR" sz="1600"/>
              <a:t>kartonski dispenzer</a:t>
            </a:r>
            <a:endParaRPr lang="en-GB" sz="1600"/>
          </a:p>
          <a:p>
            <a:pPr lvl="1"/>
            <a:r>
              <a:rPr lang="en-GB" sz="1600"/>
              <a:t>PE poly</a:t>
            </a:r>
            <a:r>
              <a:rPr lang="hr-HR" sz="1600"/>
              <a:t>-vrećica</a:t>
            </a:r>
            <a:endParaRPr lang="en-GB" sz="1600"/>
          </a:p>
          <a:p>
            <a:endParaRPr lang="en-GB" sz="1800"/>
          </a:p>
          <a:p>
            <a:r>
              <a:rPr lang="hr-HR" sz="1800" u="sng"/>
              <a:t>Primjene</a:t>
            </a:r>
            <a:endParaRPr lang="en-GB" sz="1800"/>
          </a:p>
          <a:p>
            <a:pPr>
              <a:buFontTx/>
              <a:buChar char="•"/>
            </a:pPr>
            <a:r>
              <a:rPr lang="en-GB" sz="1800"/>
              <a:t>...</a:t>
            </a:r>
          </a:p>
        </p:txBody>
      </p:sp>
      <p:sp>
        <p:nvSpPr>
          <p:cNvPr id="93192" name="Rectangle 17"/>
          <p:cNvSpPr>
            <a:spLocks noChangeArrowheads="1"/>
          </p:cNvSpPr>
          <p:nvPr/>
        </p:nvSpPr>
        <p:spPr bwMode="auto">
          <a:xfrm>
            <a:off x="7696200" y="5181600"/>
            <a:ext cx="838200" cy="3048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93193" name="Rectangle 18"/>
          <p:cNvSpPr>
            <a:spLocks noChangeArrowheads="1"/>
          </p:cNvSpPr>
          <p:nvPr/>
        </p:nvSpPr>
        <p:spPr bwMode="auto">
          <a:xfrm>
            <a:off x="7696200" y="5715000"/>
            <a:ext cx="838200" cy="30480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B7D376D-34EA-4B0A-9790-F2E79AA6E784}" type="slidenum">
              <a:rPr lang="en-GB" sz="1400"/>
              <a:pPr/>
              <a:t>48</a:t>
            </a:fld>
            <a:endParaRPr lang="en-GB" sz="1400"/>
          </a:p>
        </p:txBody>
      </p:sp>
      <p:sp>
        <p:nvSpPr>
          <p:cNvPr id="95235" name="Rectangle 2"/>
          <p:cNvSpPr>
            <a:spLocks noGrp="1" noChangeArrowheads="1"/>
          </p:cNvSpPr>
          <p:nvPr>
            <p:ph type="title"/>
          </p:nvPr>
        </p:nvSpPr>
        <p:spPr>
          <a:xfrm>
            <a:off x="2057400" y="457200"/>
            <a:ext cx="6400800" cy="990600"/>
          </a:xfrm>
        </p:spPr>
        <p:txBody>
          <a:bodyPr/>
          <a:lstStyle/>
          <a:p>
            <a:r>
              <a:rPr lang="hr-HR" smtClean="0"/>
              <a:t>Nitrilne rukavice bez pudera</a:t>
            </a:r>
            <a:endParaRPr lang="en-US" smtClean="0"/>
          </a:p>
        </p:txBody>
      </p:sp>
      <p:pic>
        <p:nvPicPr>
          <p:cNvPr id="95236" name="Picture 6" descr="GIF_92_4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76400"/>
            <a:ext cx="2514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7" name="Object 8"/>
          <p:cNvGraphicFramePr>
            <a:graphicFrameLocks noChangeAspect="1"/>
          </p:cNvGraphicFramePr>
          <p:nvPr/>
        </p:nvGraphicFramePr>
        <p:xfrm>
          <a:off x="685800" y="609600"/>
          <a:ext cx="1600200" cy="752475"/>
        </p:xfrm>
        <a:graphic>
          <a:graphicData uri="http://schemas.openxmlformats.org/presentationml/2006/ole">
            <mc:AlternateContent xmlns:mc="http://schemas.openxmlformats.org/markup-compatibility/2006">
              <mc:Choice xmlns:v="urn:schemas-microsoft-com:vml" Requires="v">
                <p:oleObj spid="_x0000_s95244" name="Photo Editor Photo" r:id="rId5" imgW="6323810" imgH="2971429" progId="MSPhotoEd.3">
                  <p:embed/>
                </p:oleObj>
              </mc:Choice>
              <mc:Fallback>
                <p:oleObj name="Photo Editor Photo" r:id="rId5" imgW="6323810" imgH="2971429"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09600"/>
                        <a:ext cx="1600200" cy="752475"/>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8" name="Rectangle 10"/>
          <p:cNvSpPr>
            <a:spLocks noChangeArrowheads="1"/>
          </p:cNvSpPr>
          <p:nvPr/>
        </p:nvSpPr>
        <p:spPr bwMode="auto">
          <a:xfrm>
            <a:off x="1752600" y="4038600"/>
            <a:ext cx="685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120000"/>
              </a:lnSpc>
            </a:pPr>
            <a:r>
              <a:rPr lang="en-US" sz="2000" b="1"/>
              <a:t> 				</a:t>
            </a:r>
            <a:r>
              <a:rPr lang="en-US" sz="1800" b="1"/>
              <a:t>		     </a:t>
            </a:r>
            <a:r>
              <a:rPr lang="hr-HR" sz="1800"/>
              <a:t>dostupne u</a:t>
            </a:r>
            <a:endParaRPr lang="en-US" sz="1800" b="1"/>
          </a:p>
          <a:p>
            <a:pPr algn="ctr">
              <a:lnSpc>
                <a:spcPct val="120000"/>
              </a:lnSpc>
            </a:pPr>
            <a:r>
              <a:rPr lang="en-US" sz="1800" b="1"/>
              <a:t>	                		   </a:t>
            </a:r>
            <a:r>
              <a:rPr lang="fr-FR" sz="1800"/>
              <a:t>92-470 - 24 cm</a:t>
            </a:r>
          </a:p>
          <a:p>
            <a:pPr algn="ctr">
              <a:lnSpc>
                <a:spcPct val="120000"/>
              </a:lnSpc>
            </a:pPr>
            <a:r>
              <a:rPr lang="fr-FR" sz="1800"/>
              <a:t>                    		   92-471 - 24 cm</a:t>
            </a:r>
          </a:p>
          <a:p>
            <a:pPr algn="ctr">
              <a:lnSpc>
                <a:spcPct val="120000"/>
              </a:lnSpc>
            </a:pPr>
            <a:r>
              <a:rPr lang="fr-FR" sz="1800"/>
              <a:t>                     		  92-472 - 24 cm</a:t>
            </a:r>
          </a:p>
          <a:p>
            <a:pPr>
              <a:lnSpc>
                <a:spcPct val="120000"/>
              </a:lnSpc>
            </a:pPr>
            <a:r>
              <a:rPr lang="fr-FR" sz="1800"/>
              <a:t>				              	       92-481 - 30 cm</a:t>
            </a:r>
            <a:endParaRPr lang="fr-FR" sz="1800" b="1"/>
          </a:p>
          <a:p>
            <a:r>
              <a:rPr lang="en-US" sz="2000" b="1"/>
              <a:t>		           	           </a:t>
            </a:r>
          </a:p>
          <a:p>
            <a:r>
              <a:rPr lang="en-US" sz="2000"/>
              <a:t>		  </a:t>
            </a:r>
          </a:p>
        </p:txBody>
      </p:sp>
      <p:sp>
        <p:nvSpPr>
          <p:cNvPr id="95239" name="Rectangle 11"/>
          <p:cNvSpPr>
            <a:spLocks noChangeArrowheads="1"/>
          </p:cNvSpPr>
          <p:nvPr/>
        </p:nvSpPr>
        <p:spPr bwMode="auto">
          <a:xfrm>
            <a:off x="7543800" y="4572000"/>
            <a:ext cx="838200" cy="304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95240" name="Rectangle 12"/>
          <p:cNvSpPr>
            <a:spLocks noChangeArrowheads="1"/>
          </p:cNvSpPr>
          <p:nvPr/>
        </p:nvSpPr>
        <p:spPr bwMode="auto">
          <a:xfrm>
            <a:off x="7543800" y="4953000"/>
            <a:ext cx="838200" cy="30480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95241" name="Rectangle 13"/>
          <p:cNvSpPr>
            <a:spLocks noChangeArrowheads="1"/>
          </p:cNvSpPr>
          <p:nvPr/>
        </p:nvSpPr>
        <p:spPr bwMode="auto">
          <a:xfrm>
            <a:off x="7543800" y="5715000"/>
            <a:ext cx="838200" cy="30480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95242" name="Rectangle 14"/>
          <p:cNvSpPr>
            <a:spLocks noChangeArrowheads="1"/>
          </p:cNvSpPr>
          <p:nvPr/>
        </p:nvSpPr>
        <p:spPr bwMode="auto">
          <a:xfrm>
            <a:off x="7543800" y="5334000"/>
            <a:ext cx="838200" cy="304800"/>
          </a:xfrm>
          <a:prstGeom prst="rect">
            <a:avLst/>
          </a:prstGeom>
          <a:solidFill>
            <a:srgbClr val="33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95243" name="Rectangle 16"/>
          <p:cNvSpPr>
            <a:spLocks noChangeArrowheads="1"/>
          </p:cNvSpPr>
          <p:nvPr/>
        </p:nvSpPr>
        <p:spPr bwMode="auto">
          <a:xfrm>
            <a:off x="685800" y="1981200"/>
            <a:ext cx="4953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hr-HR" sz="1800"/>
              <a:t>Rukavica od </a:t>
            </a:r>
            <a:r>
              <a:rPr lang="en-GB" sz="1800"/>
              <a:t>100 % </a:t>
            </a:r>
            <a:r>
              <a:rPr lang="hr-HR" sz="1800"/>
              <a:t>čistog nitrila</a:t>
            </a:r>
            <a:r>
              <a:rPr lang="en-GB" sz="1800"/>
              <a:t>,</a:t>
            </a:r>
          </a:p>
          <a:p>
            <a:pPr>
              <a:buFontTx/>
              <a:buChar char="•"/>
            </a:pPr>
            <a:endParaRPr lang="en-US" sz="2000"/>
          </a:p>
          <a:p>
            <a:pPr>
              <a:buFontTx/>
              <a:buChar char="•"/>
            </a:pPr>
            <a:r>
              <a:rPr lang="hr-HR" sz="1800"/>
              <a:t>Mogu se koristiti sa raznim vrstama hrane</a:t>
            </a:r>
            <a:r>
              <a:rPr lang="en-US" sz="1800"/>
              <a:t>,</a:t>
            </a:r>
          </a:p>
          <a:p>
            <a:pPr>
              <a:buFontTx/>
              <a:buChar char="•"/>
            </a:pPr>
            <a:r>
              <a:rPr lang="hr-HR" sz="1800"/>
              <a:t>Nude dobru mehaničku otpornost</a:t>
            </a:r>
            <a:r>
              <a:rPr lang="en-US" sz="1800"/>
              <a:t>,</a:t>
            </a:r>
          </a:p>
          <a:p>
            <a:pPr>
              <a:buFontTx/>
              <a:buChar char="•"/>
            </a:pPr>
            <a:r>
              <a:rPr lang="hr-HR" sz="1800"/>
              <a:t>Dobro ergonomsko prijanjanje</a:t>
            </a:r>
            <a:r>
              <a:rPr lang="en-US" sz="1800"/>
              <a:t>,</a:t>
            </a:r>
          </a:p>
          <a:p>
            <a:pPr>
              <a:buFontTx/>
              <a:buChar char="•"/>
            </a:pPr>
            <a:r>
              <a:rPr lang="hr-HR" sz="1800"/>
              <a:t>Bez proteina latexa</a:t>
            </a:r>
            <a:r>
              <a:rPr lang="en-US" sz="1800"/>
              <a:t> = </a:t>
            </a:r>
            <a:r>
              <a:rPr lang="hr-HR" sz="1800"/>
              <a:t>alternativni proizvod za alergičnu osobu</a:t>
            </a:r>
            <a:r>
              <a:rPr lang="en-US" sz="1800"/>
              <a:t>,</a:t>
            </a:r>
          </a:p>
          <a:p>
            <a:pPr>
              <a:buFontTx/>
              <a:buChar char="•"/>
            </a:pPr>
            <a:r>
              <a:rPr lang="hr-HR" sz="1800"/>
              <a:t>Pakirane po 100 komada</a:t>
            </a:r>
            <a:r>
              <a:rPr lang="en-GB" sz="1800"/>
              <a:t>,</a:t>
            </a:r>
            <a:endParaRPr lang="en-GB" sz="1600"/>
          </a:p>
          <a:p>
            <a:pPr lvl="1"/>
            <a:r>
              <a:rPr lang="hr-HR" sz="1600"/>
              <a:t>kartonski dispenzer</a:t>
            </a:r>
            <a:endParaRPr lang="en-GB" sz="1600"/>
          </a:p>
          <a:p>
            <a:pPr lvl="1"/>
            <a:r>
              <a:rPr lang="en-GB" sz="1600"/>
              <a:t>PE poly</a:t>
            </a:r>
            <a:r>
              <a:rPr lang="hr-HR" sz="1600"/>
              <a:t>-vrećica</a:t>
            </a:r>
            <a:endParaRPr lang="en-GB" sz="1600"/>
          </a:p>
          <a:p>
            <a:endParaRPr lang="en-GB" sz="1800"/>
          </a:p>
          <a:p>
            <a:r>
              <a:rPr lang="hr-HR" sz="1800" u="sng"/>
              <a:t>Primjene</a:t>
            </a:r>
            <a:endParaRPr lang="en-GB" sz="1800"/>
          </a:p>
          <a:p>
            <a:pPr>
              <a:buFontTx/>
              <a:buChar char="•"/>
            </a:pPr>
            <a:r>
              <a:rPr lang="en-GB" sz="1800"/>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F22005-7CCA-4084-9AF6-2B6FDC710A25}" type="slidenum">
              <a:rPr lang="en-GB" sz="1400"/>
              <a:pPr/>
              <a:t>49</a:t>
            </a:fld>
            <a:endParaRPr lang="en-GB" sz="1400"/>
          </a:p>
        </p:txBody>
      </p:sp>
      <p:sp>
        <p:nvSpPr>
          <p:cNvPr id="97283" name="Rectangle 2"/>
          <p:cNvSpPr>
            <a:spLocks noGrp="1" noChangeArrowheads="1"/>
          </p:cNvSpPr>
          <p:nvPr>
            <p:ph type="title"/>
          </p:nvPr>
        </p:nvSpPr>
        <p:spPr>
          <a:xfrm>
            <a:off x="2362200" y="533400"/>
            <a:ext cx="6096000" cy="762000"/>
          </a:xfrm>
        </p:spPr>
        <p:txBody>
          <a:bodyPr/>
          <a:lstStyle/>
          <a:p>
            <a:r>
              <a:rPr lang="hr-HR" smtClean="0"/>
              <a:t>Polietilenski rukavi</a:t>
            </a:r>
            <a:endParaRPr lang="en-US" smtClean="0"/>
          </a:p>
        </p:txBody>
      </p:sp>
      <p:pic>
        <p:nvPicPr>
          <p:cNvPr id="97284" name="Picture 5" descr="Serie 500 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05000"/>
            <a:ext cx="2663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285" name="Object 9"/>
          <p:cNvGraphicFramePr>
            <a:graphicFrameLocks noChangeAspect="1"/>
          </p:cNvGraphicFramePr>
          <p:nvPr/>
        </p:nvGraphicFramePr>
        <p:xfrm>
          <a:off x="685800" y="609600"/>
          <a:ext cx="1600200" cy="752475"/>
        </p:xfrm>
        <a:graphic>
          <a:graphicData uri="http://schemas.openxmlformats.org/presentationml/2006/ole">
            <mc:AlternateContent xmlns:mc="http://schemas.openxmlformats.org/markup-compatibility/2006">
              <mc:Choice xmlns:v="urn:schemas-microsoft-com:vml" Requires="v">
                <p:oleObj spid="_x0000_s97290" name="Photo Editor Photo" r:id="rId5" imgW="6323810" imgH="2971429" progId="MSPhotoEd.3">
                  <p:embed/>
                </p:oleObj>
              </mc:Choice>
              <mc:Fallback>
                <p:oleObj name="Photo Editor Photo" r:id="rId5" imgW="6323810" imgH="2971429"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09600"/>
                        <a:ext cx="1600200" cy="752475"/>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6" name="Rectangle 10"/>
          <p:cNvSpPr>
            <a:spLocks noChangeArrowheads="1"/>
          </p:cNvSpPr>
          <p:nvPr/>
        </p:nvSpPr>
        <p:spPr bwMode="auto">
          <a:xfrm>
            <a:off x="1676400" y="4648200"/>
            <a:ext cx="7848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130000"/>
              </a:lnSpc>
            </a:pPr>
            <a:r>
              <a:rPr lang="en-NZ" sz="2000"/>
              <a:t>					</a:t>
            </a:r>
            <a:r>
              <a:rPr lang="hr-HR" sz="1800"/>
              <a:t>dostupne u</a:t>
            </a:r>
            <a:endParaRPr lang="en-NZ" sz="1800" b="1"/>
          </a:p>
          <a:p>
            <a:pPr algn="ctr">
              <a:lnSpc>
                <a:spcPct val="130000"/>
              </a:lnSpc>
            </a:pPr>
            <a:r>
              <a:rPr lang="en-NZ" sz="1800" b="1"/>
              <a:t>	      </a:t>
            </a:r>
            <a:r>
              <a:rPr lang="en-NZ" sz="1800"/>
              <a:t>59-500</a:t>
            </a:r>
          </a:p>
          <a:p>
            <a:pPr algn="ctr">
              <a:lnSpc>
                <a:spcPct val="130000"/>
              </a:lnSpc>
            </a:pPr>
            <a:r>
              <a:rPr lang="en-NZ" sz="1800"/>
              <a:t>            59-505</a:t>
            </a:r>
            <a:endParaRPr lang="en-US" sz="1800"/>
          </a:p>
        </p:txBody>
      </p:sp>
      <p:sp>
        <p:nvSpPr>
          <p:cNvPr id="97287" name="Rectangle 12"/>
          <p:cNvSpPr>
            <a:spLocks noChangeArrowheads="1"/>
          </p:cNvSpPr>
          <p:nvPr/>
        </p:nvSpPr>
        <p:spPr bwMode="auto">
          <a:xfrm>
            <a:off x="6629400" y="5638800"/>
            <a:ext cx="1676400" cy="304800"/>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
        <p:nvSpPr>
          <p:cNvPr id="97288" name="Rectangle 14"/>
          <p:cNvSpPr>
            <a:spLocks noChangeArrowheads="1"/>
          </p:cNvSpPr>
          <p:nvPr/>
        </p:nvSpPr>
        <p:spPr bwMode="auto">
          <a:xfrm>
            <a:off x="685800" y="1981200"/>
            <a:ext cx="457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en-GB" sz="1800"/>
              <a:t>100 % </a:t>
            </a:r>
            <a:r>
              <a:rPr lang="hr-HR" sz="1800"/>
              <a:t>čisti </a:t>
            </a:r>
            <a:r>
              <a:rPr lang="en-GB" sz="1800"/>
              <a:t>PE </a:t>
            </a:r>
            <a:r>
              <a:rPr lang="hr-HR" sz="1800"/>
              <a:t>rukavi</a:t>
            </a:r>
            <a:r>
              <a:rPr lang="en-GB" sz="1800"/>
              <a:t>,</a:t>
            </a:r>
          </a:p>
          <a:p>
            <a:pPr>
              <a:buFontTx/>
              <a:buChar char="•"/>
            </a:pPr>
            <a:endParaRPr lang="en-US" sz="2000"/>
          </a:p>
          <a:p>
            <a:pPr>
              <a:lnSpc>
                <a:spcPct val="90000"/>
              </a:lnSpc>
              <a:buFontTx/>
              <a:buChar char="•"/>
            </a:pPr>
            <a:r>
              <a:rPr lang="hr-HR" sz="1800"/>
              <a:t>Zaštita podlaktica</a:t>
            </a:r>
            <a:r>
              <a:rPr lang="en-NZ" sz="1800"/>
              <a:t>,</a:t>
            </a:r>
          </a:p>
          <a:p>
            <a:pPr>
              <a:lnSpc>
                <a:spcPct val="90000"/>
              </a:lnSpc>
              <a:buFontTx/>
              <a:buChar char="•"/>
            </a:pPr>
            <a:r>
              <a:rPr lang="hr-HR" sz="1800"/>
              <a:t>Kompatibilne sa svim vrstama odjeće</a:t>
            </a:r>
            <a:r>
              <a:rPr lang="en-NZ" sz="1800"/>
              <a:t>, </a:t>
            </a:r>
          </a:p>
          <a:p>
            <a:pPr>
              <a:lnSpc>
                <a:spcPct val="90000"/>
              </a:lnSpc>
              <a:buFontTx/>
              <a:buChar char="•"/>
            </a:pPr>
            <a:r>
              <a:rPr lang="hr-HR" sz="1800"/>
              <a:t>Lagani za korištenje</a:t>
            </a:r>
            <a:r>
              <a:rPr lang="en-NZ" sz="1800"/>
              <a:t>,</a:t>
            </a:r>
          </a:p>
          <a:p>
            <a:pPr>
              <a:lnSpc>
                <a:spcPct val="90000"/>
              </a:lnSpc>
              <a:buFontTx/>
              <a:buChar char="•"/>
            </a:pPr>
            <a:r>
              <a:rPr lang="hr-HR" sz="1800"/>
              <a:t>Mali trošak</a:t>
            </a:r>
            <a:r>
              <a:rPr lang="en-NZ" sz="1800"/>
              <a:t>,</a:t>
            </a:r>
            <a:r>
              <a:rPr lang="en-GB" sz="1800"/>
              <a:t> </a:t>
            </a:r>
          </a:p>
          <a:p>
            <a:pPr>
              <a:lnSpc>
                <a:spcPct val="90000"/>
              </a:lnSpc>
              <a:buFontTx/>
              <a:buChar char="•"/>
            </a:pPr>
            <a:r>
              <a:rPr lang="hr-HR" sz="1800"/>
              <a:t>Pakirane u </a:t>
            </a:r>
            <a:r>
              <a:rPr lang="en-GB" sz="1800"/>
              <a:t>500 </a:t>
            </a:r>
            <a:r>
              <a:rPr lang="hr-HR" sz="1800"/>
              <a:t>komada u </a:t>
            </a:r>
            <a:r>
              <a:rPr lang="en-GB" sz="1800"/>
              <a:t>PE poly</a:t>
            </a:r>
            <a:r>
              <a:rPr lang="hr-HR" sz="1800"/>
              <a:t>-vrećici</a:t>
            </a:r>
            <a:r>
              <a:rPr lang="en-GB" sz="1800"/>
              <a:t>,</a:t>
            </a:r>
          </a:p>
          <a:p>
            <a:endParaRPr lang="en-GB" sz="1800"/>
          </a:p>
          <a:p>
            <a:r>
              <a:rPr lang="hr-HR" sz="1800" u="sng"/>
              <a:t>Primjene</a:t>
            </a:r>
            <a:endParaRPr lang="en-GB" sz="1800"/>
          </a:p>
          <a:p>
            <a:pPr>
              <a:buFontTx/>
              <a:buChar char="•"/>
            </a:pPr>
            <a:r>
              <a:rPr lang="en-GB" sz="1800"/>
              <a:t>...</a:t>
            </a:r>
          </a:p>
        </p:txBody>
      </p:sp>
      <p:sp>
        <p:nvSpPr>
          <p:cNvPr id="97289" name="Rectangle 15"/>
          <p:cNvSpPr>
            <a:spLocks noChangeArrowheads="1"/>
          </p:cNvSpPr>
          <p:nvPr/>
        </p:nvSpPr>
        <p:spPr bwMode="auto">
          <a:xfrm>
            <a:off x="6629400" y="5181600"/>
            <a:ext cx="1676400" cy="304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C932D3-17C5-43A2-AD69-13BA6D7EA5AA}" type="slidenum">
              <a:rPr lang="en-GB" sz="1400"/>
              <a:pPr/>
              <a:t>5</a:t>
            </a:fld>
            <a:endParaRPr lang="en-GB" sz="1400"/>
          </a:p>
        </p:txBody>
      </p:sp>
      <p:sp>
        <p:nvSpPr>
          <p:cNvPr id="11267" name="Rectangle 2"/>
          <p:cNvSpPr>
            <a:spLocks noGrp="1" noChangeArrowheads="1"/>
          </p:cNvSpPr>
          <p:nvPr>
            <p:ph type="title"/>
          </p:nvPr>
        </p:nvSpPr>
        <p:spPr>
          <a:xfrm>
            <a:off x="685800" y="609600"/>
            <a:ext cx="7772400" cy="685800"/>
          </a:xfrm>
        </p:spPr>
        <p:txBody>
          <a:bodyPr/>
          <a:lstStyle/>
          <a:p>
            <a:r>
              <a:rPr lang="hr-HR" smtClean="0">
                <a:solidFill>
                  <a:srgbClr val="00CCFF"/>
                </a:solidFill>
              </a:rPr>
              <a:t>Zabrinutosti industrije</a:t>
            </a:r>
            <a:endParaRPr lang="en-US" smtClean="0"/>
          </a:p>
        </p:txBody>
      </p:sp>
      <p:sp>
        <p:nvSpPr>
          <p:cNvPr id="11268" name="Rectangle 3"/>
          <p:cNvSpPr>
            <a:spLocks noGrp="1" noChangeArrowheads="1"/>
          </p:cNvSpPr>
          <p:nvPr>
            <p:ph type="body" idx="1"/>
          </p:nvPr>
        </p:nvSpPr>
        <p:spPr>
          <a:xfrm>
            <a:off x="457200" y="1524000"/>
            <a:ext cx="8229600" cy="4114800"/>
          </a:xfrm>
        </p:spPr>
        <p:txBody>
          <a:bodyPr/>
          <a:lstStyle/>
          <a:p>
            <a:r>
              <a:rPr lang="hr-HR" u="sng" smtClean="0"/>
              <a:t>Tržište</a:t>
            </a:r>
            <a:r>
              <a:rPr lang="en-US" smtClean="0"/>
              <a:t>  </a:t>
            </a:r>
          </a:p>
          <a:p>
            <a:pPr lvl="1"/>
            <a:r>
              <a:rPr lang="hr-HR" b="1" smtClean="0"/>
              <a:t>Proizvođači hrane su “odgovorni</a:t>
            </a:r>
            <a:r>
              <a:rPr lang="en-US" b="1" smtClean="0"/>
              <a:t>” </a:t>
            </a:r>
            <a:r>
              <a:rPr lang="hr-HR" b="1" smtClean="0"/>
              <a:t>za sigurnost svojih proizvoda</a:t>
            </a:r>
            <a:endParaRPr lang="en-US" b="1" smtClean="0"/>
          </a:p>
          <a:p>
            <a:pPr lvl="1"/>
            <a:r>
              <a:rPr lang="hr-HR" smtClean="0"/>
              <a:t>Krajnji kupci su osjetljivu na ovu temu</a:t>
            </a:r>
            <a:endParaRPr lang="en-US" smtClean="0"/>
          </a:p>
          <a:p>
            <a:pPr lvl="1"/>
            <a:r>
              <a:rPr lang="hr-HR" smtClean="0"/>
              <a:t>Svjesnost o ovim problemima se povećava</a:t>
            </a:r>
            <a:endParaRPr lang="en-US" smtClean="0"/>
          </a:p>
          <a:p>
            <a:pPr lvl="1"/>
            <a:r>
              <a:rPr lang="hr-HR" smtClean="0"/>
              <a:t>Rukavice</a:t>
            </a:r>
            <a:r>
              <a:rPr lang="en-US" smtClean="0"/>
              <a:t>: </a:t>
            </a:r>
            <a:r>
              <a:rPr lang="hr-HR" smtClean="0"/>
              <a:t>potrošna roba</a:t>
            </a:r>
            <a:r>
              <a:rPr lang="en-US" smtClean="0"/>
              <a:t>, </a:t>
            </a:r>
            <a:r>
              <a:rPr lang="hr-HR" smtClean="0"/>
              <a:t>slaba </a:t>
            </a:r>
            <a:r>
              <a:rPr lang="en-US" smtClean="0"/>
              <a:t>“</a:t>
            </a:r>
            <a:r>
              <a:rPr lang="hr-HR" smtClean="0"/>
              <a:t>vidljivost</a:t>
            </a:r>
            <a:r>
              <a:rPr lang="en-US" smtClean="0"/>
              <a:t>”.</a:t>
            </a:r>
          </a:p>
          <a:p>
            <a:pPr lvl="1" algn="ctr">
              <a:buFont typeface="Monotype Sorts" pitchFamily="2" charset="2"/>
              <a:buNone/>
            </a:pPr>
            <a:r>
              <a:rPr lang="en-US" smtClean="0">
                <a:solidFill>
                  <a:srgbClr val="33CCFF"/>
                </a:solidFill>
              </a:rPr>
              <a:t>= </a:t>
            </a:r>
            <a:r>
              <a:rPr lang="hr-HR" smtClean="0">
                <a:solidFill>
                  <a:srgbClr val="33CCFF"/>
                </a:solidFill>
              </a:rPr>
              <a:t>izvor fizičke</a:t>
            </a:r>
            <a:r>
              <a:rPr lang="en-US" smtClean="0">
                <a:solidFill>
                  <a:srgbClr val="33CCFF"/>
                </a:solidFill>
              </a:rPr>
              <a:t>, </a:t>
            </a:r>
            <a:r>
              <a:rPr lang="hr-HR" smtClean="0">
                <a:solidFill>
                  <a:srgbClr val="33CCFF"/>
                </a:solidFill>
              </a:rPr>
              <a:t>kemijske i bakteriološke kontaminacije</a:t>
            </a:r>
            <a:endParaRPr lang="en-US" smtClean="0">
              <a:solidFill>
                <a:srgbClr val="33CCFF"/>
              </a:solidFill>
            </a:endParaRPr>
          </a:p>
          <a:p>
            <a:pPr lvl="1" algn="ctr">
              <a:buFont typeface="Monotype Sorts" pitchFamily="2" charset="2"/>
              <a:buNone/>
            </a:pPr>
            <a:endParaRPr lang="en-US" smtClean="0"/>
          </a:p>
          <a:p>
            <a:pPr lvl="3"/>
            <a:endParaRPr lang="en-US" smtClean="0"/>
          </a:p>
          <a:p>
            <a:endParaRPr lang="en-US" smtClean="0"/>
          </a:p>
        </p:txBody>
      </p:sp>
      <p:sp>
        <p:nvSpPr>
          <p:cNvPr id="487432" name="Rectangle 8"/>
          <p:cNvSpPr>
            <a:spLocks noChangeArrowheads="1"/>
          </p:cNvSpPr>
          <p:nvPr/>
        </p:nvSpPr>
        <p:spPr bwMode="auto">
          <a:xfrm>
            <a:off x="533400" y="44196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6205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r>
              <a:rPr lang="hr-HR" u="sng"/>
              <a:t>Konkurentna prednost</a:t>
            </a:r>
            <a:endParaRPr lang="en-US"/>
          </a:p>
          <a:p>
            <a:pPr lvl="1"/>
            <a:r>
              <a:rPr lang="hr-HR"/>
              <a:t>Povjerenje u dobavljača je esencijalno</a:t>
            </a:r>
            <a:endParaRPr lang="en-US"/>
          </a:p>
          <a:p>
            <a:pPr lvl="2"/>
            <a:r>
              <a:rPr lang="hr-HR" sz="1800"/>
              <a:t>Ekspertnost i znanje</a:t>
            </a:r>
            <a:endParaRPr lang="en-US" sz="1800"/>
          </a:p>
          <a:p>
            <a:pPr lvl="2"/>
            <a:r>
              <a:rPr lang="hr-HR" sz="1800"/>
              <a:t>Konzistentnost u kvaliteti</a:t>
            </a:r>
            <a:endParaRPr lang="en-US" sz="1800"/>
          </a:p>
          <a:p>
            <a:pPr lvl="1"/>
            <a:r>
              <a:rPr lang="hr-HR"/>
              <a:t>Smanjenje troškova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7432"/>
                                        </p:tgtEl>
                                        <p:attrNameLst>
                                          <p:attrName>style.visibility</p:attrName>
                                        </p:attrNameLst>
                                      </p:cBhvr>
                                      <p:to>
                                        <p:strVal val="visible"/>
                                      </p:to>
                                    </p:set>
                                    <p:animEffect transition="in" filter="wipe(down)">
                                      <p:cBhvr>
                                        <p:cTn id="7" dur="500"/>
                                        <p:tgtEl>
                                          <p:spTgt spid="48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A44F3F-C037-4CDD-841E-4CF47622CC87}" type="slidenum">
              <a:rPr lang="en-GB" sz="1400"/>
              <a:pPr/>
              <a:t>50</a:t>
            </a:fld>
            <a:endParaRPr lang="en-GB" sz="1400"/>
          </a:p>
        </p:txBody>
      </p:sp>
      <p:sp>
        <p:nvSpPr>
          <p:cNvPr id="99331" name="Rectangle 2"/>
          <p:cNvSpPr>
            <a:spLocks noChangeArrowheads="1"/>
          </p:cNvSpPr>
          <p:nvPr/>
        </p:nvSpPr>
        <p:spPr bwMode="auto">
          <a:xfrm>
            <a:off x="3048000" y="914400"/>
            <a:ext cx="5486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chemeClr val="accent2"/>
                </a:solidFill>
              </a:rPr>
              <a:t>proFood premium,</a:t>
            </a:r>
            <a:br>
              <a:rPr lang="en-GB" sz="3200" b="1">
                <a:solidFill>
                  <a:schemeClr val="accent2"/>
                </a:solidFill>
              </a:rPr>
            </a:br>
            <a:r>
              <a:rPr lang="en-GB" sz="1000" b="1">
                <a:solidFill>
                  <a:schemeClr val="accent2"/>
                </a:solidFill>
              </a:rPr>
              <a:t/>
            </a:r>
            <a:br>
              <a:rPr lang="en-GB" sz="1000" b="1">
                <a:solidFill>
                  <a:schemeClr val="accent2"/>
                </a:solidFill>
              </a:rPr>
            </a:br>
            <a:r>
              <a:rPr lang="hr-HR" sz="3200" b="1">
                <a:solidFill>
                  <a:schemeClr val="accent2"/>
                </a:solidFill>
              </a:rPr>
              <a:t>koju dodatnu vrijednost nude te rukavice</a:t>
            </a:r>
            <a:r>
              <a:rPr lang="en-GB" sz="3200" b="1">
                <a:solidFill>
                  <a:schemeClr val="accent2"/>
                </a:solidFill>
              </a:rPr>
              <a:t>?</a:t>
            </a:r>
            <a:endParaRPr lang="en-US" sz="3200" b="1">
              <a:solidFill>
                <a:schemeClr val="accent2"/>
              </a:solidFill>
            </a:endParaRPr>
          </a:p>
        </p:txBody>
      </p:sp>
      <p:sp>
        <p:nvSpPr>
          <p:cNvPr id="99332" name="Rectangle 3"/>
          <p:cNvSpPr>
            <a:spLocks noChangeArrowheads="1"/>
          </p:cNvSpPr>
          <p:nvPr/>
        </p:nvSpPr>
        <p:spPr bwMode="auto">
          <a:xfrm>
            <a:off x="762000" y="2895600"/>
            <a:ext cx="7924800" cy="1676400"/>
          </a:xfrm>
          <a:prstGeom prst="rect">
            <a:avLst/>
          </a:prstGeom>
          <a:noFill/>
          <a:ln w="381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indent="-3175" defTabSz="990600">
              <a:spcBef>
                <a:spcPct val="20000"/>
              </a:spcBef>
              <a:defRPr sz="2400">
                <a:solidFill>
                  <a:schemeClr val="bg1"/>
                </a:solidFill>
                <a:latin typeface="Times New Roman" panose="02020603050405020304" pitchFamily="18" charset="0"/>
              </a:defRPr>
            </a:lvl1pPr>
            <a:lvl2pPr marL="2579688" indent="-285750" defTabSz="99060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2998788" indent="-228600" defTabSz="990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3417888" indent="-228600" defTabSz="990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3836988" indent="-228600" defTabSz="990600">
              <a:spcBef>
                <a:spcPct val="20000"/>
              </a:spcBef>
              <a:buChar char="»"/>
              <a:defRPr sz="2000">
                <a:solidFill>
                  <a:schemeClr val="bg1"/>
                </a:solidFill>
                <a:latin typeface="Arial" panose="020B0604020202020204" pitchFamily="34" charset="0"/>
              </a:defRPr>
            </a:lvl5pPr>
            <a:lvl6pPr marL="42941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6pPr>
            <a:lvl7pPr marL="47513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7pPr>
            <a:lvl8pPr marL="52085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8pPr>
            <a:lvl9pPr marL="56657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110000"/>
              </a:lnSpc>
            </a:pPr>
            <a:r>
              <a:rPr lang="hr-HR" sz="2000"/>
              <a:t>Kompletan raspon jednokratnih rukavica</a:t>
            </a:r>
            <a:endParaRPr lang="fr-FR" sz="2000"/>
          </a:p>
          <a:p>
            <a:pPr algn="ctr">
              <a:lnSpc>
                <a:spcPct val="110000"/>
              </a:lnSpc>
            </a:pPr>
            <a:r>
              <a:rPr lang="hr-HR" sz="2000"/>
              <a:t>Odgovarajuće za sve primjene</a:t>
            </a:r>
            <a:r>
              <a:rPr lang="en-US" sz="2000"/>
              <a:t>, </a:t>
            </a:r>
          </a:p>
          <a:p>
            <a:pPr algn="ctr">
              <a:lnSpc>
                <a:spcPct val="110000"/>
              </a:lnSpc>
            </a:pPr>
            <a:r>
              <a:rPr lang="en-US" sz="2000"/>
              <a:t>	</a:t>
            </a:r>
            <a:r>
              <a:rPr lang="hr-HR" sz="2000"/>
              <a:t>Odobrene za svu hranu</a:t>
            </a:r>
            <a:r>
              <a:rPr lang="en-US" sz="2000"/>
              <a:t>, </a:t>
            </a:r>
          </a:p>
          <a:p>
            <a:pPr algn="ctr">
              <a:lnSpc>
                <a:spcPct val="110000"/>
              </a:lnSpc>
            </a:pPr>
            <a:r>
              <a:rPr lang="en-US" sz="2000"/>
              <a:t>	</a:t>
            </a:r>
            <a:r>
              <a:rPr lang="hr-HR" sz="2000"/>
              <a:t>Dizajnirane da odgovore na vaše potrebe</a:t>
            </a:r>
            <a:r>
              <a:rPr lang="en-US" sz="2000"/>
              <a:t>.</a:t>
            </a:r>
            <a:endParaRPr lang="fr-FR" sz="2000"/>
          </a:p>
          <a:p>
            <a:pPr>
              <a:lnSpc>
                <a:spcPct val="110000"/>
              </a:lnSpc>
            </a:pPr>
            <a:endParaRPr lang="fr-FR" sz="1200"/>
          </a:p>
          <a:p>
            <a:pPr algn="ctr">
              <a:lnSpc>
                <a:spcPct val="110000"/>
              </a:lnSpc>
            </a:pPr>
            <a:endParaRPr lang="fr-FR" sz="1400"/>
          </a:p>
        </p:txBody>
      </p:sp>
      <p:graphicFrame>
        <p:nvGraphicFramePr>
          <p:cNvPr id="99333" name="Object 4"/>
          <p:cNvGraphicFramePr>
            <a:graphicFrameLocks noChangeAspect="1"/>
          </p:cNvGraphicFramePr>
          <p:nvPr/>
        </p:nvGraphicFramePr>
        <p:xfrm>
          <a:off x="762000" y="533400"/>
          <a:ext cx="2133600" cy="2133600"/>
        </p:xfrm>
        <a:graphic>
          <a:graphicData uri="http://schemas.openxmlformats.org/presentationml/2006/ole">
            <mc:AlternateContent xmlns:mc="http://schemas.openxmlformats.org/markup-compatibility/2006">
              <mc:Choice xmlns:v="urn:schemas-microsoft-com:vml" Requires="v">
                <p:oleObj spid="_x0000_s99336" name="Photo Editor Photo" r:id="rId4" imgW="8438095" imgH="8438095" progId="MSPhotoEd.3">
                  <p:embed/>
                </p:oleObj>
              </mc:Choice>
              <mc:Fallback>
                <p:oleObj name="Photo Editor Photo" r:id="rId4" imgW="8438095" imgH="8438095"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3340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5621" name="Rectangle 5"/>
          <p:cNvSpPr>
            <a:spLocks noChangeArrowheads="1"/>
          </p:cNvSpPr>
          <p:nvPr/>
        </p:nvSpPr>
        <p:spPr bwMode="auto">
          <a:xfrm>
            <a:off x="762000" y="4724400"/>
            <a:ext cx="3657600" cy="12954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indent="-3175" defTabSz="990600">
              <a:spcBef>
                <a:spcPct val="20000"/>
              </a:spcBef>
              <a:defRPr sz="2400">
                <a:solidFill>
                  <a:schemeClr val="bg1"/>
                </a:solidFill>
                <a:latin typeface="Times New Roman" panose="02020603050405020304" pitchFamily="18" charset="0"/>
              </a:defRPr>
            </a:lvl1pPr>
            <a:lvl2pPr marL="2579688" indent="-285750" defTabSz="99060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2998788" indent="-228600" defTabSz="990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3417888" indent="-228600" defTabSz="990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3836988" indent="-228600" defTabSz="990600">
              <a:spcBef>
                <a:spcPct val="20000"/>
              </a:spcBef>
              <a:buChar char="»"/>
              <a:defRPr sz="2000">
                <a:solidFill>
                  <a:schemeClr val="bg1"/>
                </a:solidFill>
                <a:latin typeface="Arial" panose="020B0604020202020204" pitchFamily="34" charset="0"/>
              </a:defRPr>
            </a:lvl5pPr>
            <a:lvl6pPr marL="42941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6pPr>
            <a:lvl7pPr marL="47513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7pPr>
            <a:lvl8pPr marL="52085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8pPr>
            <a:lvl9pPr marL="56657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0000"/>
              </a:lnSpc>
            </a:pPr>
            <a:r>
              <a:rPr lang="hr-HR" sz="1800" b="1">
                <a:solidFill>
                  <a:srgbClr val="000099"/>
                </a:solidFill>
              </a:rPr>
              <a:t>Odobrene za kontakt za hranom</a:t>
            </a:r>
            <a:endParaRPr lang="en-US" sz="1800" b="1">
              <a:solidFill>
                <a:srgbClr val="000099"/>
              </a:solidFill>
            </a:endParaRPr>
          </a:p>
          <a:p>
            <a:pPr algn="ctr">
              <a:lnSpc>
                <a:spcPct val="90000"/>
              </a:lnSpc>
            </a:pPr>
            <a:r>
              <a:rPr lang="hr-HR" sz="1800" b="1">
                <a:solidFill>
                  <a:srgbClr val="000099"/>
                </a:solidFill>
              </a:rPr>
              <a:t>Bez plastifikatora</a:t>
            </a:r>
            <a:endParaRPr lang="en-US" sz="1800" b="1">
              <a:solidFill>
                <a:srgbClr val="000099"/>
              </a:solidFill>
            </a:endParaRPr>
          </a:p>
          <a:p>
            <a:pPr algn="ctr">
              <a:lnSpc>
                <a:spcPct val="90000"/>
              </a:lnSpc>
            </a:pPr>
            <a:r>
              <a:rPr lang="hr-HR" sz="1800" b="1">
                <a:solidFill>
                  <a:srgbClr val="000099"/>
                </a:solidFill>
              </a:rPr>
              <a:t>Bez pudera</a:t>
            </a:r>
            <a:endParaRPr lang="en-US" sz="1800" b="1">
              <a:solidFill>
                <a:srgbClr val="000099"/>
              </a:solidFill>
            </a:endParaRPr>
          </a:p>
          <a:p>
            <a:pPr algn="ctr">
              <a:lnSpc>
                <a:spcPct val="90000"/>
              </a:lnSpc>
            </a:pPr>
            <a:r>
              <a:rPr lang="hr-HR" sz="1800" b="1">
                <a:solidFill>
                  <a:srgbClr val="000099"/>
                </a:solidFill>
              </a:rPr>
              <a:t>Bez kartona</a:t>
            </a:r>
            <a:endParaRPr lang="fr-FR" sz="1400"/>
          </a:p>
        </p:txBody>
      </p:sp>
      <p:sp>
        <p:nvSpPr>
          <p:cNvPr id="495622" name="Rectangle 6"/>
          <p:cNvSpPr>
            <a:spLocks noChangeArrowheads="1"/>
          </p:cNvSpPr>
          <p:nvPr/>
        </p:nvSpPr>
        <p:spPr bwMode="auto">
          <a:xfrm>
            <a:off x="4572000" y="4724400"/>
            <a:ext cx="4114800" cy="12954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indent="-3175" defTabSz="990600">
              <a:spcBef>
                <a:spcPct val="20000"/>
              </a:spcBef>
              <a:defRPr sz="2400">
                <a:solidFill>
                  <a:schemeClr val="bg1"/>
                </a:solidFill>
                <a:latin typeface="Times New Roman" panose="02020603050405020304" pitchFamily="18" charset="0"/>
              </a:defRPr>
            </a:lvl1pPr>
            <a:lvl2pPr marL="2579688" indent="-285750" defTabSz="99060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2998788" indent="-228600" defTabSz="990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3417888" indent="-228600" defTabSz="990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3836988" indent="-228600" defTabSz="990600">
              <a:spcBef>
                <a:spcPct val="20000"/>
              </a:spcBef>
              <a:buChar char="»"/>
              <a:defRPr sz="2000">
                <a:solidFill>
                  <a:schemeClr val="bg1"/>
                </a:solidFill>
                <a:latin typeface="Arial" panose="020B0604020202020204" pitchFamily="34" charset="0"/>
              </a:defRPr>
            </a:lvl5pPr>
            <a:lvl6pPr marL="42941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6pPr>
            <a:lvl7pPr marL="47513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7pPr>
            <a:lvl8pPr marL="52085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8pPr>
            <a:lvl9pPr marL="5665788" indent="-228600" defTabSz="990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110000"/>
              </a:lnSpc>
            </a:pPr>
            <a:r>
              <a:rPr lang="hr-HR" sz="1800" b="1">
                <a:solidFill>
                  <a:srgbClr val="000099"/>
                </a:solidFill>
              </a:rPr>
              <a:t>Više dužina</a:t>
            </a:r>
            <a:endParaRPr lang="en-GB" sz="1800" b="1">
              <a:solidFill>
                <a:srgbClr val="000099"/>
              </a:solidFill>
            </a:endParaRPr>
          </a:p>
          <a:p>
            <a:pPr algn="ctr">
              <a:lnSpc>
                <a:spcPct val="110000"/>
              </a:lnSpc>
            </a:pPr>
            <a:r>
              <a:rPr lang="hr-HR" sz="1800" b="1">
                <a:solidFill>
                  <a:srgbClr val="000099"/>
                </a:solidFill>
              </a:rPr>
              <a:t>Nekoliko boja</a:t>
            </a:r>
            <a:endParaRPr lang="en-GB" sz="1800" b="1">
              <a:solidFill>
                <a:srgbClr val="000099"/>
              </a:solidFill>
            </a:endParaRPr>
          </a:p>
          <a:p>
            <a:pPr algn="ctr">
              <a:lnSpc>
                <a:spcPct val="110000"/>
              </a:lnSpc>
            </a:pPr>
            <a:r>
              <a:rPr lang="en-GB" sz="1800" b="1">
                <a:solidFill>
                  <a:srgbClr val="000099"/>
                </a:solidFill>
              </a:rPr>
              <a:t>	 </a:t>
            </a:r>
            <a:r>
              <a:rPr lang="hr-HR" sz="1800" b="1">
                <a:solidFill>
                  <a:srgbClr val="000099"/>
                </a:solidFill>
              </a:rPr>
              <a:t>Pakirane u polietilenske </a:t>
            </a:r>
            <a:r>
              <a:rPr lang="en-GB" sz="1800" b="1">
                <a:solidFill>
                  <a:srgbClr val="000099"/>
                </a:solidFill>
              </a:rPr>
              <a:t>poly</a:t>
            </a:r>
            <a:r>
              <a:rPr lang="hr-HR" sz="1800" b="1">
                <a:solidFill>
                  <a:srgbClr val="000099"/>
                </a:solidFill>
              </a:rPr>
              <a:t>-vrećice</a:t>
            </a:r>
            <a:endParaRPr 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5621"/>
                                        </p:tgtEl>
                                        <p:attrNameLst>
                                          <p:attrName>style.visibility</p:attrName>
                                        </p:attrNameLst>
                                      </p:cBhvr>
                                      <p:to>
                                        <p:strVal val="visible"/>
                                      </p:to>
                                    </p:set>
                                    <p:animEffect transition="in" filter="box(in)">
                                      <p:cBhvr>
                                        <p:cTn id="7" dur="500"/>
                                        <p:tgtEl>
                                          <p:spTgt spid="495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5622"/>
                                        </p:tgtEl>
                                        <p:attrNameLst>
                                          <p:attrName>style.visibility</p:attrName>
                                        </p:attrNameLst>
                                      </p:cBhvr>
                                      <p:to>
                                        <p:strVal val="visible"/>
                                      </p:to>
                                    </p:set>
                                    <p:animEffect transition="in" filter="box(in)">
                                      <p:cBhvr>
                                        <p:cTn id="12" dur="500"/>
                                        <p:tgtEl>
                                          <p:spTgt spid="495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animBg="1" autoUpdateAnimBg="0"/>
      <p:bldP spid="495622"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155DE2-C808-4ACC-82B1-6ED7658BF273}" type="slidenum">
              <a:rPr lang="en-GB" sz="1400"/>
              <a:pPr/>
              <a:t>51</a:t>
            </a:fld>
            <a:endParaRPr lang="en-GB" sz="1400"/>
          </a:p>
        </p:txBody>
      </p:sp>
      <p:pic>
        <p:nvPicPr>
          <p:cNvPr id="101379" name="Picture 1027" descr="GIF_34_4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84388"/>
            <a:ext cx="2667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1028"/>
          <p:cNvSpPr>
            <a:spLocks noChangeArrowheads="1"/>
          </p:cNvSpPr>
          <p:nvPr/>
        </p:nvSpPr>
        <p:spPr bwMode="auto">
          <a:xfrm>
            <a:off x="539750" y="2133600"/>
            <a:ext cx="5105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en-GB" sz="1800"/>
              <a:t>PVC </a:t>
            </a:r>
            <a:r>
              <a:rPr lang="hr-HR" sz="1800"/>
              <a:t>rukavica</a:t>
            </a:r>
            <a:r>
              <a:rPr lang="en-GB" sz="1800"/>
              <a:t>,</a:t>
            </a:r>
          </a:p>
          <a:p>
            <a:pPr>
              <a:buFontTx/>
              <a:buChar char="•"/>
            </a:pPr>
            <a:endParaRPr lang="en-GB" sz="1800"/>
          </a:p>
          <a:p>
            <a:pPr>
              <a:buFontTx/>
              <a:buChar char="•"/>
            </a:pPr>
            <a:r>
              <a:rPr lang="hr-HR" sz="1800"/>
              <a:t>Napudrane</a:t>
            </a:r>
            <a:r>
              <a:rPr lang="en-GB" sz="1800"/>
              <a:t>,</a:t>
            </a:r>
          </a:p>
          <a:p>
            <a:pPr>
              <a:buFontTx/>
              <a:buChar char="•"/>
            </a:pPr>
            <a:r>
              <a:rPr lang="hr-HR" sz="1800"/>
              <a:t>Rastezljive rukavice za poboljšanje udobnosti</a:t>
            </a:r>
            <a:r>
              <a:rPr lang="en-GB" sz="1800"/>
              <a:t>,</a:t>
            </a:r>
          </a:p>
          <a:p>
            <a:pPr>
              <a:buFontTx/>
              <a:buChar char="•"/>
            </a:pPr>
            <a:r>
              <a:rPr lang="hr-HR" sz="1800"/>
              <a:t>Pakirane po </a:t>
            </a:r>
            <a:r>
              <a:rPr lang="en-GB" sz="1800"/>
              <a:t>100 </a:t>
            </a:r>
            <a:r>
              <a:rPr lang="hr-HR" sz="1800"/>
              <a:t>komada u kartonskom dispenzeru</a:t>
            </a:r>
            <a:r>
              <a:rPr lang="en-GB" sz="1800"/>
              <a:t>,</a:t>
            </a:r>
          </a:p>
          <a:p>
            <a:endParaRPr lang="en-GB" sz="1800"/>
          </a:p>
          <a:p>
            <a:r>
              <a:rPr lang="hr-HR" sz="1800" u="sng"/>
              <a:t>Primjene</a:t>
            </a:r>
            <a:endParaRPr lang="en-GB" sz="1800"/>
          </a:p>
          <a:p>
            <a:endParaRPr lang="en-GB" sz="1800"/>
          </a:p>
          <a:p>
            <a:pPr>
              <a:buFontTx/>
              <a:buChar char="•"/>
            </a:pPr>
            <a:r>
              <a:rPr lang="hr-HR" sz="1800"/>
              <a:t>Zadnji koraci u procesiranju voća i povrća</a:t>
            </a:r>
            <a:r>
              <a:rPr lang="en-GB" sz="1800"/>
              <a:t>, </a:t>
            </a:r>
            <a:r>
              <a:rPr lang="hr-HR" sz="1800"/>
              <a:t>bez masnih aditiva</a:t>
            </a:r>
            <a:endParaRPr lang="en-GB" sz="1800"/>
          </a:p>
        </p:txBody>
      </p:sp>
      <p:pic>
        <p:nvPicPr>
          <p:cNvPr id="101381" name="Picture 1030"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1031"/>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chemeClr val="bg1"/>
                </a:solidFill>
              </a:rPr>
              <a:t>34-425  </a:t>
            </a:r>
            <a:r>
              <a:rPr lang="hr-HR" sz="3200" b="1">
                <a:solidFill>
                  <a:schemeClr val="bg1"/>
                </a:solidFill>
              </a:rPr>
              <a:t>plavi pudrani </a:t>
            </a:r>
            <a:r>
              <a:rPr lang="en-GB" sz="3200" b="1">
                <a:solidFill>
                  <a:schemeClr val="bg1"/>
                </a:solidFill>
              </a:rPr>
              <a:t>Vinyl</a:t>
            </a:r>
            <a:endParaRPr lang="en-US" sz="3200" b="1">
              <a:solidFill>
                <a:schemeClr val="bg1"/>
              </a:solidFill>
            </a:endParaRPr>
          </a:p>
        </p:txBody>
      </p:sp>
    </p:spTree>
  </p:cSld>
  <p:clrMapOvr>
    <a:masterClrMapping/>
  </p:clrMapOvr>
  <p:transition>
    <p:pull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789D89D-314E-4288-B1ED-4F9013B9EF55}" type="slidenum">
              <a:rPr lang="en-GB" sz="1400"/>
              <a:pPr/>
              <a:t>52</a:t>
            </a:fld>
            <a:endParaRPr lang="en-GB" sz="1400"/>
          </a:p>
        </p:txBody>
      </p:sp>
      <p:pic>
        <p:nvPicPr>
          <p:cNvPr id="103427" name="Picture 1027" descr="GIF_35_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81200"/>
            <a:ext cx="2895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1028"/>
          <p:cNvSpPr>
            <a:spLocks noChangeArrowheads="1"/>
          </p:cNvSpPr>
          <p:nvPr/>
        </p:nvSpPr>
        <p:spPr bwMode="auto">
          <a:xfrm>
            <a:off x="539750" y="1844675"/>
            <a:ext cx="5105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buFontTx/>
              <a:buChar char="•"/>
            </a:pPr>
            <a:r>
              <a:rPr lang="hr-HR" sz="1800"/>
              <a:t>Polietilenska rukavica</a:t>
            </a:r>
            <a:r>
              <a:rPr lang="en-GB" sz="1800"/>
              <a:t>,</a:t>
            </a:r>
          </a:p>
          <a:p>
            <a:pPr>
              <a:buFontTx/>
              <a:buChar char="•"/>
            </a:pPr>
            <a:endParaRPr lang="en-GB" sz="1800"/>
          </a:p>
          <a:p>
            <a:pPr>
              <a:buFontTx/>
              <a:buChar char="•"/>
            </a:pPr>
            <a:r>
              <a:rPr lang="hr-HR" sz="1800"/>
              <a:t>Odgovarajuća za kontakt sa svom masnom hranom</a:t>
            </a:r>
            <a:r>
              <a:rPr lang="en-GB" sz="1800"/>
              <a:t>,</a:t>
            </a:r>
          </a:p>
          <a:p>
            <a:pPr>
              <a:buFontTx/>
              <a:buChar char="•"/>
            </a:pPr>
            <a:r>
              <a:rPr lang="hr-HR" sz="1800"/>
              <a:t>Jeftin izbor</a:t>
            </a:r>
            <a:r>
              <a:rPr lang="en-GB" sz="1800"/>
              <a:t>,</a:t>
            </a:r>
          </a:p>
          <a:p>
            <a:pPr>
              <a:buFontTx/>
              <a:buChar char="•"/>
            </a:pPr>
            <a:r>
              <a:rPr lang="hr-HR" sz="1800"/>
              <a:t>Pakirane po </a:t>
            </a:r>
            <a:r>
              <a:rPr lang="en-GB" sz="1800"/>
              <a:t>500 </a:t>
            </a:r>
            <a:r>
              <a:rPr lang="hr-HR" sz="1800"/>
              <a:t>komada u kartonskom dispenzeru</a:t>
            </a:r>
            <a:r>
              <a:rPr lang="en-GB" sz="1800"/>
              <a:t>,</a:t>
            </a:r>
          </a:p>
          <a:p>
            <a:endParaRPr lang="en-GB" sz="1800"/>
          </a:p>
          <a:p>
            <a:r>
              <a:rPr lang="hr-HR" sz="1800" u="sng"/>
              <a:t>Primjene </a:t>
            </a:r>
            <a:r>
              <a:rPr lang="en-GB" sz="1800"/>
              <a:t> </a:t>
            </a:r>
          </a:p>
          <a:p>
            <a:pPr>
              <a:buFontTx/>
              <a:buChar char="•"/>
            </a:pPr>
            <a:r>
              <a:rPr lang="hr-HR" sz="1800"/>
              <a:t>Distribucija hrane</a:t>
            </a:r>
            <a:r>
              <a:rPr lang="en-GB" sz="1800"/>
              <a:t>, </a:t>
            </a:r>
          </a:p>
          <a:p>
            <a:pPr>
              <a:buFontTx/>
              <a:buChar char="•"/>
            </a:pPr>
            <a:r>
              <a:rPr lang="en-GB" sz="1800"/>
              <a:t>Catering, </a:t>
            </a:r>
          </a:p>
          <a:p>
            <a:pPr>
              <a:buFontTx/>
              <a:buChar char="•"/>
            </a:pPr>
            <a:r>
              <a:rPr lang="hr-HR" sz="1800"/>
              <a:t>Sve finalne faze procesiranja mesa i ribe</a:t>
            </a:r>
            <a:r>
              <a:rPr lang="en-GB" sz="1800"/>
              <a:t>,</a:t>
            </a:r>
          </a:p>
          <a:p>
            <a:pPr>
              <a:buFontTx/>
              <a:buChar char="•"/>
            </a:pPr>
            <a:r>
              <a:rPr lang="hr-HR" sz="1800"/>
              <a:t>Pripremljena jela</a:t>
            </a:r>
            <a:r>
              <a:rPr lang="en-GB" sz="1800"/>
              <a:t>, </a:t>
            </a:r>
          </a:p>
          <a:p>
            <a:pPr>
              <a:buFontTx/>
              <a:buChar char="•"/>
            </a:pPr>
            <a:r>
              <a:rPr lang="hr-HR" sz="1800"/>
              <a:t>Procesiranje mliječnih proizvoda</a:t>
            </a:r>
            <a:r>
              <a:rPr lang="en-GB" sz="1800"/>
              <a:t>.</a:t>
            </a:r>
            <a:endParaRPr lang="en-GB" sz="2000"/>
          </a:p>
          <a:p>
            <a:endParaRPr lang="en-GB" sz="2000"/>
          </a:p>
        </p:txBody>
      </p:sp>
      <p:pic>
        <p:nvPicPr>
          <p:cNvPr id="103429" name="Picture 1030" descr="pro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2057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1031"/>
          <p:cNvSpPr>
            <a:spLocks noChangeArrowheads="1"/>
          </p:cNvSpPr>
          <p:nvPr/>
        </p:nvSpPr>
        <p:spPr bwMode="auto">
          <a:xfrm>
            <a:off x="2819400" y="609600"/>
            <a:ext cx="5834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sz="3200" b="1">
                <a:solidFill>
                  <a:schemeClr val="bg1"/>
                </a:solidFill>
              </a:rPr>
              <a:t>35-405   </a:t>
            </a:r>
            <a:r>
              <a:rPr lang="hr-HR" sz="3200" b="1">
                <a:solidFill>
                  <a:schemeClr val="bg1"/>
                </a:solidFill>
              </a:rPr>
              <a:t>plave bez pudera </a:t>
            </a:r>
            <a:r>
              <a:rPr lang="en-GB" sz="3200" b="1">
                <a:solidFill>
                  <a:schemeClr val="bg1"/>
                </a:solidFill>
              </a:rPr>
              <a:t>PE</a:t>
            </a:r>
            <a:endParaRPr lang="en-US" sz="3200" b="1">
              <a:solidFill>
                <a:schemeClr val="bg1"/>
              </a:solidFill>
            </a:endParaRPr>
          </a:p>
        </p:txBody>
      </p:sp>
    </p:spTree>
  </p:cSld>
  <p:clrMapOvr>
    <a:masterClrMapping/>
  </p:clrMapOvr>
  <p:transition>
    <p:pull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zervirano mjesto broja slajda 4"/>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D62C44-87F0-4014-85DF-8EE249DAA125}" type="slidenum">
              <a:rPr lang="en-GB" sz="1400"/>
              <a:pPr/>
              <a:t>53</a:t>
            </a:fld>
            <a:endParaRPr lang="en-GB" sz="1400"/>
          </a:p>
        </p:txBody>
      </p:sp>
      <p:sp>
        <p:nvSpPr>
          <p:cNvPr id="105475" name="Rectangle 1026"/>
          <p:cNvSpPr>
            <a:spLocks noChangeArrowheads="1"/>
          </p:cNvSpPr>
          <p:nvPr>
            <p:ph type="title"/>
          </p:nvPr>
        </p:nvSpPr>
        <p:spPr>
          <a:xfrm>
            <a:off x="762000" y="762000"/>
            <a:ext cx="7772400" cy="990600"/>
          </a:xfrm>
          <a:noFill/>
        </p:spPr>
        <p:txBody>
          <a:bodyPr lIns="92075" tIns="46038" rIns="92075" bIns="46038"/>
          <a:lstStyle/>
          <a:p>
            <a:r>
              <a:rPr lang="hr-HR" smtClean="0"/>
              <a:t>Jednokratne rukavice</a:t>
            </a:r>
            <a:r>
              <a:rPr lang="en-GB" b="0" smtClean="0"/>
              <a:t/>
            </a:r>
            <a:br>
              <a:rPr lang="en-GB" b="0" smtClean="0"/>
            </a:br>
            <a:r>
              <a:rPr lang="en-GB" sz="1600" b="0" smtClean="0"/>
              <a:t/>
            </a:r>
            <a:br>
              <a:rPr lang="en-GB" sz="1600" b="0" smtClean="0"/>
            </a:br>
            <a:r>
              <a:rPr lang="hr-HR" sz="2800" smtClean="0">
                <a:solidFill>
                  <a:srgbClr val="FF9900"/>
                </a:solidFill>
              </a:rPr>
              <a:t>Sinteza kontakta sa hranom</a:t>
            </a:r>
            <a:endParaRPr lang="en-US" sz="2800" smtClean="0">
              <a:solidFill>
                <a:srgbClr val="FF9900"/>
              </a:solidFill>
            </a:endParaRPr>
          </a:p>
        </p:txBody>
      </p:sp>
      <p:sp>
        <p:nvSpPr>
          <p:cNvPr id="105476" name="Rectangle 1027"/>
          <p:cNvSpPr>
            <a:spLocks noChangeArrowheads="1"/>
          </p:cNvSpPr>
          <p:nvPr>
            <p:ph type="body" sz="half" idx="1"/>
          </p:nvPr>
        </p:nvSpPr>
        <p:spPr>
          <a:xfrm>
            <a:off x="533400" y="2743200"/>
            <a:ext cx="9050338" cy="3511550"/>
          </a:xfrm>
          <a:noFill/>
        </p:spPr>
        <p:txBody>
          <a:bodyPr lIns="92075" tIns="46038" rIns="92075" bIns="46038"/>
          <a:lstStyle/>
          <a:p>
            <a:pPr marL="0" indent="0"/>
            <a:endParaRPr lang="en-US" sz="1200" b="1" smtClean="0">
              <a:solidFill>
                <a:schemeClr val="tx1"/>
              </a:solidFill>
            </a:endParaRPr>
          </a:p>
          <a:p>
            <a:pPr marL="0" indent="0"/>
            <a:endParaRPr lang="en-US" sz="1200" b="1" smtClean="0">
              <a:solidFill>
                <a:schemeClr val="tx1"/>
              </a:solidFill>
            </a:endParaRPr>
          </a:p>
          <a:p>
            <a:pPr marL="0" indent="0"/>
            <a:endParaRPr lang="en-US" sz="1200" b="1" smtClean="0">
              <a:solidFill>
                <a:schemeClr val="tx1"/>
              </a:solidFill>
            </a:endParaRPr>
          </a:p>
          <a:p>
            <a:pPr marL="0" indent="0"/>
            <a:endParaRPr lang="en-US" sz="1200" b="1" smtClean="0">
              <a:solidFill>
                <a:schemeClr val="tx1"/>
              </a:solidFill>
            </a:endParaRPr>
          </a:p>
          <a:p>
            <a:pPr marL="0" indent="0">
              <a:buFont typeface="Monotype Sorts" pitchFamily="2" charset="2"/>
              <a:buNone/>
            </a:pPr>
            <a:r>
              <a:rPr lang="en-US" sz="1200" b="1" smtClean="0">
                <a:solidFill>
                  <a:schemeClr val="tx1"/>
                </a:solidFill>
              </a:rPr>
              <a:t>     </a:t>
            </a:r>
            <a:r>
              <a:rPr lang="en-US" sz="1400" b="1" smtClean="0">
                <a:solidFill>
                  <a:srgbClr val="FFCC00"/>
                </a:solidFill>
              </a:rPr>
              <a:t>PVC	X	X	X</a:t>
            </a:r>
          </a:p>
          <a:p>
            <a:pPr marL="0" indent="0">
              <a:buFont typeface="Monotype Sorts" pitchFamily="2" charset="2"/>
              <a:buNone/>
            </a:pPr>
            <a:r>
              <a:rPr lang="en-US" sz="1400" b="1" smtClean="0">
                <a:solidFill>
                  <a:srgbClr val="FFCC00"/>
                </a:solidFill>
              </a:rPr>
              <a:t>						</a:t>
            </a:r>
          </a:p>
          <a:p>
            <a:pPr marL="0" indent="0">
              <a:buFont typeface="Monotype Sorts" pitchFamily="2" charset="2"/>
              <a:buNone/>
            </a:pPr>
            <a:r>
              <a:rPr lang="en-US" sz="1400" b="1" smtClean="0">
                <a:solidFill>
                  <a:srgbClr val="FFCC00"/>
                </a:solidFill>
              </a:rPr>
              <a:t>     PE	X	X	X	X	X	X	X	X</a:t>
            </a:r>
          </a:p>
          <a:p>
            <a:pPr marL="0" indent="0">
              <a:buFont typeface="Monotype Sorts" pitchFamily="2" charset="2"/>
              <a:buNone/>
            </a:pPr>
            <a:r>
              <a:rPr lang="en-US" sz="1400" b="1" smtClean="0">
                <a:solidFill>
                  <a:srgbClr val="FFCC00"/>
                </a:solidFill>
              </a:rPr>
              <a:t>	</a:t>
            </a:r>
          </a:p>
          <a:p>
            <a:pPr marL="0" indent="0">
              <a:buFont typeface="Monotype Sorts" pitchFamily="2" charset="2"/>
              <a:buNone/>
            </a:pPr>
            <a:r>
              <a:rPr lang="en-US" sz="1400" b="1" smtClean="0">
                <a:solidFill>
                  <a:srgbClr val="FFCC00"/>
                </a:solidFill>
              </a:rPr>
              <a:t>     Latex	X		X		X	X	X	X	</a:t>
            </a:r>
          </a:p>
          <a:p>
            <a:pPr marL="0" indent="0">
              <a:buFont typeface="Monotype Sorts" pitchFamily="2" charset="2"/>
              <a:buNone/>
            </a:pPr>
            <a:endParaRPr lang="en-US" sz="1400" b="1" smtClean="0">
              <a:solidFill>
                <a:srgbClr val="FFCC00"/>
              </a:solidFill>
            </a:endParaRPr>
          </a:p>
          <a:p>
            <a:pPr marL="0" indent="0">
              <a:buFont typeface="Monotype Sorts" pitchFamily="2" charset="2"/>
              <a:buNone/>
            </a:pPr>
            <a:r>
              <a:rPr lang="en-US" sz="1400" b="1" smtClean="0">
                <a:solidFill>
                  <a:srgbClr val="FFCC00"/>
                </a:solidFill>
              </a:rPr>
              <a:t>     Nitrile	X	X	X	X	X	X	X	X	</a:t>
            </a:r>
            <a:endParaRPr lang="en-US" sz="1400" smtClean="0">
              <a:solidFill>
                <a:srgbClr val="FFCC00"/>
              </a:solidFill>
            </a:endParaRPr>
          </a:p>
          <a:p>
            <a:pPr marL="0" indent="0">
              <a:buFont typeface="Monotype Sorts" pitchFamily="2" charset="2"/>
              <a:buNone/>
            </a:pPr>
            <a:r>
              <a:rPr lang="en-US" sz="1400" smtClean="0">
                <a:solidFill>
                  <a:srgbClr val="FFCC00"/>
                </a:solidFill>
              </a:rPr>
              <a:t>	</a:t>
            </a:r>
          </a:p>
        </p:txBody>
      </p:sp>
      <p:pic>
        <p:nvPicPr>
          <p:cNvPr id="105477" name="Picture 1028" descr="Ver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43200"/>
            <a:ext cx="433388"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5478" name="Picture 1029" descr="Poire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030" descr="Biè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590800"/>
            <a:ext cx="3794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031" descr="Ol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209800"/>
            <a:ext cx="390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1032" descr="Beur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971800"/>
            <a:ext cx="838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033" descr="Poiss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04323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034" descr="Poul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2971800"/>
            <a:ext cx="685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1035" descr="Gatea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0" y="2438400"/>
            <a:ext cx="635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zervirano mjesto broja slajda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C67B5C-4BB3-422F-AE01-DA2A40D8C896}" type="slidenum">
              <a:rPr lang="en-GB" sz="1400"/>
              <a:pPr/>
              <a:t>54</a:t>
            </a:fld>
            <a:endParaRPr lang="en-GB" sz="1400"/>
          </a:p>
        </p:txBody>
      </p:sp>
      <p:sp>
        <p:nvSpPr>
          <p:cNvPr id="107523" name="Rectangle 3"/>
          <p:cNvSpPr>
            <a:spLocks noChangeArrowheads="1"/>
          </p:cNvSpPr>
          <p:nvPr/>
        </p:nvSpPr>
        <p:spPr bwMode="auto">
          <a:xfrm>
            <a:off x="762000" y="1600200"/>
            <a:ext cx="746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indent="-3175">
              <a:spcBef>
                <a:spcPct val="20000"/>
              </a:spcBef>
              <a:defRPr sz="2400">
                <a:solidFill>
                  <a:schemeClr val="bg1"/>
                </a:solidFill>
                <a:latin typeface="Times New Roman" panose="02020603050405020304" pitchFamily="18" charset="0"/>
              </a:defRPr>
            </a:lvl1pPr>
            <a:lvl2pPr marL="854075"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273175"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92275"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111375" indent="-228600">
              <a:spcBef>
                <a:spcPct val="20000"/>
              </a:spcBef>
              <a:buChar char="»"/>
              <a:defRPr sz="2000">
                <a:solidFill>
                  <a:schemeClr val="bg1"/>
                </a:solidFill>
                <a:latin typeface="Arial" panose="020B0604020202020204" pitchFamily="34" charset="0"/>
              </a:defRPr>
            </a:lvl5pPr>
            <a:lvl6pPr marL="2568575"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3025775"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82975"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940175"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10000"/>
              </a:lnSpc>
            </a:pPr>
            <a:endParaRPr lang="fr-FR" sz="3200" b="1"/>
          </a:p>
          <a:p>
            <a:pPr>
              <a:lnSpc>
                <a:spcPct val="110000"/>
              </a:lnSpc>
            </a:pPr>
            <a:endParaRPr lang="fr-FR" sz="3200" b="1"/>
          </a:p>
          <a:p>
            <a:pPr>
              <a:lnSpc>
                <a:spcPct val="110000"/>
              </a:lnSpc>
            </a:pPr>
            <a:endParaRPr lang="fr-FR" sz="3200" b="1"/>
          </a:p>
          <a:p>
            <a:pPr>
              <a:lnSpc>
                <a:spcPct val="110000"/>
              </a:lnSpc>
            </a:pPr>
            <a:endParaRPr lang="fr-FR" sz="3200" b="1"/>
          </a:p>
          <a:p>
            <a:pPr algn="ctr">
              <a:lnSpc>
                <a:spcPct val="110000"/>
              </a:lnSpc>
            </a:pPr>
            <a:r>
              <a:rPr lang="hr-HR" sz="3200" b="1"/>
              <a:t>Komunikacija i tržišna aktivnost</a:t>
            </a:r>
            <a:endParaRPr lang="en-ZA" sz="3200" b="1"/>
          </a:p>
          <a:p>
            <a:pPr>
              <a:lnSpc>
                <a:spcPct val="110000"/>
              </a:lnSpc>
            </a:pPr>
            <a:endParaRPr lang="en-US"/>
          </a:p>
        </p:txBody>
      </p:sp>
      <p:graphicFrame>
        <p:nvGraphicFramePr>
          <p:cNvPr id="107524" name="Object 7"/>
          <p:cNvGraphicFramePr>
            <a:graphicFrameLocks noChangeAspect="1"/>
          </p:cNvGraphicFramePr>
          <p:nvPr/>
        </p:nvGraphicFramePr>
        <p:xfrm>
          <a:off x="5029200" y="2133600"/>
          <a:ext cx="2514600" cy="1182688"/>
        </p:xfrm>
        <a:graphic>
          <a:graphicData uri="http://schemas.openxmlformats.org/presentationml/2006/ole">
            <mc:AlternateContent xmlns:mc="http://schemas.openxmlformats.org/markup-compatibility/2006">
              <mc:Choice xmlns:v="urn:schemas-microsoft-com:vml" Requires="v">
                <p:oleObj spid="_x0000_s107526" name="Photo Editor Photo" r:id="rId4" imgW="6323810" imgH="2971429" progId="MSPhotoEd.3">
                  <p:embed/>
                </p:oleObj>
              </mc:Choice>
              <mc:Fallback>
                <p:oleObj name="Photo Editor Photo" r:id="rId4" imgW="6323810" imgH="2971429"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133600"/>
                        <a:ext cx="2514600" cy="118268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7525" name="Picture 8" descr="pro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133600"/>
            <a:ext cx="275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3A78310-7EBF-4844-AFF0-497770FA5CAD}" type="slidenum">
              <a:rPr lang="en-GB" sz="1400"/>
              <a:pPr/>
              <a:t>55</a:t>
            </a:fld>
            <a:endParaRPr lang="en-GB" sz="1400"/>
          </a:p>
        </p:txBody>
      </p:sp>
      <p:sp>
        <p:nvSpPr>
          <p:cNvPr id="109571" name="Rectangle 2"/>
          <p:cNvSpPr>
            <a:spLocks noGrp="1" noChangeArrowheads="1"/>
          </p:cNvSpPr>
          <p:nvPr>
            <p:ph type="title"/>
          </p:nvPr>
        </p:nvSpPr>
        <p:spPr>
          <a:xfrm>
            <a:off x="685800" y="533400"/>
            <a:ext cx="7726363" cy="685800"/>
          </a:xfrm>
        </p:spPr>
        <p:txBody>
          <a:bodyPr/>
          <a:lstStyle/>
          <a:p>
            <a:r>
              <a:rPr lang="en-GB" sz="2800" smtClean="0"/>
              <a:t>proFood </a:t>
            </a:r>
            <a:r>
              <a:rPr lang="hr-HR" sz="2800" smtClean="0"/>
              <a:t>f</a:t>
            </a:r>
            <a:r>
              <a:rPr lang="en-GB" sz="2800" smtClean="0"/>
              <a:t>older  </a:t>
            </a:r>
            <a:r>
              <a:rPr lang="hr-HR" sz="2800" smtClean="0"/>
              <a:t>i štampani listovi o proizvodu</a:t>
            </a:r>
            <a:endParaRPr lang="en-US" sz="2800" smtClean="0"/>
          </a:p>
        </p:txBody>
      </p:sp>
      <p:pic>
        <p:nvPicPr>
          <p:cNvPr id="109572" name="Picture 3" descr="GIF_F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3543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2" name="Picture 4" descr="GIF_300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20113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3" name="Picture 5" descr="GIF_400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895600"/>
            <a:ext cx="195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519172"/>
                                        </p:tgtEl>
                                        <p:attrNameLst>
                                          <p:attrName>style.visibility</p:attrName>
                                        </p:attrNameLst>
                                      </p:cBhvr>
                                      <p:to>
                                        <p:strVal val="visible"/>
                                      </p:to>
                                    </p:set>
                                    <p:anim calcmode="lin" valueType="num">
                                      <p:cBhvr additive="base">
                                        <p:cTn id="7" dur="500" fill="hold"/>
                                        <p:tgtEl>
                                          <p:spTgt spid="519172"/>
                                        </p:tgtEl>
                                        <p:attrNameLst>
                                          <p:attrName>ppt_x</p:attrName>
                                        </p:attrNameLst>
                                      </p:cBhvr>
                                      <p:tavLst>
                                        <p:tav tm="0">
                                          <p:val>
                                            <p:strVal val="1+#ppt_w/2"/>
                                          </p:val>
                                        </p:tav>
                                        <p:tav tm="100000">
                                          <p:val>
                                            <p:strVal val="#ppt_x"/>
                                          </p:val>
                                        </p:tav>
                                      </p:tavLst>
                                    </p:anim>
                                    <p:anim calcmode="lin" valueType="num">
                                      <p:cBhvr additive="base">
                                        <p:cTn id="8" dur="500" fill="hold"/>
                                        <p:tgtEl>
                                          <p:spTgt spid="51917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519173"/>
                                        </p:tgtEl>
                                        <p:attrNameLst>
                                          <p:attrName>style.visibility</p:attrName>
                                        </p:attrNameLst>
                                      </p:cBhvr>
                                      <p:to>
                                        <p:strVal val="visible"/>
                                      </p:to>
                                    </p:set>
                                    <p:anim calcmode="lin" valueType="num">
                                      <p:cBhvr additive="base">
                                        <p:cTn id="13" dur="500" fill="hold"/>
                                        <p:tgtEl>
                                          <p:spTgt spid="519173"/>
                                        </p:tgtEl>
                                        <p:attrNameLst>
                                          <p:attrName>ppt_x</p:attrName>
                                        </p:attrNameLst>
                                      </p:cBhvr>
                                      <p:tavLst>
                                        <p:tav tm="0">
                                          <p:val>
                                            <p:strVal val="0-#ppt_w/2"/>
                                          </p:val>
                                        </p:tav>
                                        <p:tav tm="100000">
                                          <p:val>
                                            <p:strVal val="#ppt_x"/>
                                          </p:val>
                                        </p:tav>
                                      </p:tavLst>
                                    </p:anim>
                                    <p:anim calcmode="lin" valueType="num">
                                      <p:cBhvr additive="base">
                                        <p:cTn id="14" dur="500" fill="hold"/>
                                        <p:tgtEl>
                                          <p:spTgt spid="519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CC0611-C292-4E67-9FE2-6BCEB7153CDC}" type="slidenum">
              <a:rPr lang="en-GB" sz="1400"/>
              <a:pPr/>
              <a:t>56</a:t>
            </a:fld>
            <a:endParaRPr lang="en-GB" sz="1400"/>
          </a:p>
        </p:txBody>
      </p:sp>
      <p:sp>
        <p:nvSpPr>
          <p:cNvPr id="110595" name="Rectangle 2"/>
          <p:cNvSpPr>
            <a:spLocks noGrp="1" noChangeArrowheads="1"/>
          </p:cNvSpPr>
          <p:nvPr>
            <p:ph type="title"/>
          </p:nvPr>
        </p:nvSpPr>
        <p:spPr>
          <a:xfrm>
            <a:off x="685800" y="381000"/>
            <a:ext cx="7924800" cy="1066800"/>
          </a:xfrm>
        </p:spPr>
        <p:txBody>
          <a:bodyPr/>
          <a:lstStyle/>
          <a:p>
            <a:r>
              <a:rPr lang="hr-HR" smtClean="0"/>
              <a:t>Vodič o regulativama</a:t>
            </a:r>
            <a:endParaRPr lang="en-US" sz="2400" b="0" smtClean="0"/>
          </a:p>
        </p:txBody>
      </p:sp>
      <p:pic>
        <p:nvPicPr>
          <p:cNvPr id="110596" name="Picture 3" descr="GIF_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4502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zervirano mjesto broja slajda 2"/>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807A936-8A2E-4524-AD01-160C705FCCAD}" type="slidenum">
              <a:rPr lang="en-GB" sz="1400"/>
              <a:pPr/>
              <a:t>57</a:t>
            </a:fld>
            <a:endParaRPr lang="en-GB" sz="1400"/>
          </a:p>
        </p:txBody>
      </p:sp>
      <p:graphicFrame>
        <p:nvGraphicFramePr>
          <p:cNvPr id="112643" name="Object 2"/>
          <p:cNvGraphicFramePr>
            <a:graphicFrameLocks noChangeAspect="1"/>
          </p:cNvGraphicFramePr>
          <p:nvPr/>
        </p:nvGraphicFramePr>
        <p:xfrm>
          <a:off x="533400" y="533400"/>
          <a:ext cx="3132138" cy="4419600"/>
        </p:xfrm>
        <a:graphic>
          <a:graphicData uri="http://schemas.openxmlformats.org/presentationml/2006/ole">
            <mc:AlternateContent xmlns:mc="http://schemas.openxmlformats.org/markup-compatibility/2006">
              <mc:Choice xmlns:v="urn:schemas-microsoft-com:vml" Requires="v">
                <p:oleObj spid="_x0000_s112646" name="Photo Editor Photo" r:id="rId4" imgW="4544059" imgH="6409524" progId="MSPhotoEd.3">
                  <p:embed/>
                </p:oleObj>
              </mc:Choice>
              <mc:Fallback>
                <p:oleObj name="Photo Editor Photo" r:id="rId4" imgW="4544059" imgH="6409524"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3400"/>
                        <a:ext cx="313213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44" name="Rectangle 3"/>
          <p:cNvSpPr>
            <a:spLocks noChangeArrowheads="1"/>
          </p:cNvSpPr>
          <p:nvPr/>
        </p:nvSpPr>
        <p:spPr bwMode="auto">
          <a:xfrm>
            <a:off x="4267200" y="838200"/>
            <a:ext cx="381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r-HR" sz="3200" b="1">
                <a:solidFill>
                  <a:schemeClr val="bg1"/>
                </a:solidFill>
              </a:rPr>
              <a:t>Brošura</a:t>
            </a:r>
            <a:r>
              <a:rPr lang="fr-FR" sz="3200" b="1">
                <a:solidFill>
                  <a:schemeClr val="bg1"/>
                </a:solidFill>
              </a:rPr>
              <a:t/>
            </a:r>
            <a:br>
              <a:rPr lang="fr-FR" sz="3200" b="1">
                <a:solidFill>
                  <a:schemeClr val="bg1"/>
                </a:solidFill>
              </a:rPr>
            </a:br>
            <a:r>
              <a:rPr lang="fr-FR" sz="3200" b="1">
                <a:solidFill>
                  <a:schemeClr val="bg1"/>
                </a:solidFill>
              </a:rPr>
              <a:t>proFood premium</a:t>
            </a:r>
            <a:endParaRPr lang="en-US" sz="3200" b="1">
              <a:solidFill>
                <a:schemeClr val="bg1"/>
              </a:solidFill>
            </a:endParaRPr>
          </a:p>
        </p:txBody>
      </p:sp>
      <p:graphicFrame>
        <p:nvGraphicFramePr>
          <p:cNvPr id="112645" name="Object 4"/>
          <p:cNvGraphicFramePr>
            <a:graphicFrameLocks noChangeAspect="1"/>
          </p:cNvGraphicFramePr>
          <p:nvPr/>
        </p:nvGraphicFramePr>
        <p:xfrm>
          <a:off x="3733800" y="2362200"/>
          <a:ext cx="4953000" cy="3716338"/>
        </p:xfrm>
        <a:graphic>
          <a:graphicData uri="http://schemas.openxmlformats.org/presentationml/2006/ole">
            <mc:AlternateContent xmlns:mc="http://schemas.openxmlformats.org/markup-compatibility/2006">
              <mc:Choice xmlns:v="urn:schemas-microsoft-com:vml" Requires="v">
                <p:oleObj spid="_x0000_s112647" name="Photo Editor Photo" r:id="rId6" imgW="8659434" imgH="6133333" progId="MSPhotoEd.3">
                  <p:embed/>
                </p:oleObj>
              </mc:Choice>
              <mc:Fallback>
                <p:oleObj name="Photo Editor Photo" r:id="rId6" imgW="8659434" imgH="6133333"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362200"/>
                        <a:ext cx="4953000"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zervirano mjesto broja slajda 4"/>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F32168-C0B8-4B14-B600-F59457D49341}" type="slidenum">
              <a:rPr lang="en-GB" sz="1400"/>
              <a:pPr/>
              <a:t>6</a:t>
            </a:fld>
            <a:endParaRPr lang="en-GB" sz="1400"/>
          </a:p>
        </p:txBody>
      </p:sp>
      <p:sp>
        <p:nvSpPr>
          <p:cNvPr id="13315" name="Rectangle 2"/>
          <p:cNvSpPr>
            <a:spLocks noGrp="1" noChangeArrowheads="1"/>
          </p:cNvSpPr>
          <p:nvPr>
            <p:ph type="title"/>
          </p:nvPr>
        </p:nvSpPr>
        <p:spPr>
          <a:xfrm>
            <a:off x="2743200" y="609600"/>
            <a:ext cx="6019800" cy="1143000"/>
          </a:xfrm>
          <a:noFill/>
        </p:spPr>
        <p:txBody>
          <a:bodyPr/>
          <a:lstStyle/>
          <a:p>
            <a:r>
              <a:rPr lang="hr-HR" smtClean="0">
                <a:solidFill>
                  <a:srgbClr val="00CCFF"/>
                </a:solidFill>
              </a:rPr>
              <a:t>Europski propisi</a:t>
            </a:r>
            <a:endParaRPr lang="en-US" smtClean="0"/>
          </a:p>
        </p:txBody>
      </p:sp>
      <p:sp>
        <p:nvSpPr>
          <p:cNvPr id="13316" name="Rectangle 3"/>
          <p:cNvSpPr>
            <a:spLocks noGrp="1" noChangeArrowheads="1"/>
          </p:cNvSpPr>
          <p:nvPr>
            <p:ph type="body" sz="half" idx="1"/>
          </p:nvPr>
        </p:nvSpPr>
        <p:spPr>
          <a:xfrm>
            <a:off x="419100" y="1989138"/>
            <a:ext cx="8305800" cy="2209800"/>
          </a:xfrm>
          <a:noFill/>
        </p:spPr>
        <p:txBody>
          <a:bodyPr/>
          <a:lstStyle/>
          <a:p>
            <a:pPr marL="0" indent="0">
              <a:lnSpc>
                <a:spcPct val="210000"/>
              </a:lnSpc>
              <a:buFont typeface="Wingdings" panose="05000000000000000000" pitchFamily="2" charset="2"/>
              <a:buNone/>
            </a:pPr>
            <a:r>
              <a:rPr lang="hr-HR" sz="2000" smtClean="0"/>
              <a:t>Na rukavice koje se koriste u prehrambenoj industriji primjenjuju se tri europske regulative</a:t>
            </a:r>
            <a:r>
              <a:rPr lang="en-US" sz="2000" smtClean="0"/>
              <a:t>: </a:t>
            </a:r>
          </a:p>
          <a:p>
            <a:pPr lvl="1">
              <a:lnSpc>
                <a:spcPct val="210000"/>
              </a:lnSpc>
            </a:pPr>
            <a:r>
              <a:rPr lang="hr-HR" sz="1800" smtClean="0"/>
              <a:t>Materijali koji su namijenjeni da dođu u kontakt sa hranom (Propisi o kontaktu sa hranom</a:t>
            </a:r>
            <a:r>
              <a:rPr lang="en-US" sz="1800" smtClean="0"/>
              <a:t>),</a:t>
            </a:r>
          </a:p>
          <a:p>
            <a:pPr lvl="1">
              <a:lnSpc>
                <a:spcPct val="210000"/>
              </a:lnSpc>
            </a:pPr>
            <a:r>
              <a:rPr lang="hr-HR" sz="1800" smtClean="0"/>
              <a:t>Propisi o osobnoj zaštitnoj opremi</a:t>
            </a:r>
            <a:r>
              <a:rPr lang="en-US" sz="1800" smtClean="0"/>
              <a:t>,</a:t>
            </a:r>
          </a:p>
          <a:p>
            <a:pPr lvl="1">
              <a:lnSpc>
                <a:spcPct val="210000"/>
              </a:lnSpc>
            </a:pPr>
            <a:r>
              <a:rPr lang="hr-HR" sz="1800" smtClean="0"/>
              <a:t>Higijenski propisi </a:t>
            </a:r>
            <a:r>
              <a:rPr lang="en-US" sz="1800" smtClean="0"/>
              <a:t>(</a:t>
            </a:r>
            <a:r>
              <a:rPr lang="hr-HR" sz="1800" smtClean="0"/>
              <a:t>sanitarni zahtjevi</a:t>
            </a:r>
            <a:r>
              <a:rPr lang="en-US" sz="1800" smtClean="0"/>
              <a:t>)</a:t>
            </a:r>
            <a:r>
              <a:rPr lang="en-US" smtClean="0"/>
              <a:t>.</a:t>
            </a:r>
          </a:p>
          <a:p>
            <a:pPr lvl="1">
              <a:lnSpc>
                <a:spcPct val="180000"/>
              </a:lnSpc>
            </a:pPr>
            <a:endParaRPr lang="en-US" smtClean="0"/>
          </a:p>
        </p:txBody>
      </p:sp>
      <p:pic>
        <p:nvPicPr>
          <p:cNvPr id="1331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609600"/>
            <a:ext cx="19939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ECECE"/>
                  </a:outerShdw>
                </a:effectLst>
              </a14:hiddenEffects>
            </a:ext>
          </a:extLst>
        </p:spPr>
      </p:pic>
    </p:spTree>
  </p:cSld>
  <p:clrMapOvr>
    <a:masterClrMapping/>
  </p:clrMapOvr>
  <p:transition>
    <p:pull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0447AE5-3062-4FC0-B38F-ECE620164D3E}" type="slidenum">
              <a:rPr lang="en-GB" sz="1400"/>
              <a:pPr/>
              <a:t>7</a:t>
            </a:fld>
            <a:endParaRPr lang="en-GB" sz="1400"/>
          </a:p>
        </p:txBody>
      </p:sp>
      <p:sp>
        <p:nvSpPr>
          <p:cNvPr id="15363" name="Rectangle 2"/>
          <p:cNvSpPr>
            <a:spLocks noGrp="1" noChangeArrowheads="1"/>
          </p:cNvSpPr>
          <p:nvPr>
            <p:ph type="title"/>
          </p:nvPr>
        </p:nvSpPr>
        <p:spPr>
          <a:xfrm>
            <a:off x="457200" y="457200"/>
            <a:ext cx="4953000" cy="1143000"/>
          </a:xfrm>
        </p:spPr>
        <p:txBody>
          <a:bodyPr/>
          <a:lstStyle/>
          <a:p>
            <a:r>
              <a:rPr lang="hr-HR" smtClean="0">
                <a:solidFill>
                  <a:srgbClr val="00CCFF"/>
                </a:solidFill>
              </a:rPr>
              <a:t>Upotreba rukavica</a:t>
            </a:r>
            <a:endParaRPr lang="en-US" smtClean="0"/>
          </a:p>
        </p:txBody>
      </p:sp>
      <p:sp>
        <p:nvSpPr>
          <p:cNvPr id="15364" name="Rectangle 3"/>
          <p:cNvSpPr>
            <a:spLocks noGrp="1" noChangeArrowheads="1"/>
          </p:cNvSpPr>
          <p:nvPr>
            <p:ph type="body" idx="1"/>
          </p:nvPr>
        </p:nvSpPr>
        <p:spPr>
          <a:xfrm>
            <a:off x="685800" y="4572000"/>
            <a:ext cx="2438400" cy="1828800"/>
          </a:xfrm>
        </p:spPr>
        <p:txBody>
          <a:bodyPr/>
          <a:lstStyle/>
          <a:p>
            <a:r>
              <a:rPr lang="hr-HR" sz="1800" u="sng" smtClean="0">
                <a:solidFill>
                  <a:srgbClr val="33CCFF"/>
                </a:solidFill>
              </a:rPr>
              <a:t>Jednokratna upotreba</a:t>
            </a:r>
            <a:endParaRPr lang="en-US" sz="1800" smtClean="0"/>
          </a:p>
          <a:p>
            <a:r>
              <a:rPr lang="en-US" sz="1800" smtClean="0"/>
              <a:t>- </a:t>
            </a:r>
            <a:r>
              <a:rPr lang="hr-HR" sz="1800" smtClean="0"/>
              <a:t>lagane aplikacije</a:t>
            </a:r>
            <a:endParaRPr lang="en-US" sz="1800" smtClean="0"/>
          </a:p>
          <a:p>
            <a:r>
              <a:rPr lang="en-US" sz="1800" smtClean="0"/>
              <a:t>- </a:t>
            </a:r>
            <a:r>
              <a:rPr lang="hr-HR" sz="1800" smtClean="0"/>
              <a:t>zaštita hrane</a:t>
            </a:r>
            <a:endParaRPr lang="en-US" sz="1800" smtClean="0"/>
          </a:p>
          <a:p>
            <a:endParaRPr lang="en-US" sz="1800" smtClean="0"/>
          </a:p>
          <a:p>
            <a:r>
              <a:rPr lang="en-US" sz="1800" smtClean="0"/>
              <a:t>Nitrile, Latex, PVC, PE</a:t>
            </a:r>
          </a:p>
          <a:p>
            <a:endParaRPr lang="en-US" smtClean="0"/>
          </a:p>
        </p:txBody>
      </p:sp>
      <p:graphicFrame>
        <p:nvGraphicFramePr>
          <p:cNvPr id="497671" name="Object 7"/>
          <p:cNvGraphicFramePr>
            <a:graphicFrameLocks noChangeAspect="1"/>
          </p:cNvGraphicFramePr>
          <p:nvPr/>
        </p:nvGraphicFramePr>
        <p:xfrm>
          <a:off x="762000" y="2209800"/>
          <a:ext cx="2228850" cy="2286000"/>
        </p:xfrm>
        <a:graphic>
          <a:graphicData uri="http://schemas.openxmlformats.org/presentationml/2006/ole">
            <mc:AlternateContent xmlns:mc="http://schemas.openxmlformats.org/markup-compatibility/2006">
              <mc:Choice xmlns:v="urn:schemas-microsoft-com:vml" Requires="v">
                <p:oleObj spid="_x0000_s15370" name="Photo Editor Photo" r:id="rId3" imgW="7144747" imgH="5028571" progId="MSPhotoEd.3">
                  <p:embed/>
                </p:oleObj>
              </mc:Choice>
              <mc:Fallback>
                <p:oleObj name="Photo Editor Photo" r:id="rId3" imgW="7144747" imgH="5028571"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r="54118" b="33148"/>
                      <a:stretch>
                        <a:fillRect/>
                      </a:stretch>
                    </p:blipFill>
                    <p:spPr bwMode="auto">
                      <a:xfrm>
                        <a:off x="762000" y="2209800"/>
                        <a:ext cx="2228850" cy="22860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7672" name="Object 8"/>
          <p:cNvGraphicFramePr>
            <a:graphicFrameLocks noChangeAspect="1"/>
          </p:cNvGraphicFramePr>
          <p:nvPr/>
        </p:nvGraphicFramePr>
        <p:xfrm>
          <a:off x="6324600" y="1295400"/>
          <a:ext cx="2276475" cy="2362200"/>
        </p:xfrm>
        <a:graphic>
          <a:graphicData uri="http://schemas.openxmlformats.org/presentationml/2006/ole">
            <mc:AlternateContent xmlns:mc="http://schemas.openxmlformats.org/markup-compatibility/2006">
              <mc:Choice xmlns:v="urn:schemas-microsoft-com:vml" Requires="v">
                <p:oleObj spid="_x0000_s15371" name="Photo Editor Photo" r:id="rId5" imgW="16714286" imgH="8238095" progId="MSPhotoEd.3">
                  <p:embed/>
                </p:oleObj>
              </mc:Choice>
              <mc:Fallback>
                <p:oleObj name="Photo Editor Photo" r:id="rId5" imgW="16714286" imgH="8238095"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21249" r="31250"/>
                      <a:stretch>
                        <a:fillRect/>
                      </a:stretch>
                    </p:blipFill>
                    <p:spPr bwMode="auto">
                      <a:xfrm>
                        <a:off x="6324600" y="1295400"/>
                        <a:ext cx="2276475" cy="23622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7673" name="Object 9"/>
          <p:cNvGraphicFramePr>
            <a:graphicFrameLocks noChangeAspect="1"/>
          </p:cNvGraphicFramePr>
          <p:nvPr/>
        </p:nvGraphicFramePr>
        <p:xfrm>
          <a:off x="3429000" y="1752600"/>
          <a:ext cx="2286000" cy="2127250"/>
        </p:xfrm>
        <a:graphic>
          <a:graphicData uri="http://schemas.openxmlformats.org/presentationml/2006/ole">
            <mc:AlternateContent xmlns:mc="http://schemas.openxmlformats.org/markup-compatibility/2006">
              <mc:Choice xmlns:v="urn:schemas-microsoft-com:vml" Requires="v">
                <p:oleObj spid="_x0000_s15372" name="Photo Editor Photo" r:id="rId7" imgW="10076190" imgH="9259592" progId="MSPhotoEd.3">
                  <p:embed/>
                </p:oleObj>
              </mc:Choice>
              <mc:Fallback>
                <p:oleObj name="Photo Editor Photo" r:id="rId7" imgW="10076190" imgH="9259592" progId="MSPhotoEd.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l="6961" t="31250" r="6924"/>
                      <a:stretch>
                        <a:fillRect/>
                      </a:stretch>
                    </p:blipFill>
                    <p:spPr bwMode="auto">
                      <a:xfrm>
                        <a:off x="3429000" y="1752600"/>
                        <a:ext cx="2286000" cy="212725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8" name="Rectangle 10"/>
          <p:cNvSpPr>
            <a:spLocks noChangeArrowheads="1"/>
          </p:cNvSpPr>
          <p:nvPr/>
        </p:nvSpPr>
        <p:spPr bwMode="auto">
          <a:xfrm>
            <a:off x="3429000" y="4114800"/>
            <a:ext cx="2819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r>
              <a:rPr lang="hr-HR" sz="1800" u="sng">
                <a:solidFill>
                  <a:srgbClr val="33CCFF"/>
                </a:solidFill>
              </a:rPr>
              <a:t>Višekratne</a:t>
            </a:r>
            <a:endParaRPr lang="en-US" sz="1800"/>
          </a:p>
          <a:p>
            <a:r>
              <a:rPr lang="en-US" sz="1800"/>
              <a:t>- </a:t>
            </a:r>
            <a:r>
              <a:rPr lang="hr-HR" sz="1800"/>
              <a:t>srednje aplikacije</a:t>
            </a:r>
            <a:endParaRPr lang="en-US" sz="1800"/>
          </a:p>
          <a:p>
            <a:r>
              <a:rPr lang="en-US" sz="1800"/>
              <a:t>- </a:t>
            </a:r>
            <a:r>
              <a:rPr lang="hr-HR" sz="1800"/>
              <a:t>zaštita radnika i hrane</a:t>
            </a:r>
            <a:endParaRPr lang="en-US" sz="1800"/>
          </a:p>
          <a:p>
            <a:endParaRPr lang="en-US" sz="1800"/>
          </a:p>
          <a:p>
            <a:r>
              <a:rPr lang="en-US" sz="1800"/>
              <a:t>HHG, Nitrile, PVC</a:t>
            </a:r>
            <a:endParaRPr lang="en-US"/>
          </a:p>
        </p:txBody>
      </p:sp>
      <p:sp>
        <p:nvSpPr>
          <p:cNvPr id="15369" name="Rectangle 11"/>
          <p:cNvSpPr>
            <a:spLocks noChangeArrowheads="1"/>
          </p:cNvSpPr>
          <p:nvPr/>
        </p:nvSpPr>
        <p:spPr bwMode="auto">
          <a:xfrm>
            <a:off x="6156325" y="3716338"/>
            <a:ext cx="2819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bg1"/>
                </a:solidFill>
                <a:latin typeface="Times New Roman" panose="02020603050405020304" pitchFamily="18" charset="0"/>
              </a:defRPr>
            </a:lvl1pPr>
            <a:lvl2pPr marL="742950" indent="-285750">
              <a:spcBef>
                <a:spcPct val="20000"/>
              </a:spcBef>
              <a:buClr>
                <a:schemeClr val="bg1"/>
              </a:buClr>
              <a:buSzPct val="60000"/>
              <a:buFont typeface="Monotype Sorts" pitchFamily="2" charset="2"/>
              <a:buChar char="è"/>
              <a:defRPr sz="2000">
                <a:solidFill>
                  <a:schemeClr val="bg1"/>
                </a:solidFill>
                <a:latin typeface="Times New Roman" panose="02020603050405020304" pitchFamily="18" charset="0"/>
              </a:defRPr>
            </a:lvl2pPr>
            <a:lvl3pPr marL="1143000" indent="-228600">
              <a:spcBef>
                <a:spcPct val="20000"/>
              </a:spcBef>
              <a:buClr>
                <a:schemeClr val="bg1"/>
              </a:buClr>
              <a:buSzPct val="60000"/>
              <a:buFont typeface="Monotype Sorts" pitchFamily="2" charset="2"/>
              <a:buChar char="ç"/>
              <a:defRPr>
                <a:solidFill>
                  <a:schemeClr val="bg1"/>
                </a:solidFill>
                <a:latin typeface="Times New Roman" panose="02020603050405020304" pitchFamily="18" charset="0"/>
              </a:defRPr>
            </a:lvl3pPr>
            <a:lvl4pPr marL="1600200" indent="-228600">
              <a:spcBef>
                <a:spcPct val="20000"/>
              </a:spcBef>
              <a:buClr>
                <a:schemeClr val="bg1"/>
              </a:buClr>
              <a:buSzPct val="60000"/>
              <a:buFont typeface="Marlett" pitchFamily="2" charset="2"/>
              <a:buChar char="i"/>
              <a:defRPr sz="16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r>
              <a:rPr lang="hr-HR" sz="1800" u="sng">
                <a:solidFill>
                  <a:srgbClr val="33CCFF"/>
                </a:solidFill>
              </a:rPr>
              <a:t>Druge</a:t>
            </a:r>
            <a:endParaRPr lang="en-US" sz="1800"/>
          </a:p>
          <a:p>
            <a:r>
              <a:rPr lang="en-US" sz="1800"/>
              <a:t>- </a:t>
            </a:r>
            <a:r>
              <a:rPr lang="hr-HR" sz="1800"/>
              <a:t>teške aplikacije</a:t>
            </a:r>
            <a:endParaRPr lang="en-US" sz="1800"/>
          </a:p>
          <a:p>
            <a:r>
              <a:rPr lang="en-US" sz="1800"/>
              <a:t>- </a:t>
            </a:r>
            <a:r>
              <a:rPr lang="hr-HR" sz="1800"/>
              <a:t>zaštita radnika</a:t>
            </a:r>
            <a:endParaRPr lang="en-US" sz="1800"/>
          </a:p>
          <a:p>
            <a:endParaRPr lang="en-US" sz="1800"/>
          </a:p>
          <a:p>
            <a:r>
              <a:rPr lang="en-US" sz="1800"/>
              <a:t>Spectra, </a:t>
            </a:r>
            <a:r>
              <a:rPr lang="hr-HR" sz="1800"/>
              <a:t>mješavina lanaca</a:t>
            </a:r>
            <a:r>
              <a:rPr lang="en-US" sz="1800"/>
              <a:t>, </a:t>
            </a:r>
          </a:p>
          <a:p>
            <a:r>
              <a:rPr lang="hr-HR" sz="1800"/>
              <a:t>drugi materijali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97671"/>
                                        </p:tgtEl>
                                        <p:attrNameLst>
                                          <p:attrName>style.visibility</p:attrName>
                                        </p:attrNameLst>
                                      </p:cBhvr>
                                      <p:to>
                                        <p:strVal val="visible"/>
                                      </p:to>
                                    </p:set>
                                    <p:anim calcmode="lin" valueType="num">
                                      <p:cBhvr additive="base">
                                        <p:cTn id="7" dur="500" fill="hold"/>
                                        <p:tgtEl>
                                          <p:spTgt spid="497671"/>
                                        </p:tgtEl>
                                        <p:attrNameLst>
                                          <p:attrName>ppt_x</p:attrName>
                                        </p:attrNameLst>
                                      </p:cBhvr>
                                      <p:tavLst>
                                        <p:tav tm="0">
                                          <p:val>
                                            <p:strVal val="0-#ppt_w/2"/>
                                          </p:val>
                                        </p:tav>
                                        <p:tav tm="100000">
                                          <p:val>
                                            <p:strVal val="#ppt_x"/>
                                          </p:val>
                                        </p:tav>
                                      </p:tavLst>
                                    </p:anim>
                                    <p:anim calcmode="lin" valueType="num">
                                      <p:cBhvr additive="base">
                                        <p:cTn id="8" dur="500" fill="hold"/>
                                        <p:tgtEl>
                                          <p:spTgt spid="4976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97673"/>
                                        </p:tgtEl>
                                        <p:attrNameLst>
                                          <p:attrName>style.visibility</p:attrName>
                                        </p:attrNameLst>
                                      </p:cBhvr>
                                      <p:to>
                                        <p:strVal val="visible"/>
                                      </p:to>
                                    </p:set>
                                    <p:anim calcmode="lin" valueType="num">
                                      <p:cBhvr additive="base">
                                        <p:cTn id="13" dur="500" fill="hold"/>
                                        <p:tgtEl>
                                          <p:spTgt spid="497673"/>
                                        </p:tgtEl>
                                        <p:attrNameLst>
                                          <p:attrName>ppt_x</p:attrName>
                                        </p:attrNameLst>
                                      </p:cBhvr>
                                      <p:tavLst>
                                        <p:tav tm="0">
                                          <p:val>
                                            <p:strVal val="0-#ppt_w/2"/>
                                          </p:val>
                                        </p:tav>
                                        <p:tav tm="100000">
                                          <p:val>
                                            <p:strVal val="#ppt_x"/>
                                          </p:val>
                                        </p:tav>
                                      </p:tavLst>
                                    </p:anim>
                                    <p:anim calcmode="lin" valueType="num">
                                      <p:cBhvr additive="base">
                                        <p:cTn id="14" dur="500" fill="hold"/>
                                        <p:tgtEl>
                                          <p:spTgt spid="49767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97672"/>
                                        </p:tgtEl>
                                        <p:attrNameLst>
                                          <p:attrName>style.visibility</p:attrName>
                                        </p:attrNameLst>
                                      </p:cBhvr>
                                      <p:to>
                                        <p:strVal val="visible"/>
                                      </p:to>
                                    </p:set>
                                    <p:anim calcmode="lin" valueType="num">
                                      <p:cBhvr additive="base">
                                        <p:cTn id="19" dur="500" fill="hold"/>
                                        <p:tgtEl>
                                          <p:spTgt spid="497672"/>
                                        </p:tgtEl>
                                        <p:attrNameLst>
                                          <p:attrName>ppt_x</p:attrName>
                                        </p:attrNameLst>
                                      </p:cBhvr>
                                      <p:tavLst>
                                        <p:tav tm="0">
                                          <p:val>
                                            <p:strVal val="1+#ppt_w/2"/>
                                          </p:val>
                                        </p:tav>
                                        <p:tav tm="100000">
                                          <p:val>
                                            <p:strVal val="#ppt_x"/>
                                          </p:val>
                                        </p:tav>
                                      </p:tavLst>
                                    </p:anim>
                                    <p:anim calcmode="lin" valueType="num">
                                      <p:cBhvr additive="base">
                                        <p:cTn id="20" dur="500" fill="hold"/>
                                        <p:tgtEl>
                                          <p:spTgt spid="4976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41A18E-F45A-482B-A976-50F01622A177}" type="slidenum">
              <a:rPr lang="en-GB" sz="1400"/>
              <a:pPr/>
              <a:t>8</a:t>
            </a:fld>
            <a:endParaRPr lang="en-GB" sz="1400"/>
          </a:p>
        </p:txBody>
      </p:sp>
      <p:sp>
        <p:nvSpPr>
          <p:cNvPr id="16387" name="Rectangle 2"/>
          <p:cNvSpPr>
            <a:spLocks noGrp="1" noChangeArrowheads="1"/>
          </p:cNvSpPr>
          <p:nvPr>
            <p:ph type="title"/>
          </p:nvPr>
        </p:nvSpPr>
        <p:spPr/>
        <p:txBody>
          <a:bodyPr/>
          <a:lstStyle/>
          <a:p>
            <a:r>
              <a:rPr lang="en-US" smtClean="0">
                <a:solidFill>
                  <a:srgbClr val="33CCFF"/>
                </a:solidFill>
              </a:rPr>
              <a:t>EU </a:t>
            </a:r>
            <a:r>
              <a:rPr lang="hr-HR" smtClean="0">
                <a:solidFill>
                  <a:srgbClr val="33CCFF"/>
                </a:solidFill>
              </a:rPr>
              <a:t>pristup</a:t>
            </a:r>
            <a:endParaRPr lang="en-US" smtClean="0"/>
          </a:p>
        </p:txBody>
      </p:sp>
      <p:sp>
        <p:nvSpPr>
          <p:cNvPr id="16388" name="Rectangle 3"/>
          <p:cNvSpPr>
            <a:spLocks noGrp="1" noChangeArrowheads="1"/>
          </p:cNvSpPr>
          <p:nvPr>
            <p:ph type="body" idx="1"/>
          </p:nvPr>
        </p:nvSpPr>
        <p:spPr>
          <a:xfrm>
            <a:off x="685800" y="1981200"/>
            <a:ext cx="8001000" cy="4114800"/>
          </a:xfrm>
        </p:spPr>
        <p:txBody>
          <a:bodyPr/>
          <a:lstStyle/>
          <a:p>
            <a:r>
              <a:rPr lang="en-US" sz="2000" smtClean="0"/>
              <a:t>75 % </a:t>
            </a:r>
            <a:r>
              <a:rPr lang="hr-HR" sz="2000" smtClean="0"/>
              <a:t>ciljane publike ne zna za </a:t>
            </a:r>
            <a:r>
              <a:rPr lang="en-US" sz="2000" smtClean="0"/>
              <a:t>Ansell </a:t>
            </a:r>
            <a:r>
              <a:rPr lang="hr-HR" sz="2000" smtClean="0"/>
              <a:t>ili </a:t>
            </a:r>
            <a:r>
              <a:rPr lang="en-US" sz="2000" smtClean="0"/>
              <a:t>proFood</a:t>
            </a:r>
            <a:endParaRPr lang="en-US" smtClean="0"/>
          </a:p>
          <a:p>
            <a:endParaRPr lang="en-US" smtClean="0"/>
          </a:p>
          <a:p>
            <a:pPr algn="ctr"/>
            <a:r>
              <a:rPr lang="hr-HR" sz="2000" smtClean="0"/>
              <a:t>Kvaliteta</a:t>
            </a:r>
            <a:r>
              <a:rPr lang="en-US" sz="2000" smtClean="0"/>
              <a:t>/</a:t>
            </a:r>
            <a:r>
              <a:rPr lang="hr-HR" sz="2000" smtClean="0"/>
              <a:t>Proivodni manager(i</a:t>
            </a:r>
            <a:r>
              <a:rPr lang="en-US" sz="2000" smtClean="0"/>
              <a:t>)</a:t>
            </a:r>
          </a:p>
          <a:p>
            <a:pPr algn="ctr"/>
            <a:endParaRPr lang="en-US" sz="2000" smtClean="0"/>
          </a:p>
          <a:p>
            <a:pPr algn="ctr"/>
            <a:endParaRPr lang="en-US" sz="2000" smtClean="0"/>
          </a:p>
          <a:p>
            <a:pPr algn="ctr"/>
            <a:endParaRPr lang="en-US" sz="2000" smtClean="0"/>
          </a:p>
          <a:p>
            <a:pPr algn="ctr"/>
            <a:endParaRPr lang="en-US" sz="2000" smtClean="0"/>
          </a:p>
          <a:p>
            <a:pPr algn="ctr"/>
            <a:endParaRPr lang="en-US" sz="2000" smtClean="0"/>
          </a:p>
          <a:p>
            <a:pPr algn="ctr"/>
            <a:endParaRPr lang="en-US" sz="2000" smtClean="0"/>
          </a:p>
          <a:p>
            <a:pPr algn="ctr"/>
            <a:r>
              <a:rPr lang="hr-HR" sz="2000" smtClean="0"/>
              <a:t>Radnik</a:t>
            </a:r>
            <a:r>
              <a:rPr lang="en-US" sz="2000" smtClean="0"/>
              <a:t>				</a:t>
            </a:r>
            <a:r>
              <a:rPr lang="hr-HR" sz="2000" smtClean="0"/>
              <a:t>Kupac</a:t>
            </a:r>
            <a:endParaRPr lang="en-US" smtClean="0"/>
          </a:p>
        </p:txBody>
      </p:sp>
      <p:sp>
        <p:nvSpPr>
          <p:cNvPr id="16389" name="AutoShape 4"/>
          <p:cNvSpPr>
            <a:spLocks noChangeArrowheads="1"/>
          </p:cNvSpPr>
          <p:nvPr/>
        </p:nvSpPr>
        <p:spPr bwMode="auto">
          <a:xfrm>
            <a:off x="2971800" y="3352800"/>
            <a:ext cx="2971800" cy="1905000"/>
          </a:xfrm>
          <a:prstGeom prst="triangle">
            <a:avLst>
              <a:gd name="adj" fmla="val 50000"/>
            </a:avLst>
          </a:prstGeom>
          <a:solidFill>
            <a:srgbClr val="6699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hr-H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zervirano mjesto broja slajda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6DCFE3D-D6C6-440B-B7E5-7FF8B61663DD}" type="slidenum">
              <a:rPr lang="en-GB" sz="1400"/>
              <a:pPr/>
              <a:t>9</a:t>
            </a:fld>
            <a:endParaRPr lang="en-GB" sz="1400"/>
          </a:p>
        </p:txBody>
      </p:sp>
      <p:sp>
        <p:nvSpPr>
          <p:cNvPr id="17411" name="Rectangle 2"/>
          <p:cNvSpPr>
            <a:spLocks noGrp="1" noChangeArrowheads="1"/>
          </p:cNvSpPr>
          <p:nvPr>
            <p:ph type="title"/>
          </p:nvPr>
        </p:nvSpPr>
        <p:spPr>
          <a:xfrm>
            <a:off x="685800" y="2133600"/>
            <a:ext cx="7772400" cy="1143000"/>
          </a:xfrm>
        </p:spPr>
        <p:txBody>
          <a:bodyPr/>
          <a:lstStyle/>
          <a:p>
            <a:r>
              <a:rPr lang="hr-HR" smtClean="0"/>
              <a:t>Zašto odabrati</a:t>
            </a:r>
            <a:r>
              <a:rPr lang="en-US" smtClean="0"/>
              <a:t> </a:t>
            </a:r>
            <a:br>
              <a:rPr lang="en-US" smtClean="0"/>
            </a:br>
            <a:r>
              <a:rPr lang="en-US" smtClean="0"/>
              <a:t/>
            </a:r>
            <a:br>
              <a:rPr lang="en-US" smtClean="0"/>
            </a:br>
            <a:r>
              <a:rPr lang="en-US" smtClean="0"/>
              <a:t/>
            </a:r>
            <a:br>
              <a:rPr lang="en-US" smtClean="0"/>
            </a:br>
            <a:r>
              <a:rPr lang="hr-HR" smtClean="0"/>
              <a:t>i</a:t>
            </a:r>
            <a:endParaRPr lang="en-US" smtClean="0"/>
          </a:p>
        </p:txBody>
      </p:sp>
      <p:sp>
        <p:nvSpPr>
          <p:cNvPr id="17412" name="Rectangle 3"/>
          <p:cNvSpPr>
            <a:spLocks noGrp="1" noChangeArrowheads="1"/>
          </p:cNvSpPr>
          <p:nvPr>
            <p:ph type="body" idx="1"/>
          </p:nvPr>
        </p:nvSpPr>
        <p:spPr>
          <a:xfrm>
            <a:off x="685800" y="4800600"/>
            <a:ext cx="8153400" cy="990600"/>
          </a:xfrm>
        </p:spPr>
        <p:txBody>
          <a:bodyPr/>
          <a:lstStyle/>
          <a:p>
            <a:pPr algn="ctr"/>
            <a:r>
              <a:rPr lang="hr-HR" sz="3200" b="1" smtClean="0"/>
              <a:t>Ključne prednosti</a:t>
            </a:r>
            <a:r>
              <a:rPr lang="en-US" sz="3200" b="1" smtClean="0"/>
              <a:t>…</a:t>
            </a:r>
            <a:endParaRPr lang="en-US" smtClean="0"/>
          </a:p>
        </p:txBody>
      </p:sp>
      <p:graphicFrame>
        <p:nvGraphicFramePr>
          <p:cNvPr id="17413" name="Object 5"/>
          <p:cNvGraphicFramePr>
            <a:graphicFrameLocks noChangeAspect="1"/>
          </p:cNvGraphicFramePr>
          <p:nvPr/>
        </p:nvGraphicFramePr>
        <p:xfrm>
          <a:off x="5334000" y="2895600"/>
          <a:ext cx="2514600" cy="1182688"/>
        </p:xfrm>
        <a:graphic>
          <a:graphicData uri="http://schemas.openxmlformats.org/presentationml/2006/ole">
            <mc:AlternateContent xmlns:mc="http://schemas.openxmlformats.org/markup-compatibility/2006">
              <mc:Choice xmlns:v="urn:schemas-microsoft-com:vml" Requires="v">
                <p:oleObj spid="_x0000_s17415" name="Photo Editor Photo" r:id="rId4" imgW="6323810" imgH="2971429" progId="MSPhotoEd.3">
                  <p:embed/>
                </p:oleObj>
              </mc:Choice>
              <mc:Fallback>
                <p:oleObj name="Photo Editor Photo" r:id="rId4" imgW="6323810" imgH="2971429"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895600"/>
                        <a:ext cx="2514600" cy="118268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4" name="Picture 6" descr="pro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895600"/>
            <a:ext cx="275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Ansell">
  <a:themeElements>
    <a:clrScheme name="Ansell 2">
      <a:dk1>
        <a:srgbClr val="DDDDDD"/>
      </a:dk1>
      <a:lt1>
        <a:srgbClr val="FFFFFF"/>
      </a:lt1>
      <a:dk2>
        <a:srgbClr val="000099"/>
      </a:dk2>
      <a:lt2>
        <a:srgbClr val="5F5F5F"/>
      </a:lt2>
      <a:accent1>
        <a:srgbClr val="FFFF00"/>
      </a:accent1>
      <a:accent2>
        <a:srgbClr val="FFFFFF"/>
      </a:accent2>
      <a:accent3>
        <a:srgbClr val="FFFFFF"/>
      </a:accent3>
      <a:accent4>
        <a:srgbClr val="BDBDBD"/>
      </a:accent4>
      <a:accent5>
        <a:srgbClr val="FFFFAA"/>
      </a:accent5>
      <a:accent6>
        <a:srgbClr val="E7E7E7"/>
      </a:accent6>
      <a:hlink>
        <a:srgbClr val="B2B2B2"/>
      </a:hlink>
      <a:folHlink>
        <a:srgbClr val="5F5F5F"/>
      </a:folHlink>
    </a:clrScheme>
    <a:fontScheme name="Anse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nsell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sell 2">
        <a:dk1>
          <a:srgbClr val="DDDDDD"/>
        </a:dk1>
        <a:lt1>
          <a:srgbClr val="FFFFFF"/>
        </a:lt1>
        <a:dk2>
          <a:srgbClr val="000099"/>
        </a:dk2>
        <a:lt2>
          <a:srgbClr val="5F5F5F"/>
        </a:lt2>
        <a:accent1>
          <a:srgbClr val="FFFF00"/>
        </a:accent1>
        <a:accent2>
          <a:srgbClr val="FFFFFF"/>
        </a:accent2>
        <a:accent3>
          <a:srgbClr val="FFFFFF"/>
        </a:accent3>
        <a:accent4>
          <a:srgbClr val="BDBDBD"/>
        </a:accent4>
        <a:accent5>
          <a:srgbClr val="FFFFAA"/>
        </a:accent5>
        <a:accent6>
          <a:srgbClr val="E7E7E7"/>
        </a:accent6>
        <a:hlink>
          <a:srgbClr val="B2B2B2"/>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sustava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C:\My Documents\Training\Ansell.pot</Template>
  <TotalTime>3959</TotalTime>
  <Pages>12</Pages>
  <Words>3790</Words>
  <Application>Microsoft Office PowerPoint</Application>
  <PresentationFormat>Prikaz na zaslonu (4:3)</PresentationFormat>
  <Paragraphs>822</Paragraphs>
  <Slides>57</Slides>
  <Notes>51</Notes>
  <HiddenSlides>0</HiddenSlides>
  <MMClips>0</MMClips>
  <ScaleCrop>false</ScaleCrop>
  <HeadingPairs>
    <vt:vector size="8" baseType="variant">
      <vt:variant>
        <vt:lpstr>Korišteni fontovi</vt:lpstr>
      </vt:variant>
      <vt:variant>
        <vt:i4>5</vt:i4>
      </vt:variant>
      <vt:variant>
        <vt:lpstr>Tema</vt:lpstr>
      </vt:variant>
      <vt:variant>
        <vt:i4>1</vt:i4>
      </vt:variant>
      <vt:variant>
        <vt:lpstr>Uloženi OLE poslužitelji</vt:lpstr>
      </vt:variant>
      <vt:variant>
        <vt:i4>4</vt:i4>
      </vt:variant>
      <vt:variant>
        <vt:lpstr>Naslovi slajdova</vt:lpstr>
      </vt:variant>
      <vt:variant>
        <vt:i4>57</vt:i4>
      </vt:variant>
    </vt:vector>
  </HeadingPairs>
  <TitlesOfParts>
    <vt:vector size="67" baseType="lpstr">
      <vt:lpstr>Times New Roman</vt:lpstr>
      <vt:lpstr>Arial</vt:lpstr>
      <vt:lpstr>Monotype Sorts</vt:lpstr>
      <vt:lpstr>Marlett</vt:lpstr>
      <vt:lpstr>Wingdings</vt:lpstr>
      <vt:lpstr>Ansell</vt:lpstr>
      <vt:lpstr>Microsoft Photo Editor 3.0 Photo</vt:lpstr>
      <vt:lpstr>Grafikon programa Microsoft Excel</vt:lpstr>
      <vt:lpstr>Radni list programa Microsoft Excel 97 – 2003</vt:lpstr>
      <vt:lpstr>Dokument programa Microsoft Word 97 – 2003</vt:lpstr>
      <vt:lpstr>PowerPointova prezentacija</vt:lpstr>
      <vt:lpstr>Pregled</vt:lpstr>
      <vt:lpstr>Što je prehrambena industrija?</vt:lpstr>
      <vt:lpstr>PowerPointova prezentacija</vt:lpstr>
      <vt:lpstr>Zabrinutosti industrije</vt:lpstr>
      <vt:lpstr>Europski propisi</vt:lpstr>
      <vt:lpstr>Upotreba rukavica</vt:lpstr>
      <vt:lpstr>EU pristup</vt:lpstr>
      <vt:lpstr>Zašto odabrati    i</vt:lpstr>
      <vt:lpstr>PowerPointova prezentacija</vt:lpstr>
      <vt:lpstr>Materijali koji su namijenjeni za kontakt sa hranom</vt:lpstr>
      <vt:lpstr>  1 – Pozitivna lista autoriziranih supstanci i aditiva </vt:lpstr>
      <vt:lpstr>2 – Zahtjevi za migracije</vt:lpstr>
      <vt:lpstr>2 – Kako izmjeriti migracijsku razinu u kontaktu sa hranom?</vt:lpstr>
      <vt:lpstr>2 – Migracijski zahtjevi</vt:lpstr>
      <vt:lpstr>2 – Ansell-ova proFood piktogramska tabela </vt:lpstr>
      <vt:lpstr>PowerPointova prezentacija</vt:lpstr>
      <vt:lpstr>3 – Informacije za tržište</vt:lpstr>
      <vt:lpstr>3 – Deklaracija za kontakt sa hranom</vt:lpstr>
      <vt:lpstr>PowerPointova prezentacija</vt:lpstr>
      <vt:lpstr>PowerPointova prezentacija</vt:lpstr>
      <vt:lpstr>PowerPointova prezentacija</vt:lpstr>
      <vt:lpstr>PowerPointova prezentacija</vt:lpstr>
      <vt:lpstr>Sve brojke su u  CFU / dm² vanjske površine rukavice- Testovi napravljeni u nezavisnom laboratoriju.</vt:lpstr>
      <vt:lpstr>PowerPointova prezentacija</vt:lpstr>
      <vt:lpstr>PowerPointova prezentacija</vt:lpstr>
      <vt:lpstr>Što je mikro organizam?</vt:lpstr>
      <vt:lpstr>PowerPointova prezentacija</vt:lpstr>
      <vt:lpstr>Utjecaj tih organizama na hranu</vt:lpstr>
      <vt:lpstr>Vrijeme potrebno za novu generaciju mikroorganizama</vt:lpstr>
      <vt:lpstr>Kontaminacija hrane mikroorganizmima: dozvoljene granice.</vt:lpstr>
      <vt:lpstr>Ljudska kontaminacija</vt:lpstr>
      <vt:lpstr>Kako zaštititi hranu od tih mikroorganizama? </vt:lpstr>
      <vt:lpstr>Direktiva o higijeni hrane</vt:lpstr>
      <vt:lpstr>Odgovornost prehrambene industrije</vt:lpstr>
      <vt:lpstr>PowerPointova prezentacija</vt:lpstr>
      <vt:lpstr>Specifični držač dispenzera</vt:lpstr>
      <vt:lpstr>PowerPointova prezentacija</vt:lpstr>
      <vt:lpstr>PowerPointova prezentacija</vt:lpstr>
      <vt:lpstr>78-110  pleteni ThermaStat</vt:lpstr>
      <vt:lpstr>PowerPointova prezentacija</vt:lpstr>
      <vt:lpstr>PowerPointova prezentacija</vt:lpstr>
      <vt:lpstr>PowerPointova prezentacija</vt:lpstr>
      <vt:lpstr>PowerPointova prezentacija</vt:lpstr>
      <vt:lpstr>PowerPointova prezentacija</vt:lpstr>
      <vt:lpstr>Višekratne rukavice  Sinteza kontakta sa hranom  </vt:lpstr>
      <vt:lpstr> Rukavice od prirodnog latexa bez pudera</vt:lpstr>
      <vt:lpstr>Nitrilne rukavice bez pudera</vt:lpstr>
      <vt:lpstr>Polietilenski rukavi</vt:lpstr>
      <vt:lpstr>PowerPointova prezentacija</vt:lpstr>
      <vt:lpstr>PowerPointova prezentacija</vt:lpstr>
      <vt:lpstr>PowerPointova prezentacija</vt:lpstr>
      <vt:lpstr>Jednokratne rukavice  Sinteza kontakta sa hranom</vt:lpstr>
      <vt:lpstr>PowerPointova prezentacija</vt:lpstr>
      <vt:lpstr>proFood folder  i štampani listovi o proizvodu</vt:lpstr>
      <vt:lpstr>Vodič o regulativama</vt:lpstr>
      <vt:lpstr>PowerPointova prezentacija</vt:lpstr>
    </vt:vector>
  </TitlesOfParts>
  <Company>ANSELL EDMONT EUROPE N.V.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Catherine Pringalle</dc:creator>
  <cp:keywords/>
  <dc:description/>
  <cp:lastModifiedBy>Mario Miskovic</cp:lastModifiedBy>
  <cp:revision>147</cp:revision>
  <cp:lastPrinted>2002-02-26T16:20:26Z</cp:lastPrinted>
  <dcterms:created xsi:type="dcterms:W3CDTF">1999-08-02T12:55:28Z</dcterms:created>
  <dcterms:modified xsi:type="dcterms:W3CDTF">2014-01-28T09:40:49Z</dcterms:modified>
</cp:coreProperties>
</file>