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2" r:id="rId3"/>
    <p:sldId id="325" r:id="rId4"/>
    <p:sldId id="263" r:id="rId5"/>
    <p:sldId id="283" r:id="rId6"/>
    <p:sldId id="326" r:id="rId7"/>
    <p:sldId id="284" r:id="rId8"/>
    <p:sldId id="267" r:id="rId9"/>
    <p:sldId id="266" r:id="rId10"/>
    <p:sldId id="265" r:id="rId11"/>
    <p:sldId id="269" r:id="rId12"/>
    <p:sldId id="272" r:id="rId13"/>
    <p:sldId id="289" r:id="rId14"/>
    <p:sldId id="335" r:id="rId15"/>
    <p:sldId id="290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22" r:id="rId25"/>
    <p:sldId id="336" r:id="rId26"/>
  </p:sldIdLst>
  <p:sldSz cx="9144000" cy="6858000" type="screen4x3"/>
  <p:notesSz cx="6858000" cy="9774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8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CC"/>
    <a:srgbClr val="FFFF00"/>
    <a:srgbClr val="CC3300"/>
    <a:srgbClr val="FF99CC"/>
    <a:srgbClr val="000099"/>
    <a:srgbClr val="3333CC"/>
    <a:srgbClr val="FF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19" autoAdjust="0"/>
    <p:restoredTop sz="94677" autoAdjust="0"/>
  </p:normalViewPr>
  <p:slideViewPr>
    <p:cSldViewPr>
      <p:cViewPr varScale="1">
        <p:scale>
          <a:sx n="110" d="100"/>
          <a:sy n="110" d="100"/>
        </p:scale>
        <p:origin x="23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20" y="1266"/>
      </p:cViewPr>
      <p:guideLst>
        <p:guide orient="horz" pos="3078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93"/>
      <c:rotY val="20"/>
      <c:depthPercent val="100"/>
      <c:rAngAx val="1"/>
    </c:view3D>
    <c:floor>
      <c:thickness val="0"/>
      <c:spPr>
        <a:solidFill>
          <a:srgbClr val="FFFFFF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chemeClr val="accent1"/>
        </a:solidFill>
        <a:ln w="12700">
          <a:solidFill>
            <a:schemeClr val="tx1"/>
          </a:solidFill>
          <a:prstDash val="solid"/>
        </a:ln>
      </c:spPr>
    </c:sideWall>
    <c:backWall>
      <c:thickness val="0"/>
      <c:spPr>
        <a:solidFill>
          <a:schemeClr val="accent1"/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2539682539682538E-2"/>
          <c:y val="3.8369304556354913E-2"/>
          <c:w val="0.60952380952380958"/>
          <c:h val="0.757793764988009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nitril</c:v>
                </c:pt>
              </c:strCache>
            </c:strRef>
          </c:tx>
          <c:spPr>
            <a:solidFill>
              <a:schemeClr val="accent1"/>
            </a:solidFill>
            <a:ln w="127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Sheet1!$B$1:$B$1</c:f>
              <c:strCache>
                <c:ptCount val="1"/>
                <c:pt idx="0">
                  <c:v>minimalna temperatura bez pucanja materijala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neopren</c:v>
                </c:pt>
              </c:strCache>
            </c:strRef>
          </c:tx>
          <c:spPr>
            <a:solidFill>
              <a:srgbClr val="000080"/>
            </a:solidFill>
            <a:ln w="127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Sheet1!$B$1:$B$1</c:f>
              <c:strCache>
                <c:ptCount val="1"/>
                <c:pt idx="0">
                  <c:v>minimalna temperatura bez pucanja materijala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-20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PVC</c:v>
                </c:pt>
              </c:strCache>
            </c:strRef>
          </c:tx>
          <c:spPr>
            <a:solidFill>
              <a:srgbClr val="0000FF"/>
            </a:solidFill>
            <a:ln w="127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Sheet1!$B$1:$B$1</c:f>
              <c:strCache>
                <c:ptCount val="1"/>
                <c:pt idx="0">
                  <c:v>minimalna temperatura bez pucanja materijala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-20</c:v>
                </c:pt>
              </c:numCache>
            </c:numRef>
          </c:val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PE</c:v>
                </c:pt>
              </c:strCache>
            </c:strRef>
          </c:tx>
          <c:spPr>
            <a:solidFill>
              <a:srgbClr val="3366FF"/>
            </a:solidFill>
            <a:ln w="127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Sheet1!$B$1:$B$1</c:f>
              <c:strCache>
                <c:ptCount val="1"/>
                <c:pt idx="0">
                  <c:v>minimalna temperatura bez pucanja materijala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-20</c:v>
                </c:pt>
              </c:numCache>
            </c:numRef>
          </c:val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prirodni latex</c:v>
                </c:pt>
              </c:strCache>
            </c:strRef>
          </c:tx>
          <c:spPr>
            <a:solidFill>
              <a:srgbClr val="00CCFF"/>
            </a:solidFill>
            <a:ln w="127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Sheet1!$B$1:$B$1</c:f>
              <c:strCache>
                <c:ptCount val="1"/>
                <c:pt idx="0">
                  <c:v>minimalna temperatura bez pucanja materijala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-30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29422920"/>
        <c:axId val="229423312"/>
        <c:axId val="0"/>
      </c:bar3DChart>
      <c:catAx>
        <c:axId val="229422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sr-Latn-RS"/>
          </a:p>
        </c:txPr>
        <c:crossAx val="229423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9423312"/>
        <c:scaling>
          <c:orientation val="minMax"/>
        </c:scaling>
        <c:delete val="0"/>
        <c:axPos val="l"/>
        <c:majorGridlines>
          <c:spPr>
            <a:ln w="317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sr-Latn-RS"/>
          </a:p>
        </c:txPr>
        <c:crossAx val="229422920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70952380952380956"/>
          <c:y val="0.30215827338129497"/>
          <c:w val="0.28412698412698412"/>
          <c:h val="0.39808153477218228"/>
        </c:manualLayout>
      </c:layout>
      <c:overlay val="0"/>
      <c:spPr>
        <a:noFill/>
        <a:ln w="3176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9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8888888888888892E-2"/>
          <c:y val="4.5454545454545456E-2"/>
          <c:w val="0.60317460317460314"/>
          <c:h val="0.75119617224880386"/>
        </c:manualLayout>
      </c:layout>
      <c:bar3DChart>
        <c:barDir val="col"/>
        <c:grouping val="clustered"/>
        <c:varyColors val="0"/>
        <c:ser>
          <c:idx val="7"/>
          <c:order val="0"/>
          <c:tx>
            <c:strRef>
              <c:f>Sheet1!$A$2</c:f>
              <c:strCache>
                <c:ptCount val="1"/>
                <c:pt idx="0">
                  <c:v>PVC / PE</c:v>
                </c:pt>
              </c:strCache>
            </c:strRef>
          </c:tx>
          <c:spPr>
            <a:solidFill>
              <a:srgbClr val="CCCCFF"/>
            </a:solidFill>
            <a:ln w="127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Sheet1!$B$1:$B$1</c:f>
              <c:strCache>
                <c:ptCount val="1"/>
                <c:pt idx="0">
                  <c:v>maksimalna temperatura koju materijal može podnijeti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koža</c:v>
                </c:pt>
              </c:strCache>
            </c:strRef>
          </c:tx>
          <c:spPr>
            <a:solidFill>
              <a:schemeClr val="accent1"/>
            </a:solidFill>
            <a:ln w="127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Sheet1!$B$1:$B$1</c:f>
              <c:strCache>
                <c:ptCount val="1"/>
                <c:pt idx="0">
                  <c:v>maksimalna temperatura koju materijal može podnijeti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pamuk</c:v>
                </c:pt>
              </c:strCache>
            </c:strRef>
          </c:tx>
          <c:spPr>
            <a:solidFill>
              <a:schemeClr val="accent2"/>
            </a:solidFill>
            <a:ln w="127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Sheet1!$B$1:$B$1</c:f>
              <c:strCache>
                <c:ptCount val="1"/>
                <c:pt idx="0">
                  <c:v>maksimalna temperatura koju materijal može podnijeti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150</c:v>
                </c:pt>
              </c:numCache>
            </c:numRef>
          </c:val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nitril</c:v>
                </c:pt>
              </c:strCache>
            </c:strRef>
          </c:tx>
          <c:spPr>
            <a:solidFill>
              <a:schemeClr val="hlink"/>
            </a:solidFill>
            <a:ln w="127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Sheet1!$B$1:$B$1</c:f>
              <c:strCache>
                <c:ptCount val="1"/>
                <c:pt idx="0">
                  <c:v>maksimalna temperatura koju materijal može podnijeti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150</c:v>
                </c:pt>
              </c:numCache>
            </c:numRef>
          </c:val>
        </c:ser>
        <c:ser>
          <c:idx val="3"/>
          <c:order val="4"/>
          <c:tx>
            <c:strRef>
              <c:f>Sheet1!$A$6</c:f>
              <c:strCache>
                <c:ptCount val="1"/>
                <c:pt idx="0">
                  <c:v>neopren</c:v>
                </c:pt>
              </c:strCache>
            </c:strRef>
          </c:tx>
          <c:spPr>
            <a:solidFill>
              <a:schemeClr val="folHlink"/>
            </a:solidFill>
            <a:ln w="127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Sheet1!$B$1:$B$1</c:f>
              <c:strCache>
                <c:ptCount val="1"/>
                <c:pt idx="0">
                  <c:v>maksimalna temperatura koju materijal može podnijeti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180</c:v>
                </c:pt>
              </c:numCache>
            </c:numRef>
          </c:val>
        </c:ser>
        <c:ser>
          <c:idx val="4"/>
          <c:order val="5"/>
          <c:tx>
            <c:strRef>
              <c:f>Sheet1!$A$7</c:f>
              <c:strCache>
                <c:ptCount val="1"/>
                <c:pt idx="0">
                  <c:v>prirodni latex</c:v>
                </c:pt>
              </c:strCache>
            </c:strRef>
          </c:tx>
          <c:spPr>
            <a:solidFill>
              <a:schemeClr val="bg2"/>
            </a:solidFill>
            <a:ln w="127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Sheet1!$B$1:$B$1</c:f>
              <c:strCache>
                <c:ptCount val="1"/>
                <c:pt idx="0">
                  <c:v>maksimalna temperatura koju materijal može podnijeti</c:v>
                </c:pt>
              </c:strCache>
            </c:strRef>
          </c:cat>
          <c:val>
            <c:numRef>
              <c:f>Sheet1!$B$7:$B$7</c:f>
              <c:numCache>
                <c:formatCode>General</c:formatCode>
                <c:ptCount val="1"/>
                <c:pt idx="0">
                  <c:v>180</c:v>
                </c:pt>
              </c:numCache>
            </c:numRef>
          </c:val>
        </c:ser>
        <c:ser>
          <c:idx val="5"/>
          <c:order val="6"/>
          <c:tx>
            <c:strRef>
              <c:f>Sheet1!$A$8</c:f>
              <c:strCache>
                <c:ptCount val="1"/>
                <c:pt idx="0">
                  <c:v>kevlar</c:v>
                </c:pt>
              </c:strCache>
            </c:strRef>
          </c:tx>
          <c:spPr>
            <a:solidFill>
              <a:schemeClr val="tx2"/>
            </a:solidFill>
            <a:ln w="127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Sheet1!$B$1:$B$1</c:f>
              <c:strCache>
                <c:ptCount val="1"/>
                <c:pt idx="0">
                  <c:v>maksimalna temperatura koju materijal može podnijeti</c:v>
                </c:pt>
              </c:strCache>
            </c:strRef>
          </c:cat>
          <c:val>
            <c:numRef>
              <c:f>Sheet1!$B$8:$B$8</c:f>
              <c:numCache>
                <c:formatCode>General</c:formatCode>
                <c:ptCount val="1"/>
                <c:pt idx="0">
                  <c:v>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29421352"/>
        <c:axId val="229420960"/>
        <c:axId val="0"/>
      </c:bar3DChart>
      <c:catAx>
        <c:axId val="229421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sr-Latn-RS"/>
          </a:p>
        </c:txPr>
        <c:crossAx val="229420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9420960"/>
        <c:scaling>
          <c:orientation val="minMax"/>
        </c:scaling>
        <c:delete val="0"/>
        <c:axPos val="l"/>
        <c:majorGridlines>
          <c:spPr>
            <a:ln w="317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sr-Latn-RS"/>
          </a:p>
        </c:txPr>
        <c:crossAx val="229421352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70952380952380956"/>
          <c:y val="0.22248803827751196"/>
          <c:w val="0.28412698412698412"/>
          <c:h val="0.55502392344497609"/>
        </c:manualLayout>
      </c:layout>
      <c:overlay val="0"/>
      <c:spPr>
        <a:noFill/>
        <a:ln w="3176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sr-Latn-R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938"/>
            <a:ext cx="685800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ctr">
              <a:defRPr sz="2000" b="1" i="1">
                <a:latin typeface="Arial" panose="020B0604020202020204" pitchFamily="34" charset="0"/>
              </a:defRPr>
            </a:lvl1pPr>
          </a:lstStyle>
          <a:p>
            <a:pPr algn="l"/>
            <a:r>
              <a:rPr lang="en-US" sz="1000" b="0">
                <a:latin typeface="Times New Roman" panose="02020603050405020304" pitchFamily="18" charset="0"/>
              </a:rPr>
              <a:t> </a:t>
            </a:r>
          </a:p>
          <a:p>
            <a:r>
              <a:rPr lang="en-US" i="0"/>
              <a:t>Thermal Protection</a:t>
            </a:r>
            <a:endParaRPr lang="en-US" sz="1000" i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467475" y="9466263"/>
            <a:ext cx="390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r"/>
            <a:fld id="{A546FAFD-FAB8-4641-9A0F-20C3AC5D1368}" type="slidenum">
              <a:rPr lang="en-US" sz="1400"/>
              <a:pPr algn="r"/>
              <a:t>‹#›</a:t>
            </a:fld>
            <a:endParaRPr lang="en-US" sz="1400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1600200" y="9369425"/>
            <a:ext cx="2474913" cy="9525"/>
          </a:xfrm>
          <a:prstGeom prst="line">
            <a:avLst/>
          </a:prstGeom>
          <a:noFill/>
          <a:ln w="38100">
            <a:solidFill>
              <a:srgbClr val="66FF99"/>
            </a:solidFill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157663" y="9217025"/>
            <a:ext cx="2700337" cy="2444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857" tIns="46429" rIns="92857" bIns="46429">
            <a:spAutoFit/>
          </a:bodyPr>
          <a:lstStyle>
            <a:lvl1pPr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355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8688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2238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57375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14575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1775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28975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86175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Arial" panose="020B0604020202020204" pitchFamily="34" charset="0"/>
              </a:rPr>
              <a:t>Take the hand protection you deserve</a:t>
            </a:r>
            <a:endParaRPr lang="en-US" sz="1000" b="1"/>
          </a:p>
        </p:txBody>
      </p:sp>
      <p:pic>
        <p:nvPicPr>
          <p:cNvPr id="3083" name="Picture 11" descr="white background Slid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9055100"/>
            <a:ext cx="1098550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6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1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111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075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3075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B479410D-D6AB-40EC-BA8C-2C408F6DBE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5025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5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6175" y="852488"/>
            <a:ext cx="4567238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399213" y="9371013"/>
            <a:ext cx="390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r"/>
            <a:fld id="{C980E308-A0FE-4183-ADE7-FF3AD29C9C1B}" type="slidenum">
              <a:rPr lang="en-US" sz="140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87298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0D71F9-3216-417A-BB00-8403C0B63E6A}" type="slidenum">
              <a:rPr lang="en-US"/>
              <a:pPr/>
              <a:t>1</a:t>
            </a:fld>
            <a:endParaRPr lang="en-US"/>
          </a:p>
        </p:txBody>
      </p:sp>
      <p:sp>
        <p:nvSpPr>
          <p:cNvPr id="227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2935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4F868-D226-4460-BAA6-FD7D57200585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97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CD4D5-DC85-4B07-8020-E22A2EBB9F59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18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0AFFD-1325-406E-86DB-31B13550CE14}" type="slidenum">
              <a:rPr lang="en-US"/>
              <a:pPr/>
              <a:t>12</a:t>
            </a:fld>
            <a:endParaRPr lang="en-US"/>
          </a:p>
        </p:txBody>
      </p:sp>
      <p:sp>
        <p:nvSpPr>
          <p:cNvPr id="173058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Disposables will crack more easily than reusables.</a:t>
            </a:r>
          </a:p>
        </p:txBody>
      </p:sp>
    </p:spTree>
    <p:extLst>
      <p:ext uri="{BB962C8B-B14F-4D97-AF65-F5344CB8AC3E}">
        <p14:creationId xmlns:p14="http://schemas.microsoft.com/office/powerpoint/2010/main" val="583671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E0DE7-D5DD-4A37-9AD3-9AF021622AF2}" type="slidenum">
              <a:rPr lang="en-US"/>
              <a:pPr/>
              <a:t>13</a:t>
            </a:fld>
            <a:endParaRPr lang="en-US"/>
          </a:p>
        </p:txBody>
      </p:sp>
      <p:sp>
        <p:nvSpPr>
          <p:cNvPr id="181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368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5D7C85-46F1-4529-B981-DA369895138A}" type="slidenum">
              <a:rPr lang="en-US"/>
              <a:pPr/>
              <a:t>24</a:t>
            </a:fld>
            <a:endParaRPr lang="en-US"/>
          </a:p>
        </p:txBody>
      </p:sp>
      <p:sp>
        <p:nvSpPr>
          <p:cNvPr id="230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temperature is the maximum the material can stand. </a:t>
            </a:r>
          </a:p>
        </p:txBody>
      </p:sp>
    </p:spTree>
    <p:extLst>
      <p:ext uri="{BB962C8B-B14F-4D97-AF65-F5344CB8AC3E}">
        <p14:creationId xmlns:p14="http://schemas.microsoft.com/office/powerpoint/2010/main" val="134274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7B377-5030-4966-B989-38F01E9DC2AD}" type="slidenum">
              <a:rPr lang="en-US"/>
              <a:pPr/>
              <a:t>2</a:t>
            </a:fld>
            <a:endParaRPr lang="en-US"/>
          </a:p>
        </p:txBody>
      </p:sp>
      <p:sp>
        <p:nvSpPr>
          <p:cNvPr id="225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8046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28EEB-B1B6-4D69-A58B-F0C7455FD9EA}" type="slidenum">
              <a:rPr lang="en-US"/>
              <a:pPr/>
              <a:t>3</a:t>
            </a:fld>
            <a:endParaRPr lang="en-US"/>
          </a:p>
        </p:txBody>
      </p:sp>
      <p:sp>
        <p:nvSpPr>
          <p:cNvPr id="224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016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32BF6-A3C2-4B51-8FB3-E6A1F6C4C2DB}" type="slidenum">
              <a:rPr lang="en-US"/>
              <a:pPr/>
              <a:t>4</a:t>
            </a:fld>
            <a:endParaRPr lang="en-US"/>
          </a:p>
        </p:txBody>
      </p:sp>
      <p:sp>
        <p:nvSpPr>
          <p:cNvPr id="165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Chilblain = engelures</a:t>
            </a:r>
          </a:p>
          <a:p>
            <a:r>
              <a:rPr lang="en-US"/>
              <a:t>Frost bite : gelures</a:t>
            </a:r>
          </a:p>
        </p:txBody>
      </p:sp>
    </p:spTree>
    <p:extLst>
      <p:ext uri="{BB962C8B-B14F-4D97-AF65-F5344CB8AC3E}">
        <p14:creationId xmlns:p14="http://schemas.microsoft.com/office/powerpoint/2010/main" val="2665765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626EF-59D8-4527-9088-8194E88F85C9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52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8DD03-9D8E-4A9B-8034-33EE365178DD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25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554A6-8097-4EAB-99E6-DEFBA8F5BF6B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16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A5608-5C5E-45BC-A276-7CE0C63D25F2}" type="slidenum">
              <a:rPr lang="en-US"/>
              <a:pPr/>
              <a:t>8</a:t>
            </a:fld>
            <a:endParaRPr lang="en-US"/>
          </a:p>
        </p:txBody>
      </p:sp>
      <p:sp>
        <p:nvSpPr>
          <p:cNvPr id="207874" name="Rectangle 2050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4900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975BA-8362-4629-AB72-1D83EFA19863}" type="slidenum">
              <a:rPr lang="en-US"/>
              <a:pPr/>
              <a:t>9</a:t>
            </a:fld>
            <a:endParaRPr lang="en-US"/>
          </a:p>
        </p:txBody>
      </p:sp>
      <p:sp>
        <p:nvSpPr>
          <p:cNvPr id="208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391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159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44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504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898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80808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259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67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406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21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95928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69983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81000" y="381000"/>
            <a:ext cx="8458200" cy="6019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7391400" y="6172200"/>
          <a:ext cx="12192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Photo Editor Photo" r:id="rId14" imgW="5466667" imgH="2172003" progId="MSPhotoEd.3">
                  <p:embed/>
                </p:oleObj>
              </mc:Choice>
              <mc:Fallback>
                <p:oleObj name="Photo Editor Photo" r:id="rId14" imgW="5466667" imgH="2172003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6172200"/>
                        <a:ext cx="121920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7391400" y="6172200"/>
            <a:ext cx="1219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48136" name="Rectangle 8"/>
          <p:cNvSpPr>
            <a:spLocks noChangeArrowheads="1"/>
          </p:cNvSpPr>
          <p:nvPr userDrawn="1"/>
        </p:nvSpPr>
        <p:spPr bwMode="auto">
          <a:xfrm>
            <a:off x="381000" y="6400800"/>
            <a:ext cx="30241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bg1"/>
                </a:solidFill>
                <a:latin typeface="Arial" panose="020B0604020202020204" pitchFamily="34" charset="0"/>
              </a:rPr>
              <a:t>No copy to be made without authorisation of Ansell</a:t>
            </a:r>
            <a:endParaRPr lang="fr-FR" sz="10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60000"/>
        <a:buFont typeface="Monotype Sorts" pitchFamily="2" charset="2"/>
        <a:buChar char="l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60000"/>
        <a:buFont typeface="Monotype Sorts" pitchFamily="2" charset="2"/>
        <a:buChar char="è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anose="05000000000000000000" pitchFamily="2" charset="2"/>
        <a:buChar char="l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programa_Microsoft_Word_97___2003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wmf"/><Relationship Id="rId5" Type="http://schemas.openxmlformats.org/officeDocument/2006/relationships/oleObject" Target="../embeddings/Dokument_programa_Microsoft_Word_97___20035.doc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Dokument_programa_Microsoft_Word_97___20031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Dokument_programa_Microsoft_Word_97___20033.doc"/><Relationship Id="rId5" Type="http://schemas.openxmlformats.org/officeDocument/2006/relationships/image" Target="../media/image7.wmf"/><Relationship Id="rId4" Type="http://schemas.openxmlformats.org/officeDocument/2006/relationships/oleObject" Target="../embeddings/Dokument_programa_Microsoft_Word_97___20032.doc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819400"/>
            <a:ext cx="3886200" cy="1752600"/>
          </a:xfrm>
        </p:spPr>
        <p:txBody>
          <a:bodyPr anchor="ctr"/>
          <a:lstStyle/>
          <a:p>
            <a:pPr>
              <a:lnSpc>
                <a:spcPct val="140000"/>
              </a:lnSpc>
            </a:pPr>
            <a:r>
              <a:rPr lang="hr-HR" sz="3600"/>
              <a:t>TERMIČKA ZAŠTITA</a:t>
            </a:r>
            <a:endParaRPr lang="en-GB" sz="440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49156" name="Picture 4" descr="GP applic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4087813" cy="53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914400"/>
          </a:xfrm>
        </p:spPr>
        <p:txBody>
          <a:bodyPr/>
          <a:lstStyle/>
          <a:p>
            <a:r>
              <a:rPr lang="en-GB" b="0"/>
              <a:t>EN 511 – </a:t>
            </a:r>
            <a:r>
              <a:rPr lang="hr-HR" b="0"/>
              <a:t>Test na kontaktnu hladnoću</a:t>
            </a:r>
            <a:endParaRPr lang="en-GB" sz="3000" b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1524000"/>
          </a:xfrm>
        </p:spPr>
        <p:txBody>
          <a:bodyPr/>
          <a:lstStyle/>
          <a:p>
            <a:pPr marL="0" indent="3175">
              <a:lnSpc>
                <a:spcPct val="80000"/>
              </a:lnSpc>
            </a:pPr>
            <a:r>
              <a:rPr lang="hr-HR" sz="2000" b="0"/>
              <a:t>Mjere se temperaturno spuštanje preko materijala za koji se zna da ima termičku otpornost i preko uzorka materijala koji je pod testom</a:t>
            </a:r>
            <a:r>
              <a:rPr lang="en-GB" sz="2000" b="0"/>
              <a:t>, </a:t>
            </a:r>
            <a:r>
              <a:rPr lang="hr-HR" sz="2000" b="0"/>
              <a:t>i određuje se termička otpornost uzorka preko dobivenih vrijednosti</a:t>
            </a:r>
            <a:r>
              <a:rPr lang="en-GB" sz="2000" b="0"/>
              <a:t>.</a:t>
            </a:r>
            <a:endParaRPr lang="en-GB" sz="1000" b="0"/>
          </a:p>
          <a:p>
            <a:pPr marL="0" indent="3175">
              <a:lnSpc>
                <a:spcPct val="120000"/>
              </a:lnSpc>
            </a:pPr>
            <a:r>
              <a:rPr lang="hr-HR" sz="2000" b="0"/>
              <a:t>Testna metoda je određena u </a:t>
            </a:r>
            <a:r>
              <a:rPr lang="en-GB" sz="2000" b="0"/>
              <a:t>ISO 5085-1 “</a:t>
            </a:r>
            <a:r>
              <a:rPr lang="hr-HR" sz="2000" b="0"/>
              <a:t>Niska termička otpornost</a:t>
            </a:r>
            <a:r>
              <a:rPr lang="en-GB" sz="2000" b="0"/>
              <a:t>”.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685800" y="2971800"/>
            <a:ext cx="8153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3175">
              <a:spcBef>
                <a:spcPct val="20000"/>
              </a:spcBef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346075">
              <a:spcBef>
                <a:spcPct val="20000"/>
              </a:spcBef>
              <a:buClr>
                <a:schemeClr val="bg1"/>
              </a:buClr>
              <a:buSzPct val="60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60000"/>
              <a:buFont typeface="Monotype Sorts" pitchFamily="2" charset="2"/>
              <a:buChar char="è"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l"/>
              <a:defRPr sz="1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n-GB" sz="2000" b="0"/>
          </a:p>
          <a:p>
            <a:pPr>
              <a:lnSpc>
                <a:spcPct val="120000"/>
              </a:lnSpc>
            </a:pPr>
            <a:r>
              <a:rPr lang="hr-HR" sz="1800" b="0" u="sng"/>
              <a:t>Testni princip</a:t>
            </a:r>
            <a:endParaRPr lang="en-GB" sz="1800" b="0"/>
          </a:p>
          <a:p>
            <a:pPr lvl="1">
              <a:lnSpc>
                <a:spcPct val="120000"/>
              </a:lnSpc>
              <a:buFont typeface="Marlett" pitchFamily="2" charset="2"/>
              <a:buChar char="i"/>
            </a:pPr>
            <a:r>
              <a:rPr lang="en-GB" sz="1600"/>
              <a:t> </a:t>
            </a:r>
            <a:r>
              <a:rPr lang="hr-HR" sz="1600"/>
              <a:t>Uzorci se uzimaju sa dlana ruke jednog para rukavica</a:t>
            </a:r>
            <a:r>
              <a:rPr lang="en-GB" sz="1600"/>
              <a:t>.</a:t>
            </a:r>
          </a:p>
          <a:p>
            <a:pPr lvl="1">
              <a:lnSpc>
                <a:spcPct val="120000"/>
              </a:lnSpc>
              <a:buFont typeface="Marlett" pitchFamily="2" charset="2"/>
              <a:buChar char="i"/>
            </a:pPr>
            <a:r>
              <a:rPr lang="en-GB" sz="1600"/>
              <a:t> </a:t>
            </a:r>
            <a:r>
              <a:rPr lang="hr-HR" sz="1600"/>
              <a:t>Testni uzorak se položi na vruću površinu</a:t>
            </a:r>
            <a:r>
              <a:rPr lang="en-GB" sz="1600"/>
              <a:t> (</a:t>
            </a:r>
            <a:r>
              <a:rPr lang="hr-HR" sz="1600"/>
              <a:t>vanjska strana nepokrivena</a:t>
            </a:r>
            <a:r>
              <a:rPr lang="en-GB" sz="1600"/>
              <a:t>) </a:t>
            </a:r>
            <a:r>
              <a:rPr lang="hr-HR" sz="1600"/>
              <a:t>a hladna površina se postavi ispod aparata</a:t>
            </a:r>
            <a:r>
              <a:rPr lang="en-GB" sz="1600"/>
              <a:t>.</a:t>
            </a:r>
          </a:p>
          <a:p>
            <a:pPr lvl="1">
              <a:lnSpc>
                <a:spcPct val="120000"/>
              </a:lnSpc>
              <a:buFont typeface="Marlett" pitchFamily="2" charset="2"/>
              <a:buChar char="i"/>
            </a:pPr>
            <a:r>
              <a:rPr lang="en-GB" sz="1600"/>
              <a:t> </a:t>
            </a:r>
            <a:r>
              <a:rPr lang="hr-HR" sz="1600"/>
              <a:t>Poduprijeti hladnu površinu da se omogući cirkulacija zraka i pokriti sa okruglim materijalom koji ostvaruje pritisak od </a:t>
            </a:r>
            <a:r>
              <a:rPr lang="en-GB" sz="1600"/>
              <a:t>6.9 kPa. </a:t>
            </a:r>
          </a:p>
          <a:p>
            <a:pPr lvl="1">
              <a:lnSpc>
                <a:spcPct val="120000"/>
              </a:lnSpc>
              <a:buFont typeface="Marlett" pitchFamily="2" charset="2"/>
              <a:buChar char="i"/>
            </a:pPr>
            <a:r>
              <a:rPr lang="en-GB" sz="1600"/>
              <a:t> </a:t>
            </a:r>
            <a:r>
              <a:rPr lang="hr-HR" sz="1600"/>
              <a:t>Zabilježiti izmjerene temperature </a:t>
            </a:r>
            <a:r>
              <a:rPr lang="en-GB" sz="1600"/>
              <a:t>T1, T2 </a:t>
            </a:r>
            <a:r>
              <a:rPr lang="hr-HR" sz="1600"/>
              <a:t>i </a:t>
            </a:r>
            <a:r>
              <a:rPr lang="en-GB" sz="1600"/>
              <a:t>T3.</a:t>
            </a:r>
          </a:p>
          <a:p>
            <a:pPr lvl="1">
              <a:lnSpc>
                <a:spcPct val="120000"/>
              </a:lnSpc>
              <a:buFont typeface="Marlett" pitchFamily="2" charset="2"/>
              <a:buChar char="i"/>
            </a:pPr>
            <a:r>
              <a:rPr lang="en-GB" sz="1600"/>
              <a:t> </a:t>
            </a:r>
            <a:r>
              <a:rPr lang="hr-HR" sz="1600"/>
              <a:t>Kalkulacija</a:t>
            </a:r>
            <a:r>
              <a:rPr lang="en-GB" sz="1600"/>
              <a:t>: </a:t>
            </a:r>
            <a:r>
              <a:rPr lang="hr-HR" sz="1600" u="sng"/>
              <a:t>Termička otpornost testnog uzorka  </a:t>
            </a:r>
            <a:r>
              <a:rPr lang="en-GB" sz="1600"/>
              <a:t>= </a:t>
            </a:r>
            <a:r>
              <a:rPr lang="en-GB" sz="1600" u="sng"/>
              <a:t>T2 - T3</a:t>
            </a:r>
          </a:p>
          <a:p>
            <a:pPr lvl="1">
              <a:lnSpc>
                <a:spcPct val="120000"/>
              </a:lnSpc>
              <a:buFont typeface="Marlett" pitchFamily="2" charset="2"/>
              <a:buNone/>
            </a:pPr>
            <a:r>
              <a:rPr lang="en-GB" sz="1600"/>
              <a:t>                         </a:t>
            </a:r>
            <a:r>
              <a:rPr lang="hr-HR" sz="1600"/>
              <a:t> </a:t>
            </a:r>
            <a:r>
              <a:rPr lang="en-GB" sz="1600"/>
              <a:t> </a:t>
            </a:r>
            <a:r>
              <a:rPr lang="hr-HR" sz="1600"/>
              <a:t>Termička otpornost </a:t>
            </a:r>
            <a:r>
              <a:rPr lang="en-GB" sz="1600"/>
              <a:t>“standard</a:t>
            </a:r>
            <a:r>
              <a:rPr lang="hr-HR" sz="1600"/>
              <a:t>a</a:t>
            </a:r>
            <a:r>
              <a:rPr lang="en-GB" sz="1600"/>
              <a:t>”       T1 - T2</a:t>
            </a:r>
          </a:p>
          <a:p>
            <a:pPr lvl="1">
              <a:lnSpc>
                <a:spcPct val="120000"/>
              </a:lnSpc>
              <a:buFont typeface="Marlett" pitchFamily="2" charset="2"/>
              <a:buNone/>
            </a:pPr>
            <a:endParaRPr lang="en-GB"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924800" cy="1371600"/>
          </a:xfrm>
        </p:spPr>
        <p:txBody>
          <a:bodyPr/>
          <a:lstStyle/>
          <a:p>
            <a:pPr marL="0" indent="3175" algn="ctr">
              <a:lnSpc>
                <a:spcPct val="120000"/>
              </a:lnSpc>
            </a:pPr>
            <a:r>
              <a:rPr lang="en-GB" sz="2800"/>
              <a:t>EN 511 - </a:t>
            </a:r>
            <a:r>
              <a:rPr lang="hr-HR" sz="2800"/>
              <a:t>Vodonepropusnost</a:t>
            </a:r>
            <a:endParaRPr lang="en-GB" sz="2000" b="0"/>
          </a:p>
          <a:p>
            <a:pPr marL="0" indent="3175">
              <a:lnSpc>
                <a:spcPct val="120000"/>
              </a:lnSpc>
            </a:pPr>
            <a:r>
              <a:rPr lang="hr-HR" sz="2000" b="0"/>
              <a:t>Prodor vode ne smije se pojaviti prije nego istekne </a:t>
            </a:r>
            <a:r>
              <a:rPr lang="en-GB" sz="2000" b="0"/>
              <a:t>30 </a:t>
            </a:r>
            <a:r>
              <a:rPr lang="hr-HR" sz="2000" b="0"/>
              <a:t>minuta nakon starta testa</a:t>
            </a:r>
            <a:r>
              <a:rPr lang="en-GB" sz="2000" b="0"/>
              <a:t>. </a:t>
            </a:r>
            <a:r>
              <a:rPr lang="hr-HR" sz="2000" b="0"/>
              <a:t>Testna metoda je zadana u </a:t>
            </a:r>
            <a:r>
              <a:rPr lang="en-GB" sz="2000" b="0"/>
              <a:t>EN 344, 5.12 “</a:t>
            </a:r>
            <a:r>
              <a:rPr lang="hr-HR" sz="2000" b="0"/>
              <a:t>Određivanje prodora i apsorpcije vode</a:t>
            </a:r>
            <a:r>
              <a:rPr lang="en-GB" sz="2000" b="0"/>
              <a:t>”.</a:t>
            </a:r>
            <a:endParaRPr lang="en-GB" b="0"/>
          </a:p>
          <a:p>
            <a:pPr marL="0" indent="3175">
              <a:lnSpc>
                <a:spcPct val="120000"/>
              </a:lnSpc>
            </a:pPr>
            <a:endParaRPr lang="en-GB" sz="1800" b="0"/>
          </a:p>
          <a:p>
            <a:pPr marL="0" indent="3175">
              <a:lnSpc>
                <a:spcPct val="120000"/>
              </a:lnSpc>
            </a:pPr>
            <a:endParaRPr lang="en-GB" sz="1800" b="0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609600" y="2590800"/>
            <a:ext cx="8001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3175">
              <a:spcBef>
                <a:spcPct val="20000"/>
              </a:spcBef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117475" indent="7938">
              <a:spcBef>
                <a:spcPct val="20000"/>
              </a:spcBef>
              <a:buClr>
                <a:schemeClr val="bg1"/>
              </a:buClr>
              <a:buSzPct val="60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20000"/>
              </a:spcBef>
              <a:buClr>
                <a:schemeClr val="bg1"/>
              </a:buClr>
              <a:buSzPct val="60000"/>
              <a:buFont typeface="Monotype Sorts" pitchFamily="2" charset="2"/>
              <a:buChar char="è"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l"/>
              <a:defRPr sz="1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GB" sz="2800"/>
              <a:t>EN 511 – </a:t>
            </a:r>
            <a:r>
              <a:rPr lang="hr-HR" sz="2800"/>
              <a:t>Ponašanje u odnosu na fleksibilnost</a:t>
            </a:r>
            <a:endParaRPr lang="en-GB" sz="2000" b="0"/>
          </a:p>
          <a:p>
            <a:pPr>
              <a:lnSpc>
                <a:spcPct val="120000"/>
              </a:lnSpc>
            </a:pPr>
            <a:r>
              <a:rPr lang="hr-HR" sz="2000" b="0"/>
              <a:t>Premazane zaštitne rukavice ne smiju imati pukotine kada se testiraju u skladu sa metodom </a:t>
            </a:r>
            <a:r>
              <a:rPr lang="en-GB" sz="2000" b="0"/>
              <a:t>A </a:t>
            </a:r>
            <a:r>
              <a:rPr lang="hr-HR" sz="2000" b="0"/>
              <a:t>od </a:t>
            </a:r>
            <a:r>
              <a:rPr lang="en-GB" sz="2000" b="0"/>
              <a:t>ISO 7854 “</a:t>
            </a:r>
            <a:r>
              <a:rPr lang="hr-HR" sz="2000" b="0"/>
              <a:t>Određivanje fleksibilnosti rukavica </a:t>
            </a:r>
            <a:r>
              <a:rPr lang="en-GB" sz="2000" b="0"/>
              <a:t>” </a:t>
            </a:r>
            <a:endParaRPr lang="hr-HR" sz="2000" b="0"/>
          </a:p>
          <a:p>
            <a:pPr>
              <a:lnSpc>
                <a:spcPct val="120000"/>
              </a:lnSpc>
            </a:pPr>
            <a:r>
              <a:rPr lang="hr-HR" sz="2000" b="0"/>
              <a:t>na  </a:t>
            </a:r>
            <a:r>
              <a:rPr lang="en-GB" sz="2000" b="0"/>
              <a:t>-20°C.</a:t>
            </a:r>
            <a:endParaRPr lang="en-GB" b="0"/>
          </a:p>
          <a:p>
            <a:pPr>
              <a:lnSpc>
                <a:spcPct val="120000"/>
              </a:lnSpc>
            </a:pPr>
            <a:endParaRPr lang="en-GB" sz="600"/>
          </a:p>
          <a:p>
            <a:pPr>
              <a:lnSpc>
                <a:spcPct val="120000"/>
              </a:lnSpc>
            </a:pPr>
            <a:endParaRPr lang="en-GB" sz="2000"/>
          </a:p>
          <a:p>
            <a:pPr lvl="1">
              <a:lnSpc>
                <a:spcPct val="120000"/>
              </a:lnSpc>
              <a:buClr>
                <a:srgbClr val="000099"/>
              </a:buClr>
              <a:buFontTx/>
              <a:buChar char=" "/>
            </a:pPr>
            <a:endParaRPr lang="en-GB"/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468313" y="4572000"/>
            <a:ext cx="842486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3175">
              <a:spcBef>
                <a:spcPct val="20000"/>
              </a:spcBef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117475" indent="7938">
              <a:spcBef>
                <a:spcPct val="20000"/>
              </a:spcBef>
              <a:buClr>
                <a:schemeClr val="bg1"/>
              </a:buClr>
              <a:buSzPct val="60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20000"/>
              </a:spcBef>
              <a:buClr>
                <a:schemeClr val="bg1"/>
              </a:buClr>
              <a:buSzPct val="60000"/>
              <a:buFont typeface="Monotype Sorts" pitchFamily="2" charset="2"/>
              <a:buChar char="è"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l"/>
              <a:defRPr sz="1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GB" sz="2800"/>
              <a:t>EN 511 – </a:t>
            </a:r>
            <a:r>
              <a:rPr lang="hr-HR" sz="2800"/>
              <a:t>Otpornost na hladnoću</a:t>
            </a:r>
            <a:endParaRPr lang="en-GB" sz="2000" b="0"/>
          </a:p>
          <a:p>
            <a:pPr>
              <a:lnSpc>
                <a:spcPct val="120000"/>
              </a:lnSpc>
            </a:pPr>
            <a:r>
              <a:rPr lang="hr-HR" sz="2000" b="0"/>
              <a:t>Premazane zaštitne rukavice ne smiju imati pukotine kada se testiraju na  </a:t>
            </a:r>
            <a:r>
              <a:rPr lang="en-GB" sz="2000" b="0"/>
              <a:t>-50°C. </a:t>
            </a:r>
            <a:r>
              <a:rPr lang="hr-HR" sz="2000" b="0"/>
              <a:t>Testna metoda je zadana u </a:t>
            </a:r>
            <a:r>
              <a:rPr lang="en-GB" sz="2000" b="0"/>
              <a:t>ISO 4675 “</a:t>
            </a:r>
            <a:r>
              <a:rPr lang="hr-HR" sz="2000" b="0"/>
              <a:t>Test savijanja na niskoj temperaturi</a:t>
            </a:r>
            <a:r>
              <a:rPr lang="en-GB" sz="2000" b="0"/>
              <a:t>”.</a:t>
            </a:r>
            <a:endParaRPr lang="en-GB" b="0"/>
          </a:p>
          <a:p>
            <a:pPr>
              <a:lnSpc>
                <a:spcPct val="120000"/>
              </a:lnSpc>
            </a:pPr>
            <a:endParaRPr lang="en-GB" sz="1000" b="0"/>
          </a:p>
          <a:p>
            <a:pPr>
              <a:lnSpc>
                <a:spcPct val="120000"/>
              </a:lnSpc>
            </a:pP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utoUpdateAnimBg="0"/>
      <p:bldP spid="10752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8" name="Rectangle 1030"/>
          <p:cNvSpPr>
            <a:spLocks noChangeArrowheads="1"/>
          </p:cNvSpPr>
          <p:nvPr/>
        </p:nvSpPr>
        <p:spPr bwMode="auto">
          <a:xfrm>
            <a:off x="1600200" y="1828800"/>
            <a:ext cx="6172200" cy="396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105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hr-HR" b="0"/>
              <a:t>Materijali</a:t>
            </a:r>
            <a:endParaRPr lang="en-GB"/>
          </a:p>
        </p:txBody>
      </p:sp>
      <p:graphicFrame>
        <p:nvGraphicFramePr>
          <p:cNvPr id="2" name="Object 1031"/>
          <p:cNvGraphicFramePr>
            <a:graphicFrameLocks noChangeAspect="1"/>
          </p:cNvGraphicFramePr>
          <p:nvPr/>
        </p:nvGraphicFramePr>
        <p:xfrm>
          <a:off x="1574800" y="1879600"/>
          <a:ext cx="5995988" cy="396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0602" name="AutoShape 1034"/>
          <p:cNvSpPr>
            <a:spLocks noChangeArrowheads="1"/>
          </p:cNvSpPr>
          <p:nvPr/>
        </p:nvSpPr>
        <p:spPr bwMode="auto">
          <a:xfrm>
            <a:off x="6248400" y="762000"/>
            <a:ext cx="1905000" cy="838200"/>
          </a:xfrm>
          <a:prstGeom prst="wedgeRoundRectCallout">
            <a:avLst>
              <a:gd name="adj1" fmla="val -116500"/>
              <a:gd name="adj2" fmla="val 108144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r-HR" sz="1800"/>
              <a:t>Prirodni latex je </a:t>
            </a:r>
          </a:p>
          <a:p>
            <a:pPr algn="ctr"/>
            <a:r>
              <a:rPr lang="hr-HR" sz="1800"/>
              <a:t>insulativni materijal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800600" cy="1143000"/>
          </a:xfrm>
        </p:spPr>
        <p:txBody>
          <a:bodyPr/>
          <a:lstStyle/>
          <a:p>
            <a:r>
              <a:rPr lang="hr-HR" b="0"/>
              <a:t>Vrućina i rizici od vatre</a:t>
            </a:r>
            <a:endParaRPr lang="en-GB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  <a:noFill/>
          <a:ln/>
        </p:spPr>
        <p:txBody>
          <a:bodyPr/>
          <a:lstStyle/>
          <a:p>
            <a:pPr>
              <a:lnSpc>
                <a:spcPct val="120000"/>
              </a:lnSpc>
            </a:pPr>
            <a:endParaRPr lang="en-GB" b="0"/>
          </a:p>
          <a:p>
            <a:pPr>
              <a:lnSpc>
                <a:spcPct val="120000"/>
              </a:lnSpc>
            </a:pPr>
            <a:r>
              <a:rPr lang="hr-HR" b="0"/>
              <a:t>Neki primjeri</a:t>
            </a:r>
            <a:r>
              <a:rPr lang="en-GB" b="0"/>
              <a:t>:</a:t>
            </a:r>
          </a:p>
          <a:p>
            <a:pPr>
              <a:lnSpc>
                <a:spcPct val="120000"/>
              </a:lnSpc>
            </a:pPr>
            <a:endParaRPr lang="en-GB" b="0"/>
          </a:p>
          <a:p>
            <a:pPr>
              <a:lnSpc>
                <a:spcPct val="120000"/>
              </a:lnSpc>
            </a:pPr>
            <a:r>
              <a:rPr lang="en-GB" b="0"/>
              <a:t>- </a:t>
            </a:r>
            <a:r>
              <a:rPr lang="hr-HR" b="0"/>
              <a:t>Rukovanje vrućim staklom</a:t>
            </a:r>
            <a:r>
              <a:rPr lang="en-GB" b="0"/>
              <a:t>, </a:t>
            </a:r>
            <a:r>
              <a:rPr lang="hr-HR" b="0"/>
              <a:t>vrući odljevi</a:t>
            </a:r>
            <a:r>
              <a:rPr lang="en-GB" b="0"/>
              <a:t>, </a:t>
            </a:r>
            <a:r>
              <a:rPr lang="hr-HR" b="0"/>
              <a:t>vruće drvene površine</a:t>
            </a:r>
            <a:r>
              <a:rPr lang="en-GB" b="0"/>
              <a:t>,</a:t>
            </a:r>
          </a:p>
          <a:p>
            <a:pPr>
              <a:lnSpc>
                <a:spcPct val="120000"/>
              </a:lnSpc>
            </a:pPr>
            <a:r>
              <a:rPr lang="en-GB" b="0"/>
              <a:t>- </a:t>
            </a:r>
            <a:r>
              <a:rPr lang="hr-HR" b="0"/>
              <a:t>Skidanje sa stroja guma</a:t>
            </a:r>
            <a:r>
              <a:rPr lang="en-GB" b="0"/>
              <a:t>, </a:t>
            </a:r>
            <a:r>
              <a:rPr lang="hr-HR" b="0"/>
              <a:t>termoplastika</a:t>
            </a:r>
            <a:r>
              <a:rPr lang="en-GB" b="0"/>
              <a:t>,</a:t>
            </a:r>
          </a:p>
          <a:p>
            <a:pPr>
              <a:lnSpc>
                <a:spcPct val="120000"/>
              </a:lnSpc>
            </a:pPr>
            <a:r>
              <a:rPr lang="en-GB" b="0"/>
              <a:t>- </a:t>
            </a:r>
            <a:r>
              <a:rPr lang="hr-HR" b="0"/>
              <a:t>Varenje</a:t>
            </a:r>
            <a:r>
              <a:rPr lang="en-GB" b="0"/>
              <a:t>,</a:t>
            </a:r>
          </a:p>
          <a:p>
            <a:pPr>
              <a:lnSpc>
                <a:spcPct val="120000"/>
              </a:lnSpc>
            </a:pPr>
            <a:r>
              <a:rPr lang="en-GB" b="0"/>
              <a:t>- </a:t>
            </a:r>
            <a:r>
              <a:rPr lang="hr-HR" b="0"/>
              <a:t>Rad blizu tekućeg metala</a:t>
            </a:r>
            <a:r>
              <a:rPr lang="en-GB" b="0"/>
              <a:t>,</a:t>
            </a:r>
          </a:p>
          <a:p>
            <a:pPr>
              <a:lnSpc>
                <a:spcPct val="120000"/>
              </a:lnSpc>
            </a:pPr>
            <a:r>
              <a:rPr lang="en-GB" b="0"/>
              <a:t>- ...</a:t>
            </a:r>
          </a:p>
        </p:txBody>
      </p:sp>
      <p:graphicFrame>
        <p:nvGraphicFramePr>
          <p:cNvPr id="132101" name="Object 5"/>
          <p:cNvGraphicFramePr>
            <a:graphicFrameLocks noChangeAspect="1"/>
          </p:cNvGraphicFramePr>
          <p:nvPr/>
        </p:nvGraphicFramePr>
        <p:xfrm>
          <a:off x="6248400" y="685800"/>
          <a:ext cx="2314575" cy="213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2" name="Photo Editor Photo" r:id="rId4" imgW="1476190" imgH="1362265" progId="MSPhotoEd.3">
                  <p:embed/>
                </p:oleObj>
              </mc:Choice>
              <mc:Fallback>
                <p:oleObj name="Photo Editor Photo" r:id="rId4" imgW="1476190" imgH="1362265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685800"/>
                        <a:ext cx="2314575" cy="213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4876800" cy="1143000"/>
          </a:xfrm>
        </p:spPr>
        <p:txBody>
          <a:bodyPr/>
          <a:lstStyle/>
          <a:p>
            <a:r>
              <a:rPr lang="hr-HR" b="0"/>
              <a:t>Industrije gdje je prisutna</a:t>
            </a:r>
            <a:r>
              <a:rPr lang="en-GB" b="0"/>
              <a:t> </a:t>
            </a:r>
            <a:r>
              <a:rPr lang="hr-HR" b="0"/>
              <a:t>vrućina</a:t>
            </a:r>
            <a:r>
              <a:rPr lang="en-GB" b="0"/>
              <a:t> </a:t>
            </a:r>
            <a:r>
              <a:rPr lang="hr-HR" b="0"/>
              <a:t>i rizici od vatre</a:t>
            </a:r>
            <a:endParaRPr lang="en-US" b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1242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000" b="0"/>
              <a:t>- </a:t>
            </a:r>
            <a:r>
              <a:rPr lang="hr-HR" sz="2000" b="0"/>
              <a:t>Staklo</a:t>
            </a:r>
            <a:r>
              <a:rPr lang="en-US" sz="2000" b="0"/>
              <a:t>, </a:t>
            </a:r>
            <a:r>
              <a:rPr lang="hr-HR" sz="2000" b="0"/>
              <a:t>plastika</a:t>
            </a:r>
            <a:r>
              <a:rPr lang="en-US" sz="2000" b="0"/>
              <a:t>, </a:t>
            </a:r>
            <a:r>
              <a:rPr lang="hr-HR" sz="2000" b="0"/>
              <a:t>guma</a:t>
            </a:r>
            <a:r>
              <a:rPr lang="en-US" sz="2000" b="0"/>
              <a:t>,</a:t>
            </a:r>
          </a:p>
          <a:p>
            <a:pPr>
              <a:lnSpc>
                <a:spcPct val="140000"/>
              </a:lnSpc>
            </a:pPr>
            <a:r>
              <a:rPr lang="en-US" sz="2000" b="0"/>
              <a:t>- </a:t>
            </a:r>
            <a:r>
              <a:rPr lang="hr-HR" sz="2000" b="0"/>
              <a:t>Bolnice</a:t>
            </a:r>
            <a:r>
              <a:rPr lang="en-US" sz="2000" b="0"/>
              <a:t>/</a:t>
            </a:r>
            <a:r>
              <a:rPr lang="hr-HR" sz="2000" b="0"/>
              <a:t>laboratoriji</a:t>
            </a:r>
            <a:endParaRPr lang="en-US" sz="2000" b="0"/>
          </a:p>
          <a:p>
            <a:pPr>
              <a:lnSpc>
                <a:spcPct val="140000"/>
              </a:lnSpc>
            </a:pPr>
            <a:r>
              <a:rPr lang="en-US" sz="2000" b="0"/>
              <a:t>- </a:t>
            </a:r>
            <a:r>
              <a:rPr lang="hr-HR" sz="2000" b="0"/>
              <a:t>Metalna industrija</a:t>
            </a:r>
            <a:endParaRPr lang="en-US" sz="2000" b="0"/>
          </a:p>
          <a:p>
            <a:pPr>
              <a:lnSpc>
                <a:spcPct val="140000"/>
              </a:lnSpc>
            </a:pPr>
            <a:r>
              <a:rPr lang="en-US" sz="2000" b="0"/>
              <a:t>- </a:t>
            </a:r>
            <a:r>
              <a:rPr lang="hr-HR" sz="2000" b="0"/>
              <a:t>Papir</a:t>
            </a:r>
            <a:r>
              <a:rPr lang="en-US" sz="2000" b="0"/>
              <a:t> 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4876800" cy="1143000"/>
          </a:xfrm>
        </p:spPr>
        <p:txBody>
          <a:bodyPr/>
          <a:lstStyle/>
          <a:p>
            <a:r>
              <a:rPr lang="hr-HR" b="0"/>
              <a:t>Posljedice vrućine i vatre </a:t>
            </a:r>
            <a:br>
              <a:rPr lang="hr-HR" b="0"/>
            </a:br>
            <a:r>
              <a:rPr lang="hr-HR" b="0"/>
              <a:t>na ruke</a:t>
            </a:r>
            <a:endParaRPr lang="en-GB" b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038600"/>
          </a:xfrm>
          <a:noFill/>
          <a:ln/>
        </p:spPr>
        <p:txBody>
          <a:bodyPr/>
          <a:lstStyle/>
          <a:p>
            <a:pPr>
              <a:lnSpc>
                <a:spcPct val="160000"/>
              </a:lnSpc>
            </a:pPr>
            <a:r>
              <a:rPr lang="hr-HR" b="0" u="sng"/>
              <a:t>Kratkotrajne posljedice</a:t>
            </a:r>
            <a:endParaRPr lang="en-GB" b="0"/>
          </a:p>
          <a:p>
            <a:pPr>
              <a:lnSpc>
                <a:spcPct val="160000"/>
              </a:lnSpc>
            </a:pPr>
            <a:r>
              <a:rPr lang="en-GB" b="0"/>
              <a:t>- </a:t>
            </a:r>
            <a:r>
              <a:rPr lang="hr-HR" b="0"/>
              <a:t>sušenje kože</a:t>
            </a:r>
            <a:r>
              <a:rPr lang="en-GB" b="0"/>
              <a:t>,</a:t>
            </a:r>
          </a:p>
          <a:p>
            <a:pPr>
              <a:lnSpc>
                <a:spcPct val="160000"/>
              </a:lnSpc>
            </a:pPr>
            <a:r>
              <a:rPr lang="en-GB" b="0"/>
              <a:t>- </a:t>
            </a:r>
            <a:r>
              <a:rPr lang="hr-HR" b="0"/>
              <a:t>termičke opekline </a:t>
            </a:r>
            <a:r>
              <a:rPr lang="en-GB" b="0"/>
              <a:t>(</a:t>
            </a:r>
            <a:r>
              <a:rPr lang="hr-HR" b="0"/>
              <a:t>direktne ili indirektne</a:t>
            </a:r>
            <a:r>
              <a:rPr lang="en-GB" b="0"/>
              <a:t>),</a:t>
            </a:r>
          </a:p>
          <a:p>
            <a:pPr>
              <a:lnSpc>
                <a:spcPct val="160000"/>
              </a:lnSpc>
            </a:pPr>
            <a:r>
              <a:rPr lang="hr-HR" b="0" u="sng"/>
              <a:t>Dugotrajne posljedice</a:t>
            </a:r>
            <a:endParaRPr lang="en-GB" b="0"/>
          </a:p>
          <a:p>
            <a:pPr>
              <a:lnSpc>
                <a:spcPct val="160000"/>
              </a:lnSpc>
            </a:pPr>
            <a:r>
              <a:rPr lang="en-GB" b="0"/>
              <a:t>- </a:t>
            </a:r>
            <a:r>
              <a:rPr lang="hr-HR" b="0"/>
              <a:t>rak</a:t>
            </a:r>
            <a:r>
              <a:rPr lang="en-GB" b="0"/>
              <a:t> (</a:t>
            </a:r>
            <a:r>
              <a:rPr lang="hr-HR" b="0"/>
              <a:t>infra-crvena radijacija</a:t>
            </a:r>
            <a:r>
              <a:rPr lang="en-GB" b="0"/>
              <a:t>),</a:t>
            </a:r>
          </a:p>
          <a:p>
            <a:pPr>
              <a:lnSpc>
                <a:spcPct val="160000"/>
              </a:lnSpc>
            </a:pPr>
            <a:r>
              <a:rPr lang="en-GB" b="0"/>
              <a:t>- ...</a:t>
            </a:r>
          </a:p>
          <a:p>
            <a:endParaRPr lang="en-GB" b="0"/>
          </a:p>
        </p:txBody>
      </p:sp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6172200" y="762000"/>
          <a:ext cx="240030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5" name="Photo Editor Photo" r:id="rId3" imgW="2400635" imgH="1619476" progId="MSPhotoEd.3">
                  <p:embed/>
                </p:oleObj>
              </mc:Choice>
              <mc:Fallback>
                <p:oleObj name="Photo Editor Photo" r:id="rId3" imgW="2400635" imgH="1619476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762000"/>
                        <a:ext cx="2400300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GB" b="0"/>
              <a:t>EN 407 </a:t>
            </a:r>
            <a:r>
              <a:rPr lang="hr-HR" b="0"/>
              <a:t>Zaštitne rukavice protiv termičkih rizika</a:t>
            </a:r>
            <a:endParaRPr lang="en-GB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marL="58738" indent="3175"/>
            <a:r>
              <a:rPr lang="hr-HR" b="0"/>
              <a:t>Ovaj standard specificira opće zahtjeve</a:t>
            </a:r>
            <a:r>
              <a:rPr lang="en-GB" b="0"/>
              <a:t>, </a:t>
            </a:r>
            <a:r>
              <a:rPr lang="hr-HR" b="0"/>
              <a:t>razine termičkih značajki</a:t>
            </a:r>
            <a:r>
              <a:rPr lang="en-GB" b="0"/>
              <a:t>, </a:t>
            </a:r>
            <a:r>
              <a:rPr lang="hr-HR" b="0"/>
              <a:t>testne metode i označavanje zaštitnih rukavica protiv vrućine i</a:t>
            </a:r>
            <a:r>
              <a:rPr lang="en-GB" b="0"/>
              <a:t>/</a:t>
            </a:r>
            <a:r>
              <a:rPr lang="hr-HR" b="0"/>
              <a:t>ili vatre</a:t>
            </a:r>
            <a:r>
              <a:rPr lang="en-GB" b="0"/>
              <a:t>.</a:t>
            </a:r>
          </a:p>
          <a:p>
            <a:pPr marL="58738" indent="3175"/>
            <a:endParaRPr lang="en-GB" sz="1600" b="0"/>
          </a:p>
          <a:p>
            <a:pPr marL="58738" indent="3175"/>
            <a:r>
              <a:rPr lang="hr-HR" b="0"/>
              <a:t>Zaštitne rukavice moraju odgovarati </a:t>
            </a:r>
            <a:r>
              <a:rPr lang="en-GB" b="0"/>
              <a:t>EN 420 </a:t>
            </a:r>
            <a:r>
              <a:rPr lang="hr-HR" b="0"/>
              <a:t>zahtjevima</a:t>
            </a:r>
            <a:r>
              <a:rPr lang="en-GB" b="0"/>
              <a:t>:</a:t>
            </a:r>
          </a:p>
          <a:p>
            <a:pPr marL="395288" lvl="1" indent="0">
              <a:buFont typeface="Marlett" pitchFamily="2" charset="2"/>
              <a:buChar char="i"/>
            </a:pPr>
            <a:r>
              <a:rPr lang="en-GB"/>
              <a:t> </a:t>
            </a:r>
            <a:r>
              <a:rPr lang="hr-HR"/>
              <a:t>veličine </a:t>
            </a:r>
            <a:r>
              <a:rPr lang="en-GB"/>
              <a:t>(</a:t>
            </a:r>
            <a:r>
              <a:rPr lang="hr-HR"/>
              <a:t>rukavice razine </a:t>
            </a:r>
            <a:r>
              <a:rPr lang="en-GB"/>
              <a:t>3 </a:t>
            </a:r>
            <a:r>
              <a:rPr lang="hr-HR"/>
              <a:t>i </a:t>
            </a:r>
            <a:r>
              <a:rPr lang="en-GB"/>
              <a:t>4 </a:t>
            </a:r>
            <a:r>
              <a:rPr lang="hr-HR"/>
              <a:t>u jednom od testova biti će proizvedene tako da se mogu lagano ukloniti u hitnom slučaju</a:t>
            </a:r>
            <a:r>
              <a:rPr lang="en-GB"/>
              <a:t>),</a:t>
            </a:r>
          </a:p>
          <a:p>
            <a:pPr marL="395288" lvl="1" indent="0">
              <a:buFont typeface="Marlett" pitchFamily="2" charset="2"/>
              <a:buChar char="i"/>
            </a:pPr>
            <a:r>
              <a:rPr lang="en-GB"/>
              <a:t> </a:t>
            </a:r>
            <a:r>
              <a:rPr lang="hr-HR"/>
              <a:t>označavanje rukavica</a:t>
            </a:r>
            <a:r>
              <a:rPr lang="en-GB"/>
              <a:t>,</a:t>
            </a:r>
          </a:p>
          <a:p>
            <a:pPr marL="395288" lvl="1" indent="0">
              <a:buFont typeface="Marlett" pitchFamily="2" charset="2"/>
              <a:buChar char="i"/>
            </a:pPr>
            <a:r>
              <a:rPr lang="en-GB"/>
              <a:t> </a:t>
            </a:r>
            <a:r>
              <a:rPr lang="hr-HR"/>
              <a:t>upute za uporabu</a:t>
            </a:r>
            <a:r>
              <a:rPr lang="en-GB"/>
              <a:t>.</a:t>
            </a:r>
          </a:p>
          <a:p>
            <a:pPr marL="58738" indent="3175"/>
            <a:endParaRPr lang="en-GB" sz="1600" b="0"/>
          </a:p>
          <a:p>
            <a:pPr marL="58738" indent="3175"/>
            <a:r>
              <a:rPr lang="en-GB" b="0"/>
              <a:t>EN 388 : </a:t>
            </a:r>
            <a:r>
              <a:rPr lang="hr-HR" b="0"/>
              <a:t>razina performansi na abraziju -   minimum </a:t>
            </a:r>
            <a:r>
              <a:rPr lang="en-GB" b="0"/>
              <a:t>1, 		 </a:t>
            </a:r>
            <a:r>
              <a:rPr lang="hr-HR" b="0"/>
              <a:t>   razina performansi na trganje -   minimum </a:t>
            </a:r>
            <a:r>
              <a:rPr lang="en-GB" b="0"/>
              <a:t>1.</a:t>
            </a:r>
          </a:p>
          <a:p>
            <a:pPr marL="58738" indent="3175">
              <a:lnSpc>
                <a:spcPct val="120000"/>
              </a:lnSpc>
            </a:pPr>
            <a:r>
              <a:rPr lang="en-GB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609600" y="1371600"/>
            <a:ext cx="8077200" cy="472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GB" b="0"/>
              <a:t>EN 407 – </a:t>
            </a:r>
            <a:r>
              <a:rPr lang="hr-HR" b="0"/>
              <a:t>Termičke performanse</a:t>
            </a:r>
            <a:endParaRPr lang="en-GB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/>
              <a:t> </a:t>
            </a:r>
          </a:p>
        </p:txBody>
      </p:sp>
      <p:graphicFrame>
        <p:nvGraphicFramePr>
          <p:cNvPr id="138245" name="Object 5"/>
          <p:cNvGraphicFramePr>
            <a:graphicFrameLocks noChangeAspect="1"/>
          </p:cNvGraphicFramePr>
          <p:nvPr/>
        </p:nvGraphicFramePr>
        <p:xfrm>
          <a:off x="838200" y="2362200"/>
          <a:ext cx="7861300" cy="379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8" name="Document" r:id="rId3" imgW="8087800" imgH="3916331" progId="Word.Document.8">
                  <p:embed/>
                </p:oleObj>
              </mc:Choice>
              <mc:Fallback>
                <p:oleObj name="Document" r:id="rId3" imgW="8087800" imgH="3916331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62200"/>
                        <a:ext cx="7861300" cy="379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685800" y="1447800"/>
          <a:ext cx="79692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9" name="Document" r:id="rId5" imgW="1005840" imgH="1104480" progId="Word.Document.8">
                  <p:embed/>
                </p:oleObj>
              </mc:Choice>
              <mc:Fallback>
                <p:oleObj name="Document" r:id="rId5" imgW="1005840" imgH="110448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796925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1524000" y="1981200"/>
            <a:ext cx="289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rgbClr val="000099"/>
                </a:solidFill>
              </a:rPr>
              <a:t>A  B C  D  E  F </a:t>
            </a:r>
            <a:endParaRPr lang="en-GB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219200"/>
          </a:xfrm>
        </p:spPr>
        <p:txBody>
          <a:bodyPr/>
          <a:lstStyle/>
          <a:p>
            <a:r>
              <a:rPr lang="en-GB" b="0"/>
              <a:t>EN 407 – </a:t>
            </a:r>
            <a:r>
              <a:rPr lang="hr-HR" b="0"/>
              <a:t>Ponašanje pri gorenju</a:t>
            </a:r>
            <a:endParaRPr lang="en-GB" b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05800" cy="4419600"/>
          </a:xfrm>
        </p:spPr>
        <p:txBody>
          <a:bodyPr/>
          <a:lstStyle/>
          <a:p>
            <a:pPr marL="0" indent="3175"/>
            <a:r>
              <a:rPr lang="hr-HR" sz="2000" b="0"/>
              <a:t>Ova metoda je zadana u </a:t>
            </a:r>
            <a:r>
              <a:rPr lang="it-IT" sz="2000" b="0"/>
              <a:t>ISO 6941 “</a:t>
            </a:r>
            <a:r>
              <a:rPr lang="hr-HR" sz="2000" b="0"/>
              <a:t>Mjerenje značajki širenja plamena vertikalno postavljenih uzoraka</a:t>
            </a:r>
            <a:r>
              <a:rPr lang="it-IT" sz="2000" b="0"/>
              <a:t>”.</a:t>
            </a:r>
            <a:endParaRPr lang="it-IT" b="0"/>
          </a:p>
          <a:p>
            <a:pPr marL="0" indent="3175"/>
            <a:endParaRPr lang="it-IT" sz="1000" b="0"/>
          </a:p>
          <a:p>
            <a:pPr marL="0" indent="3175"/>
            <a:r>
              <a:rPr lang="hr-HR" sz="2000" b="0" u="sng"/>
              <a:t>Testni princip</a:t>
            </a:r>
            <a:endParaRPr lang="it-IT" b="0"/>
          </a:p>
          <a:p>
            <a:pPr marL="117475" lvl="1" indent="0">
              <a:lnSpc>
                <a:spcPct val="130000"/>
              </a:lnSpc>
              <a:buFont typeface="Marlett" pitchFamily="2" charset="2"/>
              <a:buChar char="i"/>
            </a:pPr>
            <a:r>
              <a:rPr lang="it-IT" sz="1800"/>
              <a:t> </a:t>
            </a:r>
            <a:r>
              <a:rPr lang="hr-HR" sz="1800"/>
              <a:t>Plamenik je postavljen ispod rukavice</a:t>
            </a:r>
            <a:r>
              <a:rPr lang="it-IT" sz="1800"/>
              <a:t>. </a:t>
            </a:r>
            <a:r>
              <a:rPr lang="hr-HR" sz="1800"/>
              <a:t>Udaljenost između </a:t>
            </a:r>
          </a:p>
          <a:p>
            <a:pPr marL="117475" lvl="1" indent="0">
              <a:lnSpc>
                <a:spcPct val="130000"/>
              </a:lnSpc>
              <a:buFont typeface="Marlett" pitchFamily="2" charset="2"/>
              <a:buNone/>
            </a:pPr>
            <a:r>
              <a:rPr lang="hr-HR" sz="1800"/>
              <a:t> vrha plamenika i donjeg ruba rukavice ili srednjeg prsta </a:t>
            </a:r>
          </a:p>
          <a:p>
            <a:pPr marL="117475" lvl="1" indent="0">
              <a:lnSpc>
                <a:spcPct val="130000"/>
              </a:lnSpc>
              <a:buFont typeface="Marlett" pitchFamily="2" charset="2"/>
              <a:buNone/>
            </a:pPr>
            <a:r>
              <a:rPr lang="hr-HR" sz="1800"/>
              <a:t> mora biti </a:t>
            </a:r>
            <a:r>
              <a:rPr lang="it-IT" sz="1800"/>
              <a:t>20 mm.</a:t>
            </a:r>
          </a:p>
          <a:p>
            <a:pPr marL="117475" lvl="1" indent="0">
              <a:lnSpc>
                <a:spcPct val="130000"/>
              </a:lnSpc>
              <a:buFont typeface="Marlett" pitchFamily="2" charset="2"/>
              <a:buChar char="i"/>
            </a:pPr>
            <a:r>
              <a:rPr lang="it-IT" sz="1800"/>
              <a:t> </a:t>
            </a:r>
            <a:r>
              <a:rPr lang="hr-HR" sz="1800"/>
              <a:t>Jedna rukavica je testirana za svako paljenje</a:t>
            </a:r>
            <a:r>
              <a:rPr lang="it-IT" sz="1800"/>
              <a:t>, 3 </a:t>
            </a:r>
            <a:r>
              <a:rPr lang="hr-HR" sz="1800"/>
              <a:t>i </a:t>
            </a:r>
            <a:r>
              <a:rPr lang="it-IT" sz="1800"/>
              <a:t>15 </a:t>
            </a:r>
            <a:r>
              <a:rPr lang="hr-HR" sz="1800"/>
              <a:t>sekundi</a:t>
            </a:r>
            <a:r>
              <a:rPr lang="it-IT" sz="1800"/>
              <a:t>.</a:t>
            </a:r>
          </a:p>
          <a:p>
            <a:pPr marL="117475" lvl="1" indent="0">
              <a:lnSpc>
                <a:spcPct val="130000"/>
              </a:lnSpc>
              <a:buFont typeface="Marlett" pitchFamily="2" charset="2"/>
              <a:buChar char="i"/>
            </a:pPr>
            <a:r>
              <a:rPr lang="it-IT" sz="1800"/>
              <a:t> </a:t>
            </a:r>
            <a:r>
              <a:rPr lang="hr-HR" sz="1800"/>
              <a:t>Vrijeme zapaljenja i tinjanja se bilježi za svako paljenje</a:t>
            </a:r>
            <a:r>
              <a:rPr lang="it-IT" sz="1800"/>
              <a:t>.</a:t>
            </a:r>
          </a:p>
          <a:p>
            <a:pPr marL="117475" lvl="1" indent="0">
              <a:lnSpc>
                <a:spcPct val="130000"/>
              </a:lnSpc>
              <a:buFont typeface="Marlett" pitchFamily="2" charset="2"/>
              <a:buChar char="i"/>
            </a:pPr>
            <a:r>
              <a:rPr lang="it-IT" sz="1800"/>
              <a:t> </a:t>
            </a:r>
            <a:r>
              <a:rPr lang="hr-HR" sz="1800"/>
              <a:t>Ako se materijal topi</a:t>
            </a:r>
            <a:r>
              <a:rPr lang="it-IT" sz="1800"/>
              <a:t>, </a:t>
            </a:r>
            <a:r>
              <a:rPr lang="hr-HR" sz="1800"/>
              <a:t>ne smije kapati i šav se ne smije raspasti na mjestu testiranja</a:t>
            </a:r>
            <a:r>
              <a:rPr lang="it-IT" sz="1800"/>
              <a:t>.</a:t>
            </a: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6516688" y="2060575"/>
          <a:ext cx="2309812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9" name="Picture Publisher Image" r:id="rId3" imgW="2743200" imgH="3371760" progId="PictPub.Image.7">
                  <p:embed/>
                </p:oleObj>
              </mc:Choice>
              <mc:Fallback>
                <p:oleObj name="Picture Publisher Image" r:id="rId3" imgW="2743200" imgH="3371760" progId="PictPub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060575"/>
                        <a:ext cx="2309812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838200"/>
          </a:xfrm>
        </p:spPr>
        <p:txBody>
          <a:bodyPr/>
          <a:lstStyle/>
          <a:p>
            <a:r>
              <a:rPr lang="en-GB" b="0"/>
              <a:t>EN 407 – </a:t>
            </a:r>
            <a:r>
              <a:rPr lang="hr-HR" b="0"/>
              <a:t>Kontaktna vrućina</a:t>
            </a:r>
            <a:endParaRPr lang="en-GB" b="0"/>
          </a:p>
        </p:txBody>
      </p:sp>
      <p:sp>
        <p:nvSpPr>
          <p:cNvPr id="140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72000"/>
          </a:xfrm>
        </p:spPr>
        <p:txBody>
          <a:bodyPr/>
          <a:lstStyle/>
          <a:p>
            <a:pPr marL="55563" indent="3175"/>
            <a:r>
              <a:rPr lang="hr-HR" sz="2000" b="0"/>
              <a:t>Testna metoda je zadana u </a:t>
            </a:r>
            <a:r>
              <a:rPr lang="it-IT" sz="2000" b="0"/>
              <a:t>EN 702 “</a:t>
            </a:r>
            <a:r>
              <a:rPr lang="hr-HR" sz="2000" b="0"/>
              <a:t>Određivanje prijenosa kontaktne vrućine kroz zaštitnu odjeću ili materijal</a:t>
            </a:r>
            <a:r>
              <a:rPr lang="it-IT" sz="2000" b="0"/>
              <a:t>”.</a:t>
            </a:r>
          </a:p>
          <a:p>
            <a:pPr marL="55563" indent="3175"/>
            <a:endParaRPr lang="it-IT" sz="2000" b="0"/>
          </a:p>
          <a:p>
            <a:pPr marL="55563" indent="3175"/>
            <a:r>
              <a:rPr lang="hr-HR" sz="2000" b="0" u="sng"/>
              <a:t>Testni princip</a:t>
            </a:r>
            <a:r>
              <a:rPr lang="it-IT" b="0"/>
              <a:t>  </a:t>
            </a:r>
          </a:p>
          <a:p>
            <a:pPr marL="173038" lvl="1" indent="0">
              <a:lnSpc>
                <a:spcPct val="110000"/>
              </a:lnSpc>
              <a:buFont typeface="Marlett" pitchFamily="2" charset="2"/>
              <a:buChar char="i"/>
            </a:pPr>
            <a:r>
              <a:rPr lang="it-IT" sz="1800"/>
              <a:t> 3 </a:t>
            </a:r>
            <a:r>
              <a:rPr lang="hr-HR" sz="1800"/>
              <a:t>testna uzorka se izrežu iz područja dlana</a:t>
            </a:r>
            <a:endParaRPr lang="it-IT" sz="1800"/>
          </a:p>
          <a:p>
            <a:pPr marL="173038" lvl="1" indent="0">
              <a:lnSpc>
                <a:spcPct val="110000"/>
              </a:lnSpc>
              <a:buFont typeface="Marlett" pitchFamily="2" charset="2"/>
              <a:buNone/>
            </a:pPr>
            <a:r>
              <a:rPr lang="hr-HR" sz="1800"/>
              <a:t>tri rukavice </a:t>
            </a:r>
            <a:r>
              <a:rPr lang="it-IT" sz="1800"/>
              <a:t>(di</a:t>
            </a:r>
            <a:r>
              <a:rPr lang="hr-HR" sz="1800"/>
              <a:t>j</a:t>
            </a:r>
            <a:r>
              <a:rPr lang="it-IT" sz="1800"/>
              <a:t>ameter 80 mm).</a:t>
            </a:r>
          </a:p>
          <a:p>
            <a:pPr marL="173038" lvl="1" indent="0">
              <a:lnSpc>
                <a:spcPct val="110000"/>
              </a:lnSpc>
              <a:buFont typeface="Marlett" pitchFamily="2" charset="2"/>
              <a:buChar char="i"/>
            </a:pPr>
            <a:r>
              <a:rPr lang="it-IT" sz="1800"/>
              <a:t> </a:t>
            </a:r>
            <a:r>
              <a:rPr lang="hr-HR" sz="1800"/>
              <a:t>Svaki uzorak materijala je postavljen na</a:t>
            </a:r>
            <a:endParaRPr lang="it-IT" sz="1800"/>
          </a:p>
          <a:p>
            <a:pPr marL="173038" lvl="1" indent="0">
              <a:lnSpc>
                <a:spcPct val="110000"/>
              </a:lnSpc>
              <a:buFont typeface="Marlett" pitchFamily="2" charset="2"/>
              <a:buNone/>
            </a:pPr>
            <a:r>
              <a:rPr lang="hr-HR" sz="1800"/>
              <a:t>kalorimetar i grijač se zagrijavaju na  potrebnu </a:t>
            </a:r>
          </a:p>
          <a:p>
            <a:pPr marL="173038" lvl="1" indent="0">
              <a:lnSpc>
                <a:spcPct val="110000"/>
              </a:lnSpc>
              <a:buFont typeface="Marlett" pitchFamily="2" charset="2"/>
              <a:buNone/>
            </a:pPr>
            <a:r>
              <a:rPr lang="hr-HR" sz="1800"/>
              <a:t>kontaktnu temperaturu</a:t>
            </a:r>
            <a:r>
              <a:rPr lang="it-IT" sz="1800"/>
              <a:t>. </a:t>
            </a:r>
          </a:p>
          <a:p>
            <a:pPr marL="173038" lvl="1" indent="0">
              <a:lnSpc>
                <a:spcPct val="110000"/>
              </a:lnSpc>
              <a:buFont typeface="Marlett" pitchFamily="2" charset="2"/>
              <a:buChar char="i"/>
            </a:pPr>
            <a:r>
              <a:rPr lang="it-IT" sz="1800"/>
              <a:t> </a:t>
            </a:r>
            <a:r>
              <a:rPr lang="hr-HR" sz="1800"/>
              <a:t>Grijač se spušta na kalorimetar sa uzorkom, i to konstantnom brzinom</a:t>
            </a:r>
            <a:r>
              <a:rPr lang="it-IT" sz="1800"/>
              <a:t>. </a:t>
            </a:r>
          </a:p>
          <a:p>
            <a:pPr marL="173038" lvl="1" indent="0">
              <a:lnSpc>
                <a:spcPct val="110000"/>
              </a:lnSpc>
              <a:buFont typeface="Marlett" pitchFamily="2" charset="2"/>
              <a:buChar char="i"/>
            </a:pPr>
            <a:r>
              <a:rPr lang="it-IT" sz="1800"/>
              <a:t> </a:t>
            </a:r>
            <a:r>
              <a:rPr lang="hr-HR" sz="1800"/>
              <a:t>Praćenjem termperature kalorimetra</a:t>
            </a:r>
            <a:r>
              <a:rPr lang="it-IT" sz="1800"/>
              <a:t>, </a:t>
            </a:r>
            <a:r>
              <a:rPr lang="hr-HR" sz="1800"/>
              <a:t>određuje se prag</a:t>
            </a:r>
            <a:r>
              <a:rPr lang="it-IT" sz="1800"/>
              <a:t>.</a:t>
            </a:r>
          </a:p>
          <a:p>
            <a:pPr marL="173038" lvl="1" indent="0">
              <a:lnSpc>
                <a:spcPct val="110000"/>
              </a:lnSpc>
              <a:buFont typeface="Marlett" pitchFamily="2" charset="2"/>
              <a:buChar char="i"/>
            </a:pPr>
            <a:r>
              <a:rPr lang="it-IT" sz="1800"/>
              <a:t> </a:t>
            </a:r>
            <a:r>
              <a:rPr lang="hr-HR" sz="1800"/>
              <a:t>Od </a:t>
            </a:r>
            <a:r>
              <a:rPr lang="it-IT" sz="1800"/>
              <a:t>3 </a:t>
            </a:r>
            <a:r>
              <a:rPr lang="hr-HR" sz="1800"/>
              <a:t>pojedinačne vrijednosti praga</a:t>
            </a:r>
            <a:r>
              <a:rPr lang="it-IT" sz="1800"/>
              <a:t>, </a:t>
            </a:r>
            <a:r>
              <a:rPr lang="hr-HR" sz="1800"/>
              <a:t>određuje se aritmetička sredina i izražava se u najbližoj cijeloj sekundi</a:t>
            </a:r>
            <a:r>
              <a:rPr lang="it-IT" sz="1800"/>
              <a:t>.</a:t>
            </a:r>
          </a:p>
        </p:txBody>
      </p:sp>
      <p:graphicFrame>
        <p:nvGraphicFramePr>
          <p:cNvPr id="140292" name="Object 1028"/>
          <p:cNvGraphicFramePr>
            <a:graphicFrameLocks noChangeAspect="1"/>
          </p:cNvGraphicFramePr>
          <p:nvPr/>
        </p:nvGraphicFramePr>
        <p:xfrm>
          <a:off x="5486400" y="2514600"/>
          <a:ext cx="29718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3" name="Picture Publisher Image" r:id="rId3" imgW="4162320" imgH="3228840" progId="PictPub.Image.7">
                  <p:embed/>
                </p:oleObj>
              </mc:Choice>
              <mc:Fallback>
                <p:oleObj name="Picture Publisher Image" r:id="rId3" imgW="4162320" imgH="3228840" progId="PictPub.Image.7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14600"/>
                        <a:ext cx="297180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609600"/>
            <a:ext cx="5638800" cy="914400"/>
          </a:xfrm>
        </p:spPr>
        <p:txBody>
          <a:bodyPr/>
          <a:lstStyle/>
          <a:p>
            <a:r>
              <a:rPr lang="hr-HR" b="0"/>
              <a:t>Rizici hladnoće</a:t>
            </a:r>
            <a:endParaRPr lang="en-GB" b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19400" y="1524000"/>
            <a:ext cx="5943600" cy="4572000"/>
          </a:xfrm>
          <a:noFill/>
          <a:ln/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hr-HR" b="0"/>
              <a:t>Neki primjeri</a:t>
            </a:r>
            <a:endParaRPr lang="en-GB" sz="2000" b="0"/>
          </a:p>
          <a:p>
            <a:pPr>
              <a:lnSpc>
                <a:spcPct val="140000"/>
              </a:lnSpc>
            </a:pPr>
            <a:endParaRPr lang="en-GB" sz="900" b="0"/>
          </a:p>
          <a:p>
            <a:pPr>
              <a:lnSpc>
                <a:spcPct val="140000"/>
              </a:lnSpc>
            </a:pPr>
            <a:r>
              <a:rPr lang="en-GB" sz="2000" b="0"/>
              <a:t>- </a:t>
            </a:r>
            <a:r>
              <a:rPr lang="hr-HR" sz="2000" b="0"/>
              <a:t>rukovanje pakiranjima hladne hrane</a:t>
            </a:r>
            <a:r>
              <a:rPr lang="en-GB" sz="2000" b="0"/>
              <a:t>,</a:t>
            </a:r>
          </a:p>
          <a:p>
            <a:pPr>
              <a:lnSpc>
                <a:spcPct val="140000"/>
              </a:lnSpc>
            </a:pPr>
            <a:r>
              <a:rPr lang="en-GB" sz="2000" b="0"/>
              <a:t>- </a:t>
            </a:r>
            <a:r>
              <a:rPr lang="hr-HR" sz="2000" b="0"/>
              <a:t>rad vani tijekom zime</a:t>
            </a:r>
            <a:r>
              <a:rPr lang="en-GB" sz="2000" b="0"/>
              <a:t>,</a:t>
            </a:r>
          </a:p>
          <a:p>
            <a:pPr>
              <a:lnSpc>
                <a:spcPct val="140000"/>
              </a:lnSpc>
            </a:pPr>
            <a:r>
              <a:rPr lang="en-GB" sz="2000" b="0"/>
              <a:t>- </a:t>
            </a:r>
            <a:r>
              <a:rPr lang="hr-HR" sz="2000" b="0"/>
              <a:t>rad u hladnjači</a:t>
            </a:r>
            <a:r>
              <a:rPr lang="en-GB" sz="2000" b="0"/>
              <a:t>,</a:t>
            </a:r>
          </a:p>
          <a:p>
            <a:pPr>
              <a:lnSpc>
                <a:spcPct val="140000"/>
              </a:lnSpc>
            </a:pPr>
            <a:r>
              <a:rPr lang="en-GB" sz="2000" b="0"/>
              <a:t>- </a:t>
            </a:r>
            <a:r>
              <a:rPr lang="hr-HR" sz="2000" b="0"/>
              <a:t>održavanje hladnjača i hladnih prostorija</a:t>
            </a:r>
            <a:r>
              <a:rPr lang="en-GB" sz="2000" b="0"/>
              <a:t>,</a:t>
            </a:r>
          </a:p>
          <a:p>
            <a:pPr>
              <a:lnSpc>
                <a:spcPct val="140000"/>
              </a:lnSpc>
            </a:pPr>
            <a:r>
              <a:rPr lang="en-GB" sz="2000" b="0"/>
              <a:t>- </a:t>
            </a:r>
            <a:r>
              <a:rPr lang="hr-HR" sz="2000" b="0"/>
              <a:t>zimski transport ulja</a:t>
            </a:r>
            <a:r>
              <a:rPr lang="en-GB" sz="2000" b="0"/>
              <a:t>,</a:t>
            </a:r>
          </a:p>
          <a:p>
            <a:pPr>
              <a:lnSpc>
                <a:spcPct val="140000"/>
              </a:lnSpc>
            </a:pPr>
            <a:r>
              <a:rPr lang="en-GB" sz="2000" b="0"/>
              <a:t>- </a:t>
            </a:r>
            <a:r>
              <a:rPr lang="hr-HR" sz="2000" b="0"/>
              <a:t>rukovanje hladnim tekućinama</a:t>
            </a:r>
            <a:r>
              <a:rPr lang="en-GB" sz="2000" b="0"/>
              <a:t>,</a:t>
            </a:r>
          </a:p>
          <a:p>
            <a:pPr>
              <a:lnSpc>
                <a:spcPct val="140000"/>
              </a:lnSpc>
            </a:pPr>
            <a:r>
              <a:rPr lang="en-GB" sz="2000" b="0"/>
              <a:t>- </a:t>
            </a:r>
            <a:r>
              <a:rPr lang="hr-HR" sz="2000" b="0"/>
              <a:t>priprema hrane</a:t>
            </a:r>
            <a:r>
              <a:rPr lang="en-GB" sz="2000" b="0"/>
              <a:t>,</a:t>
            </a:r>
          </a:p>
          <a:p>
            <a:pPr>
              <a:lnSpc>
                <a:spcPct val="140000"/>
              </a:lnSpc>
            </a:pPr>
            <a:r>
              <a:rPr lang="en-GB" sz="2000" b="0"/>
              <a:t>- ...</a:t>
            </a:r>
            <a:endParaRPr lang="en-GB" b="0"/>
          </a:p>
        </p:txBody>
      </p:sp>
      <p:graphicFrame>
        <p:nvGraphicFramePr>
          <p:cNvPr id="100358" name="Object 6"/>
          <p:cNvGraphicFramePr>
            <a:graphicFrameLocks noChangeAspect="1"/>
          </p:cNvGraphicFramePr>
          <p:nvPr/>
        </p:nvGraphicFramePr>
        <p:xfrm>
          <a:off x="609600" y="2971800"/>
          <a:ext cx="19907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3" name="Photo Editor Photo" r:id="rId4" imgW="1991003" imgH="3123810" progId="MSPhotoEd.3">
                  <p:embed/>
                </p:oleObj>
              </mc:Choice>
              <mc:Fallback>
                <p:oleObj name="Photo Editor Photo" r:id="rId4" imgW="1991003" imgH="3123810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71800"/>
                        <a:ext cx="19907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1" name="AutoShape 9"/>
          <p:cNvSpPr>
            <a:spLocks noChangeArrowheads="1"/>
          </p:cNvSpPr>
          <p:nvPr/>
        </p:nvSpPr>
        <p:spPr bwMode="auto">
          <a:xfrm>
            <a:off x="762000" y="609600"/>
            <a:ext cx="3124200" cy="1981200"/>
          </a:xfrm>
          <a:prstGeom prst="cloudCallout">
            <a:avLst>
              <a:gd name="adj1" fmla="val -21394"/>
              <a:gd name="adj2" fmla="val 81569"/>
            </a:avLst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r-HR" b="1"/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1219200" y="990600"/>
            <a:ext cx="2514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800">
                <a:solidFill>
                  <a:srgbClr val="FF9900"/>
                </a:solidFill>
              </a:rPr>
              <a:t>Vjetar</a:t>
            </a:r>
            <a:r>
              <a:rPr lang="en-US" sz="1800">
                <a:solidFill>
                  <a:srgbClr val="FF9900"/>
                </a:solidFill>
              </a:rPr>
              <a:t>, </a:t>
            </a:r>
            <a:r>
              <a:rPr lang="hr-HR" sz="1800">
                <a:solidFill>
                  <a:srgbClr val="FF9900"/>
                </a:solidFill>
              </a:rPr>
              <a:t>vlažnost i trajanje rada čine moje aktivnosti mnogo težim</a:t>
            </a:r>
            <a:r>
              <a:rPr lang="en-US" sz="1800">
                <a:solidFill>
                  <a:srgbClr val="FF9900"/>
                </a:solidFill>
              </a:rPr>
              <a:t>!!!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utoUpdateAnimBg="0"/>
      <p:bldP spid="100361" grpId="0" animBg="1" autoUpdateAnimBg="0"/>
      <p:bldP spid="10036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90600"/>
          </a:xfrm>
        </p:spPr>
        <p:txBody>
          <a:bodyPr/>
          <a:lstStyle/>
          <a:p>
            <a:r>
              <a:rPr lang="en-GB" b="0"/>
              <a:t>EN 407 – </a:t>
            </a:r>
            <a:r>
              <a:rPr lang="hr-HR" b="0"/>
              <a:t>Konvektivna vrućina</a:t>
            </a:r>
            <a:endParaRPr lang="en-GB" b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305800" cy="4724400"/>
          </a:xfrm>
        </p:spPr>
        <p:txBody>
          <a:bodyPr/>
          <a:lstStyle/>
          <a:p>
            <a:pPr marL="0" indent="3175">
              <a:lnSpc>
                <a:spcPct val="90000"/>
              </a:lnSpc>
            </a:pPr>
            <a:r>
              <a:rPr lang="hr-HR" sz="1800" b="0"/>
              <a:t>Testna metoda je zadana u </a:t>
            </a:r>
            <a:r>
              <a:rPr lang="it-IT" sz="1800" b="0"/>
              <a:t>EN 367 “</a:t>
            </a:r>
            <a:r>
              <a:rPr lang="hr-HR" sz="1800" b="0"/>
              <a:t>Metoda određivanja prijenosa temperature pri izlaganju plamenu</a:t>
            </a:r>
            <a:r>
              <a:rPr lang="it-IT" sz="1800" b="0"/>
              <a:t>”.</a:t>
            </a:r>
          </a:p>
          <a:p>
            <a:pPr marL="0" indent="3175">
              <a:lnSpc>
                <a:spcPct val="90000"/>
              </a:lnSpc>
            </a:pPr>
            <a:endParaRPr lang="it-IT" sz="1800" b="0"/>
          </a:p>
          <a:p>
            <a:pPr marL="0" indent="3175">
              <a:lnSpc>
                <a:spcPct val="90000"/>
              </a:lnSpc>
            </a:pPr>
            <a:r>
              <a:rPr lang="hr-HR" sz="1800" b="0" u="sng"/>
              <a:t>Testni princip</a:t>
            </a:r>
            <a:r>
              <a:rPr lang="it-IT" sz="2000" b="0"/>
              <a:t> </a:t>
            </a:r>
          </a:p>
          <a:p>
            <a:pPr marL="117475" lvl="1" indent="0">
              <a:lnSpc>
                <a:spcPct val="120000"/>
              </a:lnSpc>
              <a:buFont typeface="Marlett" pitchFamily="2" charset="2"/>
              <a:buChar char="i"/>
            </a:pPr>
            <a:r>
              <a:rPr lang="it-IT" sz="1600"/>
              <a:t>3 </a:t>
            </a:r>
            <a:r>
              <a:rPr lang="hr-HR" sz="1600"/>
              <a:t>testna uzorka moraju biti veličine </a:t>
            </a:r>
            <a:r>
              <a:rPr lang="it-IT" sz="1600"/>
              <a:t>140 x 140 mm.</a:t>
            </a:r>
          </a:p>
          <a:p>
            <a:pPr marL="117475" lvl="1" indent="0">
              <a:lnSpc>
                <a:spcPct val="120000"/>
              </a:lnSpc>
              <a:buFont typeface="Marlett" pitchFamily="2" charset="2"/>
              <a:buChar char="i"/>
            </a:pPr>
            <a:r>
              <a:rPr lang="it-IT" sz="1600"/>
              <a:t> </a:t>
            </a:r>
            <a:r>
              <a:rPr lang="hr-HR" sz="1600"/>
              <a:t>Horizontalno postavljeni testni uzorak djelomično se</a:t>
            </a:r>
            <a:endParaRPr lang="it-IT" sz="1600"/>
          </a:p>
          <a:p>
            <a:pPr marL="117475" lvl="1" indent="0">
              <a:lnSpc>
                <a:spcPct val="120000"/>
              </a:lnSpc>
              <a:buFont typeface="Marlett" pitchFamily="2" charset="2"/>
              <a:buNone/>
            </a:pPr>
            <a:r>
              <a:rPr lang="it-IT" sz="1600"/>
              <a:t> </a:t>
            </a:r>
            <a:r>
              <a:rPr lang="hr-HR" sz="1600"/>
              <a:t>ograničava u kretanju</a:t>
            </a:r>
            <a:r>
              <a:rPr lang="it-IT" sz="1600"/>
              <a:t>.</a:t>
            </a:r>
          </a:p>
          <a:p>
            <a:pPr marL="117475" lvl="1" indent="0">
              <a:lnSpc>
                <a:spcPct val="120000"/>
              </a:lnSpc>
              <a:buFont typeface="Marlett" pitchFamily="2" charset="2"/>
              <a:buChar char="i"/>
            </a:pPr>
            <a:r>
              <a:rPr lang="it-IT" sz="1600"/>
              <a:t> </a:t>
            </a:r>
            <a:r>
              <a:rPr lang="hr-HR" sz="1600"/>
              <a:t>Podvrgava se iznenednom valu topline od </a:t>
            </a:r>
            <a:r>
              <a:rPr lang="it-IT" sz="1600"/>
              <a:t>80 kW/m² </a:t>
            </a:r>
          </a:p>
          <a:p>
            <a:pPr marL="117475" lvl="1" indent="0">
              <a:lnSpc>
                <a:spcPct val="120000"/>
              </a:lnSpc>
              <a:buFont typeface="Marlett" pitchFamily="2" charset="2"/>
              <a:buNone/>
            </a:pPr>
            <a:r>
              <a:rPr lang="hr-HR" sz="1600"/>
              <a:t>od plamena ili plinskog plamenika postavljenog </a:t>
            </a:r>
          </a:p>
          <a:p>
            <a:pPr marL="117475" lvl="1" indent="0">
              <a:lnSpc>
                <a:spcPct val="120000"/>
              </a:lnSpc>
              <a:buFont typeface="Marlett" pitchFamily="2" charset="2"/>
              <a:buNone/>
            </a:pPr>
            <a:r>
              <a:rPr lang="hr-HR" sz="1600"/>
              <a:t>ispod njega</a:t>
            </a:r>
            <a:r>
              <a:rPr lang="it-IT" sz="1600"/>
              <a:t>.</a:t>
            </a:r>
          </a:p>
          <a:p>
            <a:pPr marL="117475" lvl="1" indent="0">
              <a:lnSpc>
                <a:spcPct val="120000"/>
              </a:lnSpc>
              <a:buFont typeface="Marlett" pitchFamily="2" charset="2"/>
              <a:buChar char="i"/>
            </a:pPr>
            <a:r>
              <a:rPr lang="it-IT" sz="1600"/>
              <a:t> </a:t>
            </a:r>
            <a:r>
              <a:rPr lang="hr-HR" sz="1600"/>
              <a:t>Vrućina koja prolazi kroz uzorak mjeri se pomoću malog bakrenog kalorimetra na vrhu, i u kontaktu sa uzorkom</a:t>
            </a:r>
            <a:r>
              <a:rPr lang="it-IT" sz="1600"/>
              <a:t>.</a:t>
            </a:r>
          </a:p>
          <a:p>
            <a:pPr marL="117475" lvl="1" indent="0">
              <a:lnSpc>
                <a:spcPct val="120000"/>
              </a:lnSpc>
              <a:buFont typeface="Marlett" pitchFamily="2" charset="2"/>
              <a:buChar char="i"/>
            </a:pPr>
            <a:r>
              <a:rPr lang="it-IT" sz="1600"/>
              <a:t> </a:t>
            </a:r>
            <a:r>
              <a:rPr lang="hr-HR" sz="1600"/>
              <a:t>Od </a:t>
            </a:r>
            <a:r>
              <a:rPr lang="it-IT" sz="1600"/>
              <a:t>3 </a:t>
            </a:r>
            <a:r>
              <a:rPr lang="hr-HR" sz="1600"/>
              <a:t>pojedinačne vrijednosti praga</a:t>
            </a:r>
            <a:r>
              <a:rPr lang="it-IT" sz="1600"/>
              <a:t>, </a:t>
            </a:r>
            <a:r>
              <a:rPr lang="hr-HR" sz="1600"/>
              <a:t>određuje se aritmetička sredina i izražava se u najbližoj cijeloj sekundi</a:t>
            </a:r>
            <a:r>
              <a:rPr lang="it-IT" sz="1600"/>
              <a:t>.</a:t>
            </a:r>
          </a:p>
        </p:txBody>
      </p:sp>
      <p:graphicFrame>
        <p:nvGraphicFramePr>
          <p:cNvPr id="141316" name="Object 4"/>
          <p:cNvGraphicFramePr>
            <a:graphicFrameLocks noChangeAspect="1"/>
          </p:cNvGraphicFramePr>
          <p:nvPr/>
        </p:nvGraphicFramePr>
        <p:xfrm>
          <a:off x="5638800" y="2122488"/>
          <a:ext cx="3048000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7" name="Picture Publisher Image" r:id="rId3" imgW="4010040" imgH="3333600" progId="PictPub.Image.7">
                  <p:embed/>
                </p:oleObj>
              </mc:Choice>
              <mc:Fallback>
                <p:oleObj name="Picture Publisher Image" r:id="rId3" imgW="4010040" imgH="3333600" progId="PictPub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122488"/>
                        <a:ext cx="3048000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685800"/>
          </a:xfrm>
        </p:spPr>
        <p:txBody>
          <a:bodyPr/>
          <a:lstStyle/>
          <a:p>
            <a:r>
              <a:rPr lang="en-GB" b="0"/>
              <a:t>EN 407 – </a:t>
            </a:r>
            <a:r>
              <a:rPr lang="hr-HR" b="0"/>
              <a:t>Vrućina koja zrači</a:t>
            </a:r>
            <a:endParaRPr lang="en-GB" b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382000" cy="4876800"/>
          </a:xfrm>
        </p:spPr>
        <p:txBody>
          <a:bodyPr/>
          <a:lstStyle/>
          <a:p>
            <a:pPr marL="0" indent="3175">
              <a:lnSpc>
                <a:spcPct val="90000"/>
              </a:lnSpc>
            </a:pPr>
            <a:r>
              <a:rPr lang="hr-HR" sz="1800" b="0"/>
              <a:t>Testna metoda je zadana u </a:t>
            </a:r>
            <a:r>
              <a:rPr lang="it-IT" sz="1800" b="0"/>
              <a:t>EN 366 “</a:t>
            </a:r>
            <a:r>
              <a:rPr lang="hr-HR" sz="1800" b="0"/>
              <a:t>Metoda testne procjene materijala i sastavnih dijelova materijala kada su izloženi izvoru vrućine koja zrači</a:t>
            </a:r>
            <a:r>
              <a:rPr lang="it-IT" sz="1800" b="0"/>
              <a:t>” - metod</a:t>
            </a:r>
            <a:r>
              <a:rPr lang="hr-HR" sz="1800" b="0"/>
              <a:t>a</a:t>
            </a:r>
            <a:r>
              <a:rPr lang="it-IT" sz="1800" b="0"/>
              <a:t> B.</a:t>
            </a:r>
          </a:p>
          <a:p>
            <a:pPr marL="0" indent="3175">
              <a:lnSpc>
                <a:spcPct val="90000"/>
              </a:lnSpc>
            </a:pPr>
            <a:endParaRPr lang="it-IT" sz="1800" b="0" u="sng"/>
          </a:p>
          <a:p>
            <a:pPr marL="0" indent="3175">
              <a:lnSpc>
                <a:spcPct val="90000"/>
              </a:lnSpc>
            </a:pPr>
            <a:r>
              <a:rPr lang="hr-HR" sz="1800" b="0" u="sng"/>
              <a:t>Testni princip</a:t>
            </a:r>
            <a:endParaRPr lang="it-IT" sz="2000" b="0"/>
          </a:p>
          <a:p>
            <a:pPr marL="117475" lvl="1" indent="0">
              <a:lnSpc>
                <a:spcPct val="130000"/>
              </a:lnSpc>
              <a:buFont typeface="Marlett" pitchFamily="2" charset="2"/>
              <a:buChar char="i"/>
            </a:pPr>
            <a:r>
              <a:rPr lang="it-IT" sz="1800"/>
              <a:t> </a:t>
            </a:r>
            <a:r>
              <a:rPr lang="hr-HR" sz="1800"/>
              <a:t>Uzimaju se 2 uzorka sa gornje strane</a:t>
            </a:r>
            <a:endParaRPr lang="it-IT" sz="1800"/>
          </a:p>
          <a:p>
            <a:pPr marL="117475" lvl="1" indent="0">
              <a:lnSpc>
                <a:spcPct val="130000"/>
              </a:lnSpc>
              <a:buFont typeface="Marlett" pitchFamily="2" charset="2"/>
              <a:buNone/>
            </a:pPr>
            <a:r>
              <a:rPr lang="hr-HR" sz="1800"/>
              <a:t>rukavica </a:t>
            </a:r>
            <a:r>
              <a:rPr lang="it-IT" sz="1800"/>
              <a:t>(70 x 170 mm).</a:t>
            </a:r>
          </a:p>
          <a:p>
            <a:pPr marL="117475" lvl="1" indent="0">
              <a:lnSpc>
                <a:spcPct val="130000"/>
              </a:lnSpc>
              <a:buFont typeface="Marlett" pitchFamily="2" charset="2"/>
              <a:buChar char="i"/>
            </a:pPr>
            <a:r>
              <a:rPr lang="it-IT" sz="1800"/>
              <a:t> </a:t>
            </a:r>
            <a:r>
              <a:rPr lang="hr-HR" sz="1800"/>
              <a:t>Testni uzorak se fiksira preko prednje </a:t>
            </a:r>
          </a:p>
          <a:p>
            <a:pPr marL="117475" lvl="1" indent="0">
              <a:lnSpc>
                <a:spcPct val="130000"/>
              </a:lnSpc>
              <a:buFont typeface="Marlett" pitchFamily="2" charset="2"/>
              <a:buNone/>
            </a:pPr>
            <a:r>
              <a:rPr lang="hr-HR" sz="1800"/>
              <a:t>strane kalorimetra i izlaže se valu topline </a:t>
            </a:r>
          </a:p>
          <a:p>
            <a:pPr marL="117475" lvl="1" indent="0">
              <a:lnSpc>
                <a:spcPct val="130000"/>
              </a:lnSpc>
              <a:buFont typeface="Marlett" pitchFamily="2" charset="2"/>
              <a:buNone/>
            </a:pPr>
            <a:r>
              <a:rPr lang="hr-HR" sz="1800"/>
              <a:t>jakosti od </a:t>
            </a:r>
            <a:r>
              <a:rPr lang="it-IT" sz="1800"/>
              <a:t>20 kW/m².</a:t>
            </a:r>
          </a:p>
          <a:p>
            <a:pPr marL="117475" lvl="1" indent="0">
              <a:lnSpc>
                <a:spcPct val="130000"/>
              </a:lnSpc>
              <a:buFont typeface="Marlett" pitchFamily="2" charset="2"/>
              <a:buChar char="i"/>
            </a:pPr>
            <a:r>
              <a:rPr lang="it-IT" sz="1800"/>
              <a:t> </a:t>
            </a:r>
            <a:r>
              <a:rPr lang="hr-HR" sz="1800"/>
              <a:t>Od zabilježenih podataka povećanja temperature kalorimetra u odnosu na vrijeme</a:t>
            </a:r>
            <a:r>
              <a:rPr lang="it-IT" sz="1800"/>
              <a:t>, </a:t>
            </a:r>
            <a:r>
              <a:rPr lang="hr-HR" sz="1800"/>
              <a:t>određuju se faktor prijenosa topline i razni nivoi prijenosa topline.</a:t>
            </a:r>
            <a:endParaRPr lang="it-IT" sz="1800"/>
          </a:p>
          <a:p>
            <a:pPr marL="117475" lvl="1" indent="0">
              <a:lnSpc>
                <a:spcPct val="130000"/>
              </a:lnSpc>
              <a:buFont typeface="Marlett" pitchFamily="2" charset="2"/>
              <a:buChar char="i"/>
            </a:pPr>
            <a:r>
              <a:rPr lang="it-IT" sz="1800"/>
              <a:t> </a:t>
            </a:r>
            <a:r>
              <a:rPr lang="hr-HR" sz="1800"/>
              <a:t>Određuje se aritmetička sredina dvije pojedinačne vrijednosti i izražava se u najbližoj cijeloj sekundi</a:t>
            </a:r>
            <a:r>
              <a:rPr lang="it-IT" sz="1800"/>
              <a:t>.</a:t>
            </a:r>
          </a:p>
        </p:txBody>
      </p:sp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4859338" y="1844675"/>
          <a:ext cx="3940175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1" name="Picture Publisher Image" r:id="rId3" imgW="5438880" imgH="3200400" progId="PictPub.Image.7">
                  <p:embed/>
                </p:oleObj>
              </mc:Choice>
              <mc:Fallback>
                <p:oleObj name="Picture Publisher Image" r:id="rId3" imgW="5438880" imgH="3200400" progId="PictPub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844675"/>
                        <a:ext cx="3940175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219200"/>
          </a:xfrm>
        </p:spPr>
        <p:txBody>
          <a:bodyPr/>
          <a:lstStyle/>
          <a:p>
            <a:r>
              <a:rPr lang="en-GB" b="0"/>
              <a:t>EN 407 – </a:t>
            </a:r>
            <a:r>
              <a:rPr lang="hr-HR" b="0"/>
              <a:t>Male kapljice topljenog metala</a:t>
            </a:r>
            <a:endParaRPr lang="en-GB" b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153400" cy="4495800"/>
          </a:xfrm>
        </p:spPr>
        <p:txBody>
          <a:bodyPr/>
          <a:lstStyle/>
          <a:p>
            <a:pPr marL="0" indent="3175"/>
            <a:r>
              <a:rPr lang="hr-HR" sz="2000" b="0"/>
              <a:t>Testna metoda je zadana u</a:t>
            </a:r>
            <a:r>
              <a:rPr lang="it-IT" sz="2000" b="0"/>
              <a:t> EN 348 “</a:t>
            </a:r>
            <a:r>
              <a:rPr lang="hr-HR" sz="2000" b="0"/>
              <a:t>Određivanje ponašanja materijala u doticaju sa malim količinama topljenog metala</a:t>
            </a:r>
            <a:r>
              <a:rPr lang="it-IT" sz="2000" b="0"/>
              <a:t>”.</a:t>
            </a:r>
          </a:p>
          <a:p>
            <a:pPr marL="0" indent="3175"/>
            <a:endParaRPr lang="it-IT" sz="2000" b="0"/>
          </a:p>
          <a:p>
            <a:pPr marL="0" indent="3175"/>
            <a:r>
              <a:rPr lang="hr-HR" sz="2000" b="0" u="sng"/>
              <a:t>Testni princip</a:t>
            </a:r>
            <a:endParaRPr lang="it-IT" b="0"/>
          </a:p>
          <a:p>
            <a:pPr marL="120650" lvl="1" indent="-3175">
              <a:lnSpc>
                <a:spcPct val="160000"/>
              </a:lnSpc>
              <a:buFont typeface="Marlett" pitchFamily="2" charset="2"/>
              <a:buChar char="i"/>
            </a:pPr>
            <a:r>
              <a:rPr lang="it-IT" sz="1800"/>
              <a:t>4 </a:t>
            </a:r>
            <a:r>
              <a:rPr lang="hr-HR" sz="1800"/>
              <a:t>testna uzorka se uzimaju sa svakog</a:t>
            </a:r>
            <a:endParaRPr lang="it-IT" sz="1800"/>
          </a:p>
          <a:p>
            <a:pPr marL="120650" lvl="1" indent="-3175">
              <a:lnSpc>
                <a:spcPct val="160000"/>
              </a:lnSpc>
              <a:buFont typeface="Marlett" pitchFamily="2" charset="2"/>
              <a:buNone/>
            </a:pPr>
            <a:r>
              <a:rPr lang="hr-HR" sz="1800"/>
              <a:t>dlana i gornje strane rukavice </a:t>
            </a:r>
            <a:r>
              <a:rPr lang="it-IT" sz="1800"/>
              <a:t>(120 x 20 mm).</a:t>
            </a:r>
          </a:p>
          <a:p>
            <a:pPr marL="120650" lvl="1" indent="-3175">
              <a:lnSpc>
                <a:spcPct val="160000"/>
              </a:lnSpc>
              <a:buFont typeface="Marlett" pitchFamily="2" charset="2"/>
              <a:buChar char="i"/>
            </a:pPr>
            <a:r>
              <a:rPr lang="it-IT" sz="1800"/>
              <a:t> </a:t>
            </a:r>
            <a:r>
              <a:rPr lang="hr-HR" sz="1800"/>
              <a:t>Vertikalno postavljen uzorak prima na sebe</a:t>
            </a:r>
            <a:endParaRPr lang="it-IT" sz="1800"/>
          </a:p>
          <a:p>
            <a:pPr marL="120650" lvl="1" indent="-3175">
              <a:lnSpc>
                <a:spcPct val="160000"/>
              </a:lnSpc>
              <a:buFont typeface="Marlett" pitchFamily="2" charset="2"/>
              <a:buNone/>
            </a:pPr>
            <a:r>
              <a:rPr lang="hr-HR" sz="1800"/>
              <a:t>male količine otopljenih kapljica metala</a:t>
            </a:r>
            <a:r>
              <a:rPr lang="it-IT" sz="1800"/>
              <a:t>.</a:t>
            </a:r>
          </a:p>
          <a:p>
            <a:pPr marL="120650" lvl="1" indent="-3175">
              <a:lnSpc>
                <a:spcPct val="160000"/>
              </a:lnSpc>
              <a:buFont typeface="Marlett" pitchFamily="2" charset="2"/>
              <a:buChar char="i"/>
            </a:pPr>
            <a:r>
              <a:rPr lang="it-IT" sz="1800"/>
              <a:t> </a:t>
            </a:r>
            <a:r>
              <a:rPr lang="hr-HR" sz="1800"/>
              <a:t>Mjeri se broj kapljica koji je potreban da izazove</a:t>
            </a:r>
            <a:r>
              <a:rPr lang="it-IT" sz="1800"/>
              <a:t> 40°K </a:t>
            </a:r>
            <a:r>
              <a:rPr lang="hr-HR" sz="1800"/>
              <a:t>povećanje temperature u senzoru iza uzorka</a:t>
            </a:r>
            <a:r>
              <a:rPr lang="it-IT" sz="1800"/>
              <a:t>.</a:t>
            </a:r>
          </a:p>
          <a:p>
            <a:pPr marL="120650" lvl="1" indent="-3175">
              <a:lnSpc>
                <a:spcPct val="160000"/>
              </a:lnSpc>
              <a:buFont typeface="Marlett" pitchFamily="2" charset="2"/>
              <a:buChar char="i"/>
            </a:pPr>
            <a:r>
              <a:rPr lang="it-IT" sz="1800"/>
              <a:t> </a:t>
            </a:r>
            <a:r>
              <a:rPr lang="hr-HR" sz="1800"/>
              <a:t>Izračunava se aritmetička sredina i izražava se u najbližoj cijeloj sekundi</a:t>
            </a:r>
            <a:r>
              <a:rPr lang="it-IT" sz="1800"/>
              <a:t>.</a:t>
            </a:r>
            <a:endParaRPr lang="it-IT"/>
          </a:p>
        </p:txBody>
      </p:sp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5181600" y="2590800"/>
          <a:ext cx="3535363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5" name="Picture Publisher Image" r:id="rId3" imgW="5591160" imgH="3191040" progId="PictPub.Image.7">
                  <p:embed/>
                </p:oleObj>
              </mc:Choice>
              <mc:Fallback>
                <p:oleObj name="Picture Publisher Image" r:id="rId3" imgW="5591160" imgH="3191040" progId="PictPub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590800"/>
                        <a:ext cx="3535363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GB" b="0"/>
              <a:t>EN 407 – </a:t>
            </a:r>
            <a:r>
              <a:rPr lang="hr-HR" b="0"/>
              <a:t>Velike količine topljenog metala</a:t>
            </a:r>
            <a:endParaRPr lang="en-GB" b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4572000"/>
          </a:xfrm>
        </p:spPr>
        <p:txBody>
          <a:bodyPr/>
          <a:lstStyle/>
          <a:p>
            <a:pPr marL="0" indent="3175"/>
            <a:r>
              <a:rPr lang="hr-HR" sz="2000" b="0"/>
              <a:t>Testna metoda je zadana u </a:t>
            </a:r>
            <a:r>
              <a:rPr lang="it-IT" sz="2000" b="0"/>
              <a:t>EN 373 “</a:t>
            </a:r>
            <a:r>
              <a:rPr lang="hr-HR" sz="2000" b="0"/>
              <a:t>Procjena otpornosti materijala na zapljuskivanje otopljenim metalom</a:t>
            </a:r>
            <a:r>
              <a:rPr lang="it-IT" sz="2000" b="0"/>
              <a:t>”.</a:t>
            </a:r>
          </a:p>
          <a:p>
            <a:pPr marL="0" indent="3175"/>
            <a:endParaRPr lang="it-IT" sz="2000" b="0"/>
          </a:p>
          <a:p>
            <a:pPr marL="0" indent="3175"/>
            <a:r>
              <a:rPr lang="hr-HR" sz="2000" b="0" u="sng"/>
              <a:t>Testni princip</a:t>
            </a:r>
            <a:endParaRPr lang="it-IT" b="0"/>
          </a:p>
          <a:p>
            <a:pPr marL="120650" lvl="1" indent="-3175">
              <a:lnSpc>
                <a:spcPct val="120000"/>
              </a:lnSpc>
              <a:buFont typeface="Marlett" pitchFamily="2" charset="2"/>
              <a:buChar char="i"/>
            </a:pPr>
            <a:r>
              <a:rPr lang="hr-HR" sz="1800"/>
              <a:t> Koriste se </a:t>
            </a:r>
            <a:r>
              <a:rPr lang="it-IT" sz="1800"/>
              <a:t>3 </a:t>
            </a:r>
            <a:r>
              <a:rPr lang="hr-HR" sz="1800"/>
              <a:t>testna uzorka veličine</a:t>
            </a:r>
            <a:endParaRPr lang="it-IT" sz="1800"/>
          </a:p>
          <a:p>
            <a:pPr marL="120650" lvl="1" indent="-3175">
              <a:lnSpc>
                <a:spcPct val="120000"/>
              </a:lnSpc>
              <a:buFont typeface="Marlett" pitchFamily="2" charset="2"/>
              <a:buNone/>
            </a:pPr>
            <a:r>
              <a:rPr lang="it-IT" sz="1800"/>
              <a:t>120 x 120 mm.</a:t>
            </a:r>
          </a:p>
          <a:p>
            <a:pPr marL="120650" lvl="1" indent="-3175">
              <a:lnSpc>
                <a:spcPct val="120000"/>
              </a:lnSpc>
              <a:buFont typeface="Marlett" pitchFamily="2" charset="2"/>
              <a:buChar char="i"/>
            </a:pPr>
            <a:r>
              <a:rPr lang="it-IT" sz="1800"/>
              <a:t> </a:t>
            </a:r>
            <a:r>
              <a:rPr lang="hr-HR" sz="1800"/>
              <a:t>Testni uzorak se testira izlijevanjem</a:t>
            </a:r>
            <a:endParaRPr lang="it-IT" sz="1800"/>
          </a:p>
          <a:p>
            <a:pPr marL="120650" lvl="1" indent="-3175">
              <a:lnSpc>
                <a:spcPct val="120000"/>
              </a:lnSpc>
              <a:buFont typeface="Marlett" pitchFamily="2" charset="2"/>
              <a:buNone/>
            </a:pPr>
            <a:r>
              <a:rPr lang="hr-HR" sz="1800"/>
              <a:t>male količine topljenog metala na njega, pod određenim kutom</a:t>
            </a:r>
            <a:r>
              <a:rPr lang="it-IT" sz="1800"/>
              <a:t>.</a:t>
            </a:r>
          </a:p>
          <a:p>
            <a:pPr marL="120650" lvl="1" indent="-3175">
              <a:lnSpc>
                <a:spcPct val="120000"/>
              </a:lnSpc>
              <a:buFont typeface="Marlett" pitchFamily="2" charset="2"/>
              <a:buChar char="i"/>
            </a:pPr>
            <a:r>
              <a:rPr lang="it-IT" sz="1800"/>
              <a:t> </a:t>
            </a:r>
            <a:r>
              <a:rPr lang="hr-HR" sz="1800"/>
              <a:t>Šteta se procjenjuje postavljanjem simulantom kože od </a:t>
            </a:r>
            <a:r>
              <a:rPr lang="it-IT" sz="1800"/>
              <a:t>PVC</a:t>
            </a:r>
            <a:r>
              <a:rPr lang="hr-HR" sz="1800"/>
              <a:t>-a </a:t>
            </a:r>
            <a:r>
              <a:rPr lang="it-IT" sz="1800"/>
              <a:t> </a:t>
            </a:r>
            <a:r>
              <a:rPr lang="hr-HR" sz="1800"/>
              <a:t>direktno ispod testnog uzorka i bilježeći štetu na simulantu kože nakon izlijevanja</a:t>
            </a:r>
            <a:r>
              <a:rPr lang="it-IT" sz="1800"/>
              <a:t>.</a:t>
            </a:r>
          </a:p>
          <a:p>
            <a:pPr marL="120650" lvl="1" indent="-3175">
              <a:lnSpc>
                <a:spcPct val="120000"/>
              </a:lnSpc>
              <a:buFont typeface="Marlett" pitchFamily="2" charset="2"/>
              <a:buChar char="i"/>
            </a:pPr>
            <a:r>
              <a:rPr lang="it-IT" sz="1800"/>
              <a:t> </a:t>
            </a:r>
            <a:r>
              <a:rPr lang="hr-HR" sz="1800"/>
              <a:t>Test se ponavlja dok se ne pronađe najmanja količina koja prouzročuje oštećenje na simulantu kože</a:t>
            </a:r>
            <a:r>
              <a:rPr lang="it-IT" sz="1800"/>
              <a:t>.</a:t>
            </a:r>
            <a:endParaRPr lang="it-IT"/>
          </a:p>
        </p:txBody>
      </p:sp>
      <p:graphicFrame>
        <p:nvGraphicFramePr>
          <p:cNvPr id="144388" name="Object 4"/>
          <p:cNvGraphicFramePr>
            <a:graphicFrameLocks noChangeAspect="1"/>
          </p:cNvGraphicFramePr>
          <p:nvPr/>
        </p:nvGraphicFramePr>
        <p:xfrm>
          <a:off x="4800600" y="1981200"/>
          <a:ext cx="3786188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9" name="Picture Publisher Image" r:id="rId3" imgW="5591160" imgH="3191040" progId="PictPub.Image.7">
                  <p:embed/>
                </p:oleObj>
              </mc:Choice>
              <mc:Fallback>
                <p:oleObj name="Picture Publisher Image" r:id="rId3" imgW="5591160" imgH="3191040" progId="PictPub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981200"/>
                        <a:ext cx="3786188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1524000" y="1600200"/>
            <a:ext cx="6400800" cy="426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hr-HR" b="0"/>
              <a:t>Otpornost na vrućinu raznih materijala</a:t>
            </a:r>
            <a:endParaRPr lang="en-GB"/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1498600" y="1955800"/>
          <a:ext cx="5995988" cy="397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6096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algn="ctr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algn="ctr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algn="ctr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algn="ctr"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r-HR" b="0"/>
              <a:t>Zaštita ruku od hladnoće</a:t>
            </a:r>
            <a:endParaRPr lang="en-GB"/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609600" y="1600200"/>
            <a:ext cx="8001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3175">
              <a:spcBef>
                <a:spcPct val="20000"/>
              </a:spcBef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57250" indent="-285750">
              <a:spcBef>
                <a:spcPct val="20000"/>
              </a:spcBef>
              <a:buClr>
                <a:schemeClr val="bg1"/>
              </a:buClr>
              <a:buSzPct val="60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200150" indent="-228600">
              <a:spcBef>
                <a:spcPct val="20000"/>
              </a:spcBef>
              <a:buClr>
                <a:schemeClr val="bg1"/>
              </a:buClr>
              <a:buSzPct val="60000"/>
              <a:buFont typeface="Monotype Sorts" pitchFamily="2" charset="2"/>
              <a:buChar char="è"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l"/>
              <a:defRPr sz="1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b="0"/>
              <a:t>---  </a:t>
            </a:r>
            <a:r>
              <a:rPr lang="hr-HR" b="0"/>
              <a:t>Zahtjevi za rukavice  </a:t>
            </a:r>
            <a:r>
              <a:rPr lang="en-GB" b="0"/>
              <a:t>--- </a:t>
            </a:r>
          </a:p>
          <a:p>
            <a:pPr algn="ctr"/>
            <a:r>
              <a:rPr lang="hr-HR" sz="2000" b="0"/>
              <a:t>Rukavice moraju zadržati lokalnu toplinsku udobnost i istovremeno dozvoljavati dovoljnu pokretljivost za manualnu preciznost, za sigurno i efikasno obavljanje posla.</a:t>
            </a:r>
            <a:endParaRPr lang="en-GB" b="0"/>
          </a:p>
          <a:p>
            <a:pPr algn="ctr"/>
            <a:endParaRPr lang="en-GB" b="0"/>
          </a:p>
          <a:p>
            <a:pPr algn="ctr"/>
            <a:endParaRPr lang="en-GB" b="0"/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684213" y="3933825"/>
            <a:ext cx="8001000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3175">
              <a:spcBef>
                <a:spcPct val="20000"/>
              </a:spcBef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57250" indent="-285750">
              <a:spcBef>
                <a:spcPct val="20000"/>
              </a:spcBef>
              <a:buClr>
                <a:schemeClr val="bg1"/>
              </a:buClr>
              <a:buSzPct val="60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200150" indent="-228600">
              <a:spcBef>
                <a:spcPct val="20000"/>
              </a:spcBef>
              <a:buClr>
                <a:schemeClr val="bg1"/>
              </a:buClr>
              <a:buSzPct val="60000"/>
              <a:buFont typeface="Monotype Sorts" pitchFamily="2" charset="2"/>
              <a:buChar char="è"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l"/>
              <a:defRPr sz="1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b="0"/>
              <a:t>---  </a:t>
            </a:r>
            <a:r>
              <a:rPr lang="hr-HR" b="0"/>
              <a:t>Odabir rukavica  </a:t>
            </a:r>
            <a:r>
              <a:rPr lang="en-GB" b="0"/>
              <a:t>---</a:t>
            </a:r>
          </a:p>
          <a:p>
            <a:pPr algn="ctr"/>
            <a:r>
              <a:rPr lang="hr-HR" sz="2000" b="0"/>
              <a:t>Insulativni kapacitet i dizajn</a:t>
            </a:r>
            <a:endParaRPr lang="en-GB" sz="2000" b="0"/>
          </a:p>
          <a:p>
            <a:pPr algn="ctr"/>
            <a:r>
              <a:rPr lang="hr-HR" sz="2000" b="0"/>
              <a:t>Rukavice sa prstima i bez prstiju</a:t>
            </a:r>
            <a:endParaRPr lang="en-GB" b="0"/>
          </a:p>
          <a:p>
            <a:pPr algn="ctr"/>
            <a:endParaRPr lang="en-GB" b="0"/>
          </a:p>
          <a:p>
            <a:pPr algn="ctr"/>
            <a:endParaRPr lang="en-GB" b="0"/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685800" y="5029200"/>
            <a:ext cx="8001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3175">
              <a:spcBef>
                <a:spcPct val="20000"/>
              </a:spcBef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57250" indent="-285750">
              <a:spcBef>
                <a:spcPct val="20000"/>
              </a:spcBef>
              <a:buClr>
                <a:schemeClr val="bg1"/>
              </a:buClr>
              <a:buSzPct val="60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200150" indent="-228600">
              <a:spcBef>
                <a:spcPct val="20000"/>
              </a:spcBef>
              <a:buClr>
                <a:schemeClr val="bg1"/>
              </a:buClr>
              <a:buSzPct val="60000"/>
              <a:buFont typeface="Monotype Sorts" pitchFamily="2" charset="2"/>
              <a:buChar char="è"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l"/>
              <a:defRPr sz="1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GB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0" grpId="0" autoUpdateAnimBg="0"/>
      <p:bldP spid="23143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4876800" cy="1676400"/>
          </a:xfrm>
        </p:spPr>
        <p:txBody>
          <a:bodyPr/>
          <a:lstStyle/>
          <a:p>
            <a:r>
              <a:rPr lang="hr-HR" b="0"/>
              <a:t>Industrije gdje je prisutan rizik hladnoće</a:t>
            </a:r>
            <a:endParaRPr lang="en-GB" b="0"/>
          </a:p>
        </p:txBody>
      </p:sp>
      <p:sp>
        <p:nvSpPr>
          <p:cNvPr id="1884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  <a:noFill/>
          <a:ln/>
        </p:spPr>
        <p:txBody>
          <a:bodyPr/>
          <a:lstStyle/>
          <a:p>
            <a:pPr>
              <a:lnSpc>
                <a:spcPct val="120000"/>
              </a:lnSpc>
            </a:pPr>
            <a:endParaRPr lang="en-GB" sz="1000" b="0"/>
          </a:p>
          <a:p>
            <a:pPr>
              <a:lnSpc>
                <a:spcPct val="120000"/>
              </a:lnSpc>
            </a:pPr>
            <a:endParaRPr lang="en-GB" sz="1000" b="0"/>
          </a:p>
          <a:p>
            <a:pPr>
              <a:lnSpc>
                <a:spcPct val="140000"/>
              </a:lnSpc>
            </a:pPr>
            <a:r>
              <a:rPr lang="en-GB" sz="2000" b="0"/>
              <a:t>- </a:t>
            </a:r>
            <a:r>
              <a:rPr lang="hr-HR" sz="2000" b="0"/>
              <a:t>Rad u skladištu</a:t>
            </a:r>
            <a:r>
              <a:rPr lang="en-GB" sz="2000" b="0"/>
              <a:t>,</a:t>
            </a:r>
          </a:p>
          <a:p>
            <a:pPr>
              <a:lnSpc>
                <a:spcPct val="140000"/>
              </a:lnSpc>
            </a:pPr>
            <a:r>
              <a:rPr lang="en-GB" sz="2000" b="0"/>
              <a:t>- Transport: </a:t>
            </a:r>
            <a:r>
              <a:rPr lang="hr-HR" sz="2000" b="0"/>
              <a:t>zrak</a:t>
            </a:r>
            <a:r>
              <a:rPr lang="en-GB" sz="2000" b="0"/>
              <a:t>, </a:t>
            </a:r>
            <a:r>
              <a:rPr lang="hr-HR" sz="2000" b="0"/>
              <a:t>cesta</a:t>
            </a:r>
            <a:r>
              <a:rPr lang="en-GB" sz="2000" b="0"/>
              <a:t>, </a:t>
            </a:r>
            <a:r>
              <a:rPr lang="hr-HR" sz="2000" b="0"/>
              <a:t>voda</a:t>
            </a:r>
            <a:r>
              <a:rPr lang="en-GB" sz="2000" b="0"/>
              <a:t>, </a:t>
            </a:r>
            <a:r>
              <a:rPr lang="hr-HR" sz="2000" b="0"/>
              <a:t>željeznica</a:t>
            </a:r>
            <a:r>
              <a:rPr lang="en-GB" sz="2000" b="0"/>
              <a:t>, </a:t>
            </a:r>
          </a:p>
          <a:p>
            <a:pPr>
              <a:lnSpc>
                <a:spcPct val="140000"/>
              </a:lnSpc>
            </a:pPr>
            <a:r>
              <a:rPr lang="en-GB" sz="2000" b="0"/>
              <a:t>- </a:t>
            </a:r>
            <a:r>
              <a:rPr lang="hr-HR" sz="2000" b="0"/>
              <a:t>Industrija hrane</a:t>
            </a:r>
            <a:r>
              <a:rPr lang="en-GB" sz="2000" b="0"/>
              <a:t>,</a:t>
            </a:r>
          </a:p>
          <a:p>
            <a:pPr>
              <a:lnSpc>
                <a:spcPct val="140000"/>
              </a:lnSpc>
            </a:pPr>
            <a:r>
              <a:rPr lang="en-GB" sz="2000" b="0"/>
              <a:t>- </a:t>
            </a:r>
            <a:r>
              <a:rPr lang="hr-HR" sz="2000" b="0"/>
              <a:t>Javne službe</a:t>
            </a:r>
            <a:r>
              <a:rPr lang="en-GB" sz="2000" b="0"/>
              <a:t>: </a:t>
            </a:r>
            <a:r>
              <a:rPr lang="hr-HR" sz="2000" b="0"/>
              <a:t>skupljanje otpada</a:t>
            </a:r>
            <a:r>
              <a:rPr lang="en-GB" sz="2000" b="0"/>
              <a:t>, </a:t>
            </a:r>
            <a:r>
              <a:rPr lang="hr-HR" sz="2000" b="0"/>
              <a:t>park i rekreacija</a:t>
            </a:r>
            <a:r>
              <a:rPr lang="en-GB" sz="2000" b="0"/>
              <a:t>,</a:t>
            </a:r>
          </a:p>
          <a:p>
            <a:pPr>
              <a:lnSpc>
                <a:spcPct val="140000"/>
              </a:lnSpc>
            </a:pPr>
            <a:r>
              <a:rPr lang="en-GB" sz="2000" b="0"/>
              <a:t>- </a:t>
            </a:r>
            <a:r>
              <a:rPr lang="hr-HR" sz="2000" b="0"/>
              <a:t>Građenje i konstrukcije</a:t>
            </a:r>
            <a:r>
              <a:rPr lang="en-GB" sz="2000" b="0"/>
              <a:t>,</a:t>
            </a:r>
          </a:p>
          <a:p>
            <a:pPr>
              <a:lnSpc>
                <a:spcPct val="140000"/>
              </a:lnSpc>
            </a:pPr>
            <a:r>
              <a:rPr lang="en-GB" sz="2000" b="0"/>
              <a:t>- </a:t>
            </a:r>
            <a:r>
              <a:rPr lang="hr-HR" sz="2000" b="0"/>
              <a:t>Poljoprivreda i šumarstvo</a:t>
            </a:r>
            <a:r>
              <a:rPr lang="en-GB" sz="2000" b="0"/>
              <a:t>,</a:t>
            </a:r>
          </a:p>
          <a:p>
            <a:pPr>
              <a:lnSpc>
                <a:spcPct val="140000"/>
              </a:lnSpc>
            </a:pPr>
            <a:r>
              <a:rPr lang="en-GB" sz="2000" b="0"/>
              <a:t>- </a:t>
            </a:r>
            <a:r>
              <a:rPr lang="hr-HR" sz="2000" b="0"/>
              <a:t>Rad na platformama i pročišćavanje kemikalija</a:t>
            </a:r>
            <a:r>
              <a:rPr lang="en-GB" sz="2000" b="0"/>
              <a:t>,</a:t>
            </a:r>
          </a:p>
          <a:p>
            <a:pPr>
              <a:lnSpc>
                <a:spcPct val="140000"/>
              </a:lnSpc>
            </a:pPr>
            <a:r>
              <a:rPr lang="en-GB" sz="2000" b="0"/>
              <a:t>- ...</a:t>
            </a:r>
            <a:endParaRPr lang="en-GB" b="0"/>
          </a:p>
        </p:txBody>
      </p:sp>
      <p:pic>
        <p:nvPicPr>
          <p:cNvPr id="188422" name="Picture 1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609600"/>
            <a:ext cx="22034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4870450" cy="1143000"/>
          </a:xfrm>
        </p:spPr>
        <p:txBody>
          <a:bodyPr/>
          <a:lstStyle/>
          <a:p>
            <a:r>
              <a:rPr lang="hr-HR" b="0"/>
              <a:t>Posljedice hladnoće na ruke</a:t>
            </a:r>
            <a:endParaRPr lang="en-GB" b="0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2743200"/>
          </a:xfrm>
          <a:noFill/>
          <a:ln/>
        </p:spPr>
        <p:txBody>
          <a:bodyPr/>
          <a:lstStyle/>
          <a:p>
            <a:pPr>
              <a:lnSpc>
                <a:spcPct val="160000"/>
              </a:lnSpc>
            </a:pPr>
            <a:r>
              <a:rPr lang="hr-HR" b="0" u="sng"/>
              <a:t>Lokalne i kratkotrajne posljedice</a:t>
            </a:r>
            <a:endParaRPr lang="en-GB" b="0"/>
          </a:p>
          <a:p>
            <a:pPr>
              <a:lnSpc>
                <a:spcPct val="160000"/>
              </a:lnSpc>
            </a:pPr>
            <a:r>
              <a:rPr lang="en-GB" b="0"/>
              <a:t>- </a:t>
            </a:r>
            <a:r>
              <a:rPr lang="hr-HR" sz="2000" b="0"/>
              <a:t>ozebline</a:t>
            </a:r>
            <a:r>
              <a:rPr lang="en-GB" sz="2000" b="0"/>
              <a:t>,</a:t>
            </a:r>
          </a:p>
          <a:p>
            <a:pPr>
              <a:lnSpc>
                <a:spcPct val="160000"/>
              </a:lnSpc>
            </a:pPr>
            <a:r>
              <a:rPr lang="en-GB" sz="2000" b="0"/>
              <a:t>- </a:t>
            </a:r>
            <a:r>
              <a:rPr lang="hr-HR" sz="2000" b="0"/>
              <a:t>koža se lijepi na smrznutu površinu </a:t>
            </a:r>
            <a:r>
              <a:rPr lang="en-GB" sz="1800" b="0"/>
              <a:t>(</a:t>
            </a:r>
            <a:r>
              <a:rPr lang="hr-HR" sz="1800" b="0"/>
              <a:t>ako je temperatura </a:t>
            </a:r>
            <a:r>
              <a:rPr lang="en-GB" sz="1800" b="0"/>
              <a:t>&lt; - 7°C),</a:t>
            </a:r>
            <a:endParaRPr lang="en-GB" sz="2000" b="0"/>
          </a:p>
          <a:p>
            <a:pPr>
              <a:lnSpc>
                <a:spcPct val="160000"/>
              </a:lnSpc>
            </a:pPr>
            <a:r>
              <a:rPr lang="en-GB" sz="2000" b="0"/>
              <a:t>- </a:t>
            </a:r>
            <a:r>
              <a:rPr lang="hr-HR" sz="2000" b="0"/>
              <a:t>smanjenje pokretljivosti ruku </a:t>
            </a:r>
            <a:r>
              <a:rPr lang="en-GB" sz="1800" b="0"/>
              <a:t>(</a:t>
            </a:r>
            <a:r>
              <a:rPr lang="hr-HR" sz="1800" b="0"/>
              <a:t>posebno ako je temperatura ruku </a:t>
            </a:r>
            <a:r>
              <a:rPr lang="en-GB" sz="1800" b="0"/>
              <a:t>&lt; 24 °C)</a:t>
            </a:r>
            <a:endParaRPr lang="en-GB"/>
          </a:p>
          <a:p>
            <a:endParaRPr lang="en-GB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533400" y="3810000"/>
            <a:ext cx="8229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60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60000"/>
              <a:buFont typeface="Monotype Sorts" pitchFamily="2" charset="2"/>
              <a:buChar char="è"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l"/>
              <a:defRPr sz="1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60000"/>
              </a:lnSpc>
            </a:pPr>
            <a:r>
              <a:rPr lang="hr-HR" b="0" u="sng"/>
              <a:t>Sistemske posljedice</a:t>
            </a:r>
            <a:endParaRPr lang="en-GB" sz="2000" b="0"/>
          </a:p>
          <a:p>
            <a:pPr>
              <a:lnSpc>
                <a:spcPct val="160000"/>
              </a:lnSpc>
            </a:pPr>
            <a:r>
              <a:rPr lang="en-GB" b="0"/>
              <a:t>- </a:t>
            </a:r>
            <a:r>
              <a:rPr lang="hr-HR" sz="2000" b="0"/>
              <a:t>hipotermija</a:t>
            </a:r>
            <a:r>
              <a:rPr lang="en-GB" sz="2000" b="0"/>
              <a:t> </a:t>
            </a:r>
            <a:r>
              <a:rPr lang="en-GB" sz="1800" b="0"/>
              <a:t>(</a:t>
            </a:r>
            <a:r>
              <a:rPr lang="hr-HR" sz="1800" b="0"/>
              <a:t>smanjuje se mogućnost racionalnih odluka</a:t>
            </a:r>
            <a:r>
              <a:rPr lang="en-GB" sz="1800" b="0"/>
              <a:t>),</a:t>
            </a:r>
            <a:endParaRPr lang="en-GB" sz="2000" b="0"/>
          </a:p>
          <a:p>
            <a:pPr>
              <a:lnSpc>
                <a:spcPct val="160000"/>
              </a:lnSpc>
            </a:pPr>
            <a:r>
              <a:rPr lang="en-GB" sz="2000" b="0"/>
              <a:t>- </a:t>
            </a:r>
            <a:r>
              <a:rPr lang="hr-HR" sz="2000" b="0"/>
              <a:t>usporenje cirkulacije krvi u tijelu </a:t>
            </a:r>
            <a:r>
              <a:rPr lang="en-GB" sz="1800" b="0"/>
              <a:t>(Raynaud </a:t>
            </a:r>
            <a:r>
              <a:rPr lang="hr-HR" sz="1800" b="0"/>
              <a:t>sindrom</a:t>
            </a:r>
            <a:r>
              <a:rPr lang="en-GB" sz="1800" b="0"/>
              <a:t>),</a:t>
            </a:r>
            <a:endParaRPr lang="en-GB" sz="2000" b="0"/>
          </a:p>
          <a:p>
            <a:pPr>
              <a:lnSpc>
                <a:spcPct val="160000"/>
              </a:lnSpc>
            </a:pPr>
            <a:r>
              <a:rPr lang="en-GB" sz="2000" b="0"/>
              <a:t>- </a:t>
            </a:r>
            <a:r>
              <a:rPr lang="hr-HR" sz="2000" b="0"/>
              <a:t>pogoduje mišićno-skeletnim poremećajima</a:t>
            </a:r>
            <a:r>
              <a:rPr lang="en-GB" sz="2000" b="0"/>
              <a:t>.</a:t>
            </a:r>
          </a:p>
          <a:p>
            <a:endParaRPr lang="en-GB" b="0"/>
          </a:p>
          <a:p>
            <a:endParaRPr lang="en-GB"/>
          </a:p>
          <a:p>
            <a:endParaRPr lang="en-GB"/>
          </a:p>
        </p:txBody>
      </p:sp>
      <p:graphicFrame>
        <p:nvGraphicFramePr>
          <p:cNvPr id="101382" name="Object 6"/>
          <p:cNvGraphicFramePr>
            <a:graphicFrameLocks noChangeAspect="1"/>
          </p:cNvGraphicFramePr>
          <p:nvPr/>
        </p:nvGraphicFramePr>
        <p:xfrm>
          <a:off x="5715000" y="609600"/>
          <a:ext cx="2847975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64" name="Photo Editor Photo" r:id="rId4" imgW="2314286" imgH="1419048" progId="MSPhotoEd.3">
                  <p:embed/>
                </p:oleObj>
              </mc:Choice>
              <mc:Fallback>
                <p:oleObj name="Photo Editor Photo" r:id="rId4" imgW="2314286" imgH="1419048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09600"/>
                        <a:ext cx="2847975" cy="174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utoUpdateAnimBg="0"/>
      <p:bldP spid="10138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hr-HR" b="0"/>
              <a:t>Razni tipovi hladnoće i vrućine</a:t>
            </a:r>
            <a:endParaRPr lang="en-GB"/>
          </a:p>
        </p:txBody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01000" cy="4572000"/>
          </a:xfrm>
          <a:noFill/>
          <a:ln/>
        </p:spPr>
        <p:txBody>
          <a:bodyPr/>
          <a:lstStyle/>
          <a:p>
            <a:pPr marL="0" indent="3175"/>
            <a:endParaRPr lang="en-GB" sz="2000"/>
          </a:p>
          <a:p>
            <a:pPr marL="0" indent="3175">
              <a:lnSpc>
                <a:spcPct val="120000"/>
              </a:lnSpc>
            </a:pPr>
            <a:r>
              <a:rPr lang="en-GB" sz="2000"/>
              <a:t>- </a:t>
            </a:r>
            <a:r>
              <a:rPr lang="hr-HR" sz="2000" b="0" u="sng"/>
              <a:t>Konvektivna hladnoća</a:t>
            </a:r>
            <a:r>
              <a:rPr lang="en-GB" sz="2000" b="0" u="sng"/>
              <a:t>/</a:t>
            </a:r>
            <a:r>
              <a:rPr lang="hr-HR" sz="2000" b="0" u="sng"/>
              <a:t>vrućina</a:t>
            </a:r>
            <a:r>
              <a:rPr lang="en-GB" sz="2000"/>
              <a:t>: </a:t>
            </a:r>
            <a:r>
              <a:rPr lang="hr-HR" sz="2000" b="0"/>
              <a:t>tip energije prenešen na ruku temperaturom zraka u kojoj se osoba našla</a:t>
            </a:r>
            <a:r>
              <a:rPr lang="en-GB" sz="2000" b="0"/>
              <a:t> (</a:t>
            </a:r>
            <a:r>
              <a:rPr lang="hr-HR" sz="2000" b="0"/>
              <a:t>izlaganje ambijentu</a:t>
            </a:r>
            <a:r>
              <a:rPr lang="en-GB" sz="2000" b="0"/>
              <a:t>).</a:t>
            </a:r>
            <a:r>
              <a:rPr lang="en-GB" sz="20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GB" sz="2000"/>
          </a:p>
          <a:p>
            <a:pPr marL="0" indent="3175">
              <a:lnSpc>
                <a:spcPct val="120000"/>
              </a:lnSpc>
            </a:pPr>
            <a:r>
              <a:rPr lang="en-GB" sz="2000" b="0"/>
              <a:t>	</a:t>
            </a:r>
            <a:r>
              <a:rPr lang="hr-HR" sz="1800" b="0"/>
              <a:t>primjer</a:t>
            </a:r>
            <a:r>
              <a:rPr lang="en-GB" sz="1800" b="0"/>
              <a:t>: </a:t>
            </a:r>
            <a:r>
              <a:rPr lang="hr-HR" sz="1800" b="0"/>
              <a:t>zadaci na otvorenom</a:t>
            </a:r>
            <a:r>
              <a:rPr lang="en-GB" sz="1800" b="0"/>
              <a:t>, </a:t>
            </a:r>
            <a:r>
              <a:rPr lang="hr-HR" sz="1800" b="0"/>
              <a:t>tvornica papira</a:t>
            </a:r>
            <a:endParaRPr lang="en-GB" sz="2000" b="0"/>
          </a:p>
          <a:p>
            <a:pPr marL="0" indent="3175">
              <a:lnSpc>
                <a:spcPct val="120000"/>
              </a:lnSpc>
            </a:pPr>
            <a:endParaRPr lang="en-GB" sz="1600"/>
          </a:p>
          <a:p>
            <a:pPr marL="0" indent="3175">
              <a:lnSpc>
                <a:spcPct val="120000"/>
              </a:lnSpc>
            </a:pPr>
            <a:r>
              <a:rPr lang="en-GB" sz="2000"/>
              <a:t>- </a:t>
            </a:r>
            <a:r>
              <a:rPr lang="hr-HR" sz="2000" b="0" u="sng"/>
              <a:t>Kontaktna hladnoća</a:t>
            </a:r>
            <a:r>
              <a:rPr lang="en-GB" sz="2000" b="0" u="sng"/>
              <a:t>/</a:t>
            </a:r>
            <a:r>
              <a:rPr lang="hr-HR" sz="2000" b="0" u="sng"/>
              <a:t>vrućina</a:t>
            </a:r>
            <a:r>
              <a:rPr lang="en-GB" sz="2000"/>
              <a:t>: </a:t>
            </a:r>
            <a:r>
              <a:rPr lang="hr-HR" sz="2000" b="0"/>
              <a:t>tip energije prenešen na ruku tijekom direktnog kontakta sa hladnom</a:t>
            </a:r>
            <a:r>
              <a:rPr lang="en-GB" sz="2000" b="0"/>
              <a:t>/</a:t>
            </a:r>
            <a:r>
              <a:rPr lang="hr-HR" sz="2000" b="0"/>
              <a:t>vrućom</a:t>
            </a:r>
            <a:r>
              <a:rPr lang="en-GB" sz="2000" b="0"/>
              <a:t> </a:t>
            </a:r>
            <a:r>
              <a:rPr lang="hr-HR" sz="2000" b="0"/>
              <a:t>površinom</a:t>
            </a:r>
            <a:r>
              <a:rPr lang="en-GB" sz="2000" b="0"/>
              <a:t>. </a:t>
            </a:r>
          </a:p>
          <a:p>
            <a:pPr marL="0" indent="3175">
              <a:lnSpc>
                <a:spcPct val="120000"/>
              </a:lnSpc>
            </a:pPr>
            <a:r>
              <a:rPr lang="en-GB" sz="2000" b="0"/>
              <a:t>	</a:t>
            </a:r>
            <a:r>
              <a:rPr lang="hr-HR" sz="1800" b="0"/>
              <a:t>primjer</a:t>
            </a:r>
            <a:r>
              <a:rPr lang="en-GB" sz="1800" b="0"/>
              <a:t>: </a:t>
            </a:r>
            <a:r>
              <a:rPr lang="hr-HR" sz="1800" b="0"/>
              <a:t>kriogenske aktivnosti</a:t>
            </a:r>
            <a:r>
              <a:rPr lang="en-GB" sz="1800" b="0"/>
              <a:t>, </a:t>
            </a:r>
            <a:r>
              <a:rPr lang="hr-HR" sz="1800" b="0"/>
              <a:t>formiranje plastike</a:t>
            </a:r>
            <a:endParaRPr lang="en-GB" sz="2000" b="0"/>
          </a:p>
          <a:p>
            <a:pPr marL="0" indent="3175">
              <a:lnSpc>
                <a:spcPct val="120000"/>
              </a:lnSpc>
            </a:pPr>
            <a:endParaRPr lang="en-GB" sz="1400"/>
          </a:p>
          <a:p>
            <a:pPr marL="0" indent="3175">
              <a:lnSpc>
                <a:spcPct val="120000"/>
              </a:lnSpc>
            </a:pPr>
            <a:r>
              <a:rPr lang="en-GB" sz="2000" b="0"/>
              <a:t>- </a:t>
            </a:r>
            <a:r>
              <a:rPr lang="hr-HR" sz="2000" b="0" u="sng"/>
              <a:t>Vrućina koja zrači</a:t>
            </a:r>
            <a:r>
              <a:rPr lang="en-GB" sz="2000" b="0"/>
              <a:t>: </a:t>
            </a:r>
            <a:r>
              <a:rPr lang="hr-HR" sz="2000" b="0"/>
              <a:t>tip vrućine koji se širi disperzivno od infracrvenog izvora zračenja i kojeg ruka apsorbira</a:t>
            </a:r>
            <a:r>
              <a:rPr lang="en-GB" sz="2000" b="0"/>
              <a:t>.</a:t>
            </a:r>
          </a:p>
          <a:p>
            <a:pPr marL="0" indent="3175">
              <a:lnSpc>
                <a:spcPct val="120000"/>
              </a:lnSpc>
            </a:pPr>
            <a:r>
              <a:rPr lang="en-GB" sz="1000" b="0"/>
              <a:t>	 </a:t>
            </a:r>
            <a:r>
              <a:rPr lang="hr-HR" sz="1800" b="0"/>
              <a:t>primjer</a:t>
            </a:r>
            <a:r>
              <a:rPr lang="en-GB" sz="1800" b="0"/>
              <a:t>: </a:t>
            </a:r>
            <a:r>
              <a:rPr lang="hr-HR" sz="1800" b="0"/>
              <a:t>proizvodnja stakla</a:t>
            </a:r>
            <a:endParaRPr lang="en-GB" b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hr-HR" b="0"/>
              <a:t>Zaštita ruku od rizika hladnoće</a:t>
            </a:r>
            <a:endParaRPr lang="en-GB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1371600"/>
          </a:xfrm>
          <a:noFill/>
          <a:ln/>
        </p:spPr>
        <p:txBody>
          <a:bodyPr/>
          <a:lstStyle/>
          <a:p>
            <a:pPr marL="0" indent="3175" algn="ctr"/>
            <a:r>
              <a:rPr lang="en-GB" b="0"/>
              <a:t>---  </a:t>
            </a:r>
            <a:r>
              <a:rPr lang="hr-HR" b="0"/>
              <a:t>Zahtjevi za rukavice  </a:t>
            </a:r>
            <a:r>
              <a:rPr lang="en-GB" b="0"/>
              <a:t>--- </a:t>
            </a:r>
          </a:p>
          <a:p>
            <a:pPr marL="0" indent="3175" algn="ctr"/>
            <a:r>
              <a:rPr lang="hr-HR" sz="2000" b="0"/>
              <a:t>Održati termalnu udobnost i dozvoliti zadržavanje dovoljno manualne preciznosti za sigurnost i efikasan rad</a:t>
            </a:r>
            <a:endParaRPr lang="en-GB" b="0"/>
          </a:p>
          <a:p>
            <a:pPr marL="0" indent="3175" algn="ctr"/>
            <a:endParaRPr lang="en-GB" b="0"/>
          </a:p>
          <a:p>
            <a:pPr marL="0" indent="3175" algn="ctr"/>
            <a:endParaRPr lang="en-GB" b="0"/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609600" y="3124200"/>
            <a:ext cx="8001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3175">
              <a:spcBef>
                <a:spcPct val="20000"/>
              </a:spcBef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57250" indent="-285750">
              <a:spcBef>
                <a:spcPct val="20000"/>
              </a:spcBef>
              <a:buClr>
                <a:schemeClr val="bg1"/>
              </a:buClr>
              <a:buSzPct val="60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200150" indent="-228600">
              <a:spcBef>
                <a:spcPct val="20000"/>
              </a:spcBef>
              <a:buClr>
                <a:schemeClr val="bg1"/>
              </a:buClr>
              <a:buSzPct val="60000"/>
              <a:buFont typeface="Monotype Sorts" pitchFamily="2" charset="2"/>
              <a:buChar char="è"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l"/>
              <a:defRPr sz="1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b="0"/>
              <a:t>---  </a:t>
            </a:r>
            <a:r>
              <a:rPr lang="hr-HR" b="0"/>
              <a:t>Odabir rukavica  </a:t>
            </a:r>
            <a:r>
              <a:rPr lang="en-GB" b="0"/>
              <a:t>---</a:t>
            </a:r>
          </a:p>
          <a:p>
            <a:pPr algn="ctr"/>
            <a:r>
              <a:rPr lang="hr-HR" sz="2000" b="0"/>
              <a:t>Isulativni kapacitet i dizajn</a:t>
            </a:r>
            <a:endParaRPr lang="en-GB" sz="2000" b="0"/>
          </a:p>
          <a:p>
            <a:pPr algn="ctr"/>
            <a:r>
              <a:rPr lang="hr-HR" sz="2000" b="0"/>
              <a:t>Jednostruke i dvostruke rukavice</a:t>
            </a:r>
            <a:endParaRPr lang="en-GB" sz="2000" b="0"/>
          </a:p>
          <a:p>
            <a:pPr algn="ctr"/>
            <a:r>
              <a:rPr lang="hr-HR" sz="2000" b="0"/>
              <a:t>Rukavice sa pet prstiju i bez prstiju</a:t>
            </a:r>
            <a:endParaRPr lang="en-GB" b="0"/>
          </a:p>
          <a:p>
            <a:pPr algn="ctr"/>
            <a:endParaRPr lang="en-GB" b="0"/>
          </a:p>
          <a:p>
            <a:pPr algn="ctr"/>
            <a:endParaRPr lang="en-GB" b="0"/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685800" y="5029200"/>
            <a:ext cx="8001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3175">
              <a:spcBef>
                <a:spcPct val="20000"/>
              </a:spcBef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57250" indent="-285750">
              <a:spcBef>
                <a:spcPct val="20000"/>
              </a:spcBef>
              <a:buClr>
                <a:schemeClr val="bg1"/>
              </a:buClr>
              <a:buSzPct val="60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200150" indent="-228600">
              <a:spcBef>
                <a:spcPct val="20000"/>
              </a:spcBef>
              <a:buClr>
                <a:schemeClr val="bg1"/>
              </a:buClr>
              <a:buSzPct val="60000"/>
              <a:buFont typeface="Monotype Sorts" pitchFamily="2" charset="2"/>
              <a:buChar char="è"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l"/>
              <a:defRPr sz="1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b="0"/>
              <a:t>--- </a:t>
            </a:r>
            <a:r>
              <a:rPr lang="hr-HR" b="0"/>
              <a:t>Nošenje rukavica  </a:t>
            </a:r>
            <a:r>
              <a:rPr lang="en-GB" b="0"/>
              <a:t>---</a:t>
            </a:r>
            <a:endParaRPr lang="en-GB" sz="2000" b="0"/>
          </a:p>
          <a:p>
            <a:pPr algn="ctr"/>
            <a:r>
              <a:rPr lang="hr-HR" sz="2000" b="0"/>
              <a:t>Ne riješava hlađenje ruku u potpunosti, ali smanjuje intenzitet</a:t>
            </a:r>
            <a:endParaRPr lang="en-GB" b="0"/>
          </a:p>
          <a:p>
            <a:pPr algn="ctr"/>
            <a:endParaRPr lang="en-GB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 autoUpdateAnimBg="0"/>
      <p:bldP spid="18944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172200" cy="1600200"/>
          </a:xfrm>
        </p:spPr>
        <p:txBody>
          <a:bodyPr/>
          <a:lstStyle/>
          <a:p>
            <a:r>
              <a:rPr lang="en-GB" b="0"/>
              <a:t>EN 511 </a:t>
            </a:r>
            <a:r>
              <a:rPr lang="hr-HR" b="0"/>
              <a:t>Zaštitne rukavice </a:t>
            </a:r>
            <a:br>
              <a:rPr lang="hr-HR" b="0"/>
            </a:br>
            <a:r>
              <a:rPr lang="hr-HR" b="0"/>
              <a:t>protiv hladnoće</a:t>
            </a:r>
            <a:endParaRPr lang="en-GB"/>
          </a:p>
        </p:txBody>
      </p:sp>
      <p:sp>
        <p:nvSpPr>
          <p:cNvPr id="1259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657600"/>
          </a:xfrm>
        </p:spPr>
        <p:txBody>
          <a:bodyPr/>
          <a:lstStyle/>
          <a:p>
            <a:pPr marL="0" indent="3175">
              <a:lnSpc>
                <a:spcPct val="90000"/>
              </a:lnSpc>
            </a:pPr>
            <a:r>
              <a:rPr lang="hr-HR" sz="2000" b="0"/>
              <a:t>Ovaj standard određuje zahtjeve i testne metode za rukavice koje štite protiv konvektivne ili konduktivne hladnoće do </a:t>
            </a:r>
            <a:r>
              <a:rPr lang="en-GB" sz="2000" b="0"/>
              <a:t>-50 °C.</a:t>
            </a:r>
          </a:p>
          <a:p>
            <a:pPr marL="0" indent="3175">
              <a:lnSpc>
                <a:spcPct val="90000"/>
              </a:lnSpc>
            </a:pPr>
            <a:endParaRPr lang="en-GB" sz="1600" b="0"/>
          </a:p>
          <a:p>
            <a:pPr marL="0" indent="3175">
              <a:lnSpc>
                <a:spcPct val="90000"/>
              </a:lnSpc>
            </a:pPr>
            <a:r>
              <a:rPr lang="hr-HR" sz="2000" b="0"/>
              <a:t>Zaštitne rukavice moraju odgovarati </a:t>
            </a:r>
            <a:r>
              <a:rPr lang="en-GB" sz="2000" b="0"/>
              <a:t>EN 420 </a:t>
            </a:r>
            <a:r>
              <a:rPr lang="hr-HR" sz="2000" b="0"/>
              <a:t>zahtjevima</a:t>
            </a:r>
            <a:r>
              <a:rPr lang="en-GB" sz="2000" b="0"/>
              <a:t>:</a:t>
            </a:r>
          </a:p>
          <a:p>
            <a:pPr marL="346075" lvl="1" indent="0">
              <a:lnSpc>
                <a:spcPct val="90000"/>
              </a:lnSpc>
              <a:buFont typeface="Marlett" pitchFamily="2" charset="2"/>
              <a:buChar char="i"/>
            </a:pPr>
            <a:r>
              <a:rPr lang="en-GB" sz="1800"/>
              <a:t> </a:t>
            </a:r>
            <a:r>
              <a:rPr lang="hr-HR" sz="1800"/>
              <a:t>veličine</a:t>
            </a:r>
            <a:r>
              <a:rPr lang="en-GB" sz="1800"/>
              <a:t>,</a:t>
            </a:r>
          </a:p>
          <a:p>
            <a:pPr marL="346075" lvl="1" indent="0">
              <a:lnSpc>
                <a:spcPct val="90000"/>
              </a:lnSpc>
              <a:buFont typeface="Marlett" pitchFamily="2" charset="2"/>
              <a:buChar char="i"/>
            </a:pPr>
            <a:r>
              <a:rPr lang="en-GB" sz="1800"/>
              <a:t> </a:t>
            </a:r>
            <a:r>
              <a:rPr lang="hr-HR" sz="1800"/>
              <a:t>određivanje </a:t>
            </a:r>
            <a:r>
              <a:rPr lang="en-GB" sz="1800"/>
              <a:t>pH </a:t>
            </a:r>
            <a:r>
              <a:rPr lang="hr-HR" sz="1800"/>
              <a:t>vrijednosti</a:t>
            </a:r>
            <a:r>
              <a:rPr lang="en-GB" sz="1800"/>
              <a:t>,</a:t>
            </a:r>
          </a:p>
          <a:p>
            <a:pPr marL="346075" lvl="1" indent="0">
              <a:lnSpc>
                <a:spcPct val="90000"/>
              </a:lnSpc>
              <a:buFont typeface="Marlett" pitchFamily="2" charset="2"/>
              <a:buChar char="i"/>
            </a:pPr>
            <a:r>
              <a:rPr lang="en-GB" sz="1800"/>
              <a:t> </a:t>
            </a:r>
            <a:r>
              <a:rPr lang="hr-HR" sz="1800"/>
              <a:t>označavanje rukavica</a:t>
            </a:r>
            <a:r>
              <a:rPr lang="en-GB" sz="1800"/>
              <a:t>,</a:t>
            </a:r>
          </a:p>
          <a:p>
            <a:pPr marL="346075" lvl="1" indent="0">
              <a:lnSpc>
                <a:spcPct val="90000"/>
              </a:lnSpc>
              <a:buFont typeface="Marlett" pitchFamily="2" charset="2"/>
              <a:buChar char="i"/>
            </a:pPr>
            <a:r>
              <a:rPr lang="en-GB" sz="1800"/>
              <a:t> </a:t>
            </a:r>
            <a:r>
              <a:rPr lang="hr-HR" sz="1800"/>
              <a:t>instrukcije za upotrebu</a:t>
            </a:r>
            <a:r>
              <a:rPr lang="en-GB" sz="1800"/>
              <a:t>.</a:t>
            </a:r>
          </a:p>
          <a:p>
            <a:pPr marL="0" indent="3175">
              <a:lnSpc>
                <a:spcPct val="90000"/>
              </a:lnSpc>
            </a:pPr>
            <a:endParaRPr lang="en-GB" sz="1600" b="0"/>
          </a:p>
          <a:p>
            <a:pPr marL="0" indent="3175">
              <a:lnSpc>
                <a:spcPct val="90000"/>
              </a:lnSpc>
            </a:pPr>
            <a:r>
              <a:rPr lang="en-GB" sz="2000" b="0"/>
              <a:t>EN 388: </a:t>
            </a:r>
            <a:r>
              <a:rPr lang="hr-HR" sz="2000" b="0"/>
              <a:t>razina performansi na abraziju -    </a:t>
            </a:r>
            <a:r>
              <a:rPr lang="en-GB" sz="2000" b="0"/>
              <a:t>1 minimum, 		   </a:t>
            </a:r>
            <a:endParaRPr lang="hr-HR" sz="2000" b="0"/>
          </a:p>
          <a:p>
            <a:pPr marL="0" indent="3175">
              <a:lnSpc>
                <a:spcPct val="90000"/>
              </a:lnSpc>
            </a:pPr>
            <a:r>
              <a:rPr lang="hr-HR" sz="2000" b="0"/>
              <a:t>razina performansi na trganje -    </a:t>
            </a:r>
            <a:r>
              <a:rPr lang="en-GB" sz="2000" b="0"/>
              <a:t>1 minimum.</a:t>
            </a:r>
          </a:p>
          <a:p>
            <a:pPr marL="0" indent="3175">
              <a:lnSpc>
                <a:spcPct val="90000"/>
              </a:lnSpc>
            </a:pPr>
            <a:endParaRPr lang="en-GB" sz="2000"/>
          </a:p>
        </p:txBody>
      </p:sp>
      <p:graphicFrame>
        <p:nvGraphicFramePr>
          <p:cNvPr id="125956" name="Object 1028"/>
          <p:cNvGraphicFramePr>
            <a:graphicFrameLocks noChangeAspect="1"/>
          </p:cNvGraphicFramePr>
          <p:nvPr/>
        </p:nvGraphicFramePr>
        <p:xfrm>
          <a:off x="7239000" y="609600"/>
          <a:ext cx="14017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7" name="Document" r:id="rId4" imgW="981720" imgH="1118880" progId="Word.Document.8">
                  <p:embed/>
                </p:oleObj>
              </mc:Choice>
              <mc:Fallback>
                <p:oleObj name="Document" r:id="rId4" imgW="981720" imgH="1118880" progId="Word.Documen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609600"/>
                        <a:ext cx="140176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1905000" y="2133600"/>
            <a:ext cx="1219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1447800" y="2667000"/>
            <a:ext cx="7162800" cy="3276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705600" cy="1143000"/>
          </a:xfrm>
        </p:spPr>
        <p:txBody>
          <a:bodyPr/>
          <a:lstStyle/>
          <a:p>
            <a:r>
              <a:rPr lang="en-GB" b="0"/>
              <a:t>EN 511 – </a:t>
            </a:r>
            <a:r>
              <a:rPr lang="hr-HR" b="0"/>
              <a:t>Performanse na hladnom</a:t>
            </a:r>
            <a:endParaRPr lang="en-GB"/>
          </a:p>
        </p:txBody>
      </p:sp>
      <p:graphicFrame>
        <p:nvGraphicFramePr>
          <p:cNvPr id="105475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533400" y="1143000"/>
          <a:ext cx="14017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1" name="Document" r:id="rId4" imgW="981720" imgH="1118880" progId="Word.Document.8">
                  <p:embed/>
                </p:oleObj>
              </mc:Choice>
              <mc:Fallback>
                <p:oleObj name="Document" r:id="rId4" imgW="981720" imgH="111888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1401763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1295400" y="2743200"/>
          <a:ext cx="72644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2" name="Document" r:id="rId6" imgW="7479522" imgH="3537994" progId="Word.Document.8">
                  <p:embed/>
                </p:oleObj>
              </mc:Choice>
              <mc:Fallback>
                <p:oleObj name="Document" r:id="rId6" imgW="7479522" imgH="353799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743200"/>
                        <a:ext cx="72644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19050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000099"/>
                </a:solidFill>
              </a:rPr>
              <a:t>A B C</a:t>
            </a:r>
            <a:endParaRPr lang="it-IT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990600"/>
          </a:xfrm>
        </p:spPr>
        <p:txBody>
          <a:bodyPr/>
          <a:lstStyle/>
          <a:p>
            <a:r>
              <a:rPr lang="en-GB" b="0"/>
              <a:t>EN 511 – </a:t>
            </a:r>
            <a:r>
              <a:rPr lang="hr-HR" b="0"/>
              <a:t>Test na konvektivnu hladnoću</a:t>
            </a:r>
            <a:endParaRPr lang="en-GB" sz="3000" b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4724400"/>
          </a:xfrm>
        </p:spPr>
        <p:txBody>
          <a:bodyPr/>
          <a:lstStyle/>
          <a:p>
            <a:pPr marL="0" indent="3175">
              <a:lnSpc>
                <a:spcPct val="110000"/>
              </a:lnSpc>
            </a:pPr>
            <a:r>
              <a:rPr lang="hr-HR" sz="2000" b="0"/>
              <a:t>Insulacija rukavice je određena mjerenjem snage potrebne da se održi konstantna temperaturna razlika između površine grijaneg</a:t>
            </a:r>
            <a:r>
              <a:rPr lang="en-GB" sz="2000" b="0"/>
              <a:t>, </a:t>
            </a:r>
            <a:r>
              <a:rPr lang="hr-HR" sz="2000" b="0"/>
              <a:t>modela ruke u punoj veličini i hladne ambijentalne temperature</a:t>
            </a:r>
            <a:r>
              <a:rPr lang="en-GB" sz="2000" b="0"/>
              <a:t>.</a:t>
            </a:r>
            <a:endParaRPr lang="en-GB" b="0"/>
          </a:p>
          <a:p>
            <a:pPr marL="0" indent="3175">
              <a:lnSpc>
                <a:spcPct val="110000"/>
              </a:lnSpc>
            </a:pPr>
            <a:endParaRPr lang="en-GB" sz="1000" b="0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609600" y="2590800"/>
            <a:ext cx="5867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3175">
              <a:spcBef>
                <a:spcPct val="20000"/>
              </a:spcBef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193675">
              <a:spcBef>
                <a:spcPct val="20000"/>
              </a:spcBef>
              <a:buClr>
                <a:schemeClr val="bg1"/>
              </a:buClr>
              <a:buSzPct val="60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96975" indent="-228600">
              <a:spcBef>
                <a:spcPct val="20000"/>
              </a:spcBef>
              <a:buClr>
                <a:schemeClr val="bg1"/>
              </a:buClr>
              <a:buSzPct val="60000"/>
              <a:buFont typeface="Monotype Sorts" pitchFamily="2" charset="2"/>
              <a:buChar char="è"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l"/>
              <a:defRPr sz="1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hr-HR" sz="1800" b="0" u="sng"/>
              <a:t>Testni princip</a:t>
            </a:r>
            <a:endParaRPr lang="en-GB" sz="1800" b="0"/>
          </a:p>
          <a:p>
            <a:pPr lvl="1">
              <a:lnSpc>
                <a:spcPct val="120000"/>
              </a:lnSpc>
              <a:buFont typeface="Marlett" pitchFamily="2" charset="2"/>
              <a:buChar char="i"/>
            </a:pPr>
            <a:r>
              <a:rPr lang="en-GB" sz="1600"/>
              <a:t> </a:t>
            </a:r>
            <a:r>
              <a:rPr lang="hr-HR" sz="1600"/>
              <a:t>Na ruku je navučena testna rukavica i stavljena u testnu zonu klimatizirane sobe</a:t>
            </a:r>
            <a:r>
              <a:rPr lang="en-GB" sz="1600"/>
              <a:t>.</a:t>
            </a:r>
          </a:p>
          <a:p>
            <a:pPr lvl="1">
              <a:lnSpc>
                <a:spcPct val="120000"/>
              </a:lnSpc>
              <a:buFont typeface="Marlett" pitchFamily="2" charset="2"/>
              <a:buChar char="i"/>
            </a:pPr>
            <a:r>
              <a:rPr lang="en-GB" sz="1600"/>
              <a:t> </a:t>
            </a:r>
            <a:r>
              <a:rPr lang="hr-HR" sz="1600"/>
              <a:t>Ambijentalna temperatura je namještena na najmanje </a:t>
            </a:r>
            <a:r>
              <a:rPr lang="en-GB" sz="1600"/>
              <a:t>20°C </a:t>
            </a:r>
            <a:r>
              <a:rPr lang="hr-HR" sz="1600"/>
              <a:t>niže od temperature modela ruke</a:t>
            </a:r>
            <a:r>
              <a:rPr lang="en-GB" sz="1600"/>
              <a:t>.</a:t>
            </a:r>
          </a:p>
          <a:p>
            <a:pPr lvl="1">
              <a:lnSpc>
                <a:spcPct val="120000"/>
              </a:lnSpc>
              <a:buFont typeface="Marlett" pitchFamily="2" charset="2"/>
              <a:buChar char="i"/>
            </a:pPr>
            <a:r>
              <a:rPr lang="en-GB" sz="1600"/>
              <a:t> </a:t>
            </a:r>
            <a:r>
              <a:rPr lang="hr-HR" sz="1600"/>
              <a:t>Kada testni aparat i uzorak dostignu stabilno stanje</a:t>
            </a:r>
            <a:r>
              <a:rPr lang="en-GB" sz="1600"/>
              <a:t>, </a:t>
            </a:r>
            <a:r>
              <a:rPr lang="hr-HR" sz="1600"/>
              <a:t>uzimaju se mjerenja njihovih prosječnih vrijednosti za period od </a:t>
            </a:r>
            <a:r>
              <a:rPr lang="en-GB" sz="1600"/>
              <a:t>10 mn.</a:t>
            </a:r>
          </a:p>
          <a:p>
            <a:pPr lvl="1">
              <a:lnSpc>
                <a:spcPct val="120000"/>
              </a:lnSpc>
              <a:buFont typeface="Marlett" pitchFamily="2" charset="2"/>
              <a:buChar char="i"/>
            </a:pPr>
            <a:r>
              <a:rPr lang="en-GB" sz="1600"/>
              <a:t> </a:t>
            </a:r>
            <a:r>
              <a:rPr lang="hr-HR" sz="1600"/>
              <a:t>Termalna insulacija</a:t>
            </a:r>
            <a:r>
              <a:rPr lang="en-GB" sz="1600"/>
              <a:t>= </a:t>
            </a:r>
            <a:r>
              <a:rPr lang="en-GB" sz="1600" u="sng"/>
              <a:t>T° </a:t>
            </a:r>
            <a:r>
              <a:rPr lang="hr-HR" sz="1600" u="sng"/>
              <a:t>ruke </a:t>
            </a:r>
            <a:r>
              <a:rPr lang="en-GB" sz="1600" u="sng"/>
              <a:t>– </a:t>
            </a:r>
            <a:r>
              <a:rPr lang="hr-HR" sz="1600" u="sng"/>
              <a:t>ambijentalna </a:t>
            </a:r>
            <a:r>
              <a:rPr lang="en-GB" sz="1600" u="sng"/>
              <a:t>T°</a:t>
            </a:r>
            <a:endParaRPr lang="en-GB" sz="1600"/>
          </a:p>
          <a:p>
            <a:pPr lvl="1">
              <a:lnSpc>
                <a:spcPct val="120000"/>
              </a:lnSpc>
              <a:buFont typeface="Marlett" pitchFamily="2" charset="2"/>
              <a:buNone/>
            </a:pPr>
            <a:r>
              <a:rPr lang="en-GB" sz="1600"/>
              <a:t>                                      </a:t>
            </a:r>
            <a:r>
              <a:rPr lang="hr-HR" sz="1600"/>
              <a:t>   potrošnja energije ruke</a:t>
            </a:r>
            <a:endParaRPr lang="en-GB" sz="1600"/>
          </a:p>
          <a:p>
            <a:pPr lvl="1">
              <a:lnSpc>
                <a:spcPct val="120000"/>
              </a:lnSpc>
              <a:buFont typeface="Marlett" pitchFamily="2" charset="2"/>
              <a:buChar char="i"/>
            </a:pPr>
            <a:r>
              <a:rPr lang="en-GB" sz="1600"/>
              <a:t> </a:t>
            </a:r>
            <a:r>
              <a:rPr lang="hr-HR" sz="1600"/>
              <a:t>Za vrijednost termalne insulacije uzima se prosjek dva nezavisna mjerenja</a:t>
            </a:r>
            <a:r>
              <a:rPr lang="en-GB" sz="1600"/>
              <a:t>.</a:t>
            </a:r>
            <a:endParaRPr lang="en-GB" sz="1800"/>
          </a:p>
          <a:p>
            <a:pPr lvl="1">
              <a:lnSpc>
                <a:spcPct val="120000"/>
              </a:lnSpc>
              <a:buClr>
                <a:srgbClr val="000099"/>
              </a:buClr>
            </a:pP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sell">
  <a:themeElements>
    <a:clrScheme name="Ansell 8">
      <a:dk1>
        <a:srgbClr val="000099"/>
      </a:dk1>
      <a:lt1>
        <a:srgbClr val="FFFFFF"/>
      </a:lt1>
      <a:dk2>
        <a:srgbClr val="000099"/>
      </a:dk2>
      <a:lt2>
        <a:srgbClr val="FFFFFF"/>
      </a:lt2>
      <a:accent1>
        <a:srgbClr val="FFFFFF"/>
      </a:accent1>
      <a:accent2>
        <a:srgbClr val="99CCFF"/>
      </a:accent2>
      <a:accent3>
        <a:srgbClr val="FFFFFF"/>
      </a:accent3>
      <a:accent4>
        <a:srgbClr val="000082"/>
      </a:accent4>
      <a:accent5>
        <a:srgbClr val="FFFFFF"/>
      </a:accent5>
      <a:accent6>
        <a:srgbClr val="8AB9E7"/>
      </a:accent6>
      <a:hlink>
        <a:srgbClr val="3399FF"/>
      </a:hlink>
      <a:folHlink>
        <a:srgbClr val="0033CC"/>
      </a:folHlink>
    </a:clrScheme>
    <a:fontScheme name="Anse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nse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el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sel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el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el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el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el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ell 8">
        <a:dk1>
          <a:srgbClr val="000099"/>
        </a:dk1>
        <a:lt1>
          <a:srgbClr val="FFFFFF"/>
        </a:lt1>
        <a:dk2>
          <a:srgbClr val="000099"/>
        </a:dk2>
        <a:lt2>
          <a:srgbClr val="FFFFFF"/>
        </a:lt2>
        <a:accent1>
          <a:srgbClr val="FFFFFF"/>
        </a:accent1>
        <a:accent2>
          <a:srgbClr val="99CCFF"/>
        </a:accent2>
        <a:accent3>
          <a:srgbClr val="FFFFFF"/>
        </a:accent3>
        <a:accent4>
          <a:srgbClr val="000082"/>
        </a:accent4>
        <a:accent5>
          <a:srgbClr val="FFFFFF"/>
        </a:accent5>
        <a:accent6>
          <a:srgbClr val="8AB9E7"/>
        </a:accent6>
        <a:hlink>
          <a:srgbClr val="3399FF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Documents\Training\Ansell.pot</Template>
  <TotalTime>651</TotalTime>
  <Pages>12</Pages>
  <Words>1569</Words>
  <Application>Microsoft Office PowerPoint</Application>
  <PresentationFormat>Prikaz na zaslonu (4:3)</PresentationFormat>
  <Paragraphs>222</Paragraphs>
  <Slides>25</Slides>
  <Notes>14</Notes>
  <HiddenSlides>0</HiddenSlides>
  <MMClips>0</MMClips>
  <ScaleCrop>false</ScaleCrop>
  <HeadingPairs>
    <vt:vector size="8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3</vt:i4>
      </vt:variant>
      <vt:variant>
        <vt:lpstr>Naslovi slajdova</vt:lpstr>
      </vt:variant>
      <vt:variant>
        <vt:i4>25</vt:i4>
      </vt:variant>
    </vt:vector>
  </HeadingPairs>
  <TitlesOfParts>
    <vt:vector size="35" baseType="lpstr">
      <vt:lpstr>Times New Roman</vt:lpstr>
      <vt:lpstr>Monotype Sorts</vt:lpstr>
      <vt:lpstr>Wingdings</vt:lpstr>
      <vt:lpstr>Arial</vt:lpstr>
      <vt:lpstr>Times</vt:lpstr>
      <vt:lpstr>Marlett</vt:lpstr>
      <vt:lpstr>Ansell</vt:lpstr>
      <vt:lpstr>Microsoft Photo Editor 3.0 Photo</vt:lpstr>
      <vt:lpstr>Dokument programa Microsoft Word 97 – 2003</vt:lpstr>
      <vt:lpstr>Image Micrografx Picture Publisher 7</vt:lpstr>
      <vt:lpstr>TERMIČKA ZAŠTITA</vt:lpstr>
      <vt:lpstr>Rizici hladnoće</vt:lpstr>
      <vt:lpstr>Industrije gdje je prisutan rizik hladnoće</vt:lpstr>
      <vt:lpstr>Posljedice hladnoće na ruke</vt:lpstr>
      <vt:lpstr>Razni tipovi hladnoće i vrućine</vt:lpstr>
      <vt:lpstr>Zaštita ruku od rizika hladnoće</vt:lpstr>
      <vt:lpstr>EN 511 Zaštitne rukavice  protiv hladnoće</vt:lpstr>
      <vt:lpstr>EN 511 – Performanse na hladnom</vt:lpstr>
      <vt:lpstr>EN 511 – Test na konvektivnu hladnoću</vt:lpstr>
      <vt:lpstr>EN 511 – Test na kontaktnu hladnoću</vt:lpstr>
      <vt:lpstr>PowerPointova prezentacija</vt:lpstr>
      <vt:lpstr>Materijali</vt:lpstr>
      <vt:lpstr>Vrućina i rizici od vatre</vt:lpstr>
      <vt:lpstr>Industrije gdje je prisutna vrućina i rizici od vatre</vt:lpstr>
      <vt:lpstr>Posljedice vrućine i vatre  na ruke</vt:lpstr>
      <vt:lpstr>EN 407 Zaštitne rukavice protiv termičkih rizika</vt:lpstr>
      <vt:lpstr>EN 407 – Termičke performanse</vt:lpstr>
      <vt:lpstr>EN 407 – Ponašanje pri gorenju</vt:lpstr>
      <vt:lpstr>EN 407 – Kontaktna vrućina</vt:lpstr>
      <vt:lpstr>EN 407 – Konvektivna vrućina</vt:lpstr>
      <vt:lpstr>EN 407 – Vrućina koja zrači</vt:lpstr>
      <vt:lpstr>EN 407 – Male kapljice topljenog metala</vt:lpstr>
      <vt:lpstr>EN 407 – Velike količine topljenog metala</vt:lpstr>
      <vt:lpstr>Otpornost na vrućinu raznih materijala</vt:lpstr>
      <vt:lpstr>PowerPointova prezentacija</vt:lpstr>
    </vt:vector>
  </TitlesOfParts>
  <Company>Ansell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PROTECTION</dc:title>
  <dc:subject/>
  <dc:creator>Catherine Defrenne</dc:creator>
  <cp:keywords/>
  <dc:description/>
  <cp:lastModifiedBy>Mario Miskovic</cp:lastModifiedBy>
  <cp:revision>46</cp:revision>
  <cp:lastPrinted>2001-12-17T13:32:11Z</cp:lastPrinted>
  <dcterms:created xsi:type="dcterms:W3CDTF">2002-01-10T13:05:27Z</dcterms:created>
  <dcterms:modified xsi:type="dcterms:W3CDTF">2014-01-28T09:41:18Z</dcterms:modified>
</cp:coreProperties>
</file>