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16"/>
  </p:notesMasterIdLst>
  <p:handoutMasterIdLst>
    <p:handoutMasterId r:id="rId17"/>
  </p:handoutMasterIdLst>
  <p:sldIdLst>
    <p:sldId id="265" r:id="rId2"/>
    <p:sldId id="270" r:id="rId3"/>
    <p:sldId id="271" r:id="rId4"/>
    <p:sldId id="268" r:id="rId5"/>
    <p:sldId id="264" r:id="rId6"/>
    <p:sldId id="263" r:id="rId7"/>
    <p:sldId id="262" r:id="rId8"/>
    <p:sldId id="261" r:id="rId9"/>
    <p:sldId id="260" r:id="rId10"/>
    <p:sldId id="259" r:id="rId11"/>
    <p:sldId id="269" r:id="rId12"/>
    <p:sldId id="267" r:id="rId13"/>
    <p:sldId id="266" r:id="rId14"/>
    <p:sldId id="257" r:id="rId15"/>
  </p:sldIdLst>
  <p:sldSz cx="9144000" cy="6858000" type="screen4x3"/>
  <p:notesSz cx="6669088" cy="9820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3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CC"/>
    <a:srgbClr val="FFFF00"/>
    <a:srgbClr val="CC3300"/>
    <a:srgbClr val="FF99CC"/>
    <a:srgbClr val="000099"/>
    <a:srgbClr val="99FFCC"/>
    <a:srgbClr val="99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69" autoAdjust="0"/>
    <p:restoredTop sz="94660"/>
  </p:normalViewPr>
  <p:slideViewPr>
    <p:cSldViewPr>
      <p:cViewPr varScale="1">
        <p:scale>
          <a:sx n="110" d="100"/>
          <a:sy n="110" d="100"/>
        </p:scale>
        <p:origin x="21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42"/>
    </p:cViewPr>
  </p:sorterViewPr>
  <p:notesViewPr>
    <p:cSldViewPr>
      <p:cViewPr varScale="1">
        <p:scale>
          <a:sx n="34" d="100"/>
          <a:sy n="34" d="100"/>
        </p:scale>
        <p:origin x="-1722" y="-84"/>
      </p:cViewPr>
      <p:guideLst>
        <p:guide orient="horz" pos="3093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Radni_list_programa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Radni_list_programa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Radni_list_programa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Radni_list_programa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Radni_list_programa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1877729257642"/>
          <c:y val="7.746478873239436E-2"/>
          <c:w val="0.5"/>
          <c:h val="0.78169014084507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Ansell - Touch N Tuff</c:v>
                </c:pt>
              </c:strCache>
            </c:strRef>
          </c:tx>
          <c:spPr>
            <a:solidFill>
              <a:srgbClr val="FFFF00"/>
            </a:solidFill>
            <a:ln w="18227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645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</c:f>
              <c:strCache>
                <c:ptCount val="1"/>
                <c:pt idx="0">
                  <c:v>Perchloroethylene</c:v>
                </c:pt>
              </c:strCache>
            </c:strRef>
          </c:cat>
          <c:val>
            <c:numRef>
              <c:f>Sheet1!$B$11</c:f>
              <c:numCache>
                <c:formatCode>General</c:formatCode>
                <c:ptCount val="1"/>
                <c:pt idx="0">
                  <c:v>82</c:v>
                </c:pt>
              </c:numCache>
            </c:numRef>
          </c:val>
        </c:ser>
        <c:ser>
          <c:idx val="1"/>
          <c:order val="1"/>
          <c:tx>
            <c:strRef>
              <c:f>Sheet1!$C$10</c:f>
              <c:strCache>
                <c:ptCount val="1"/>
                <c:pt idx="0">
                  <c:v>Ansell - TNT Blue</c:v>
                </c:pt>
              </c:strCache>
            </c:strRef>
          </c:tx>
          <c:spPr>
            <a:solidFill>
              <a:srgbClr val="993366"/>
            </a:solidFill>
            <a:ln w="1822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6454">
                  <a:noFill/>
                </a:ln>
              </c:spPr>
              <c:txPr>
                <a:bodyPr/>
                <a:lstStyle/>
                <a:p>
                  <a:pPr>
                    <a:defRPr sz="1363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645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3" b="1" i="0" u="none" strike="noStrike" baseline="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</c:f>
              <c:strCache>
                <c:ptCount val="1"/>
                <c:pt idx="0">
                  <c:v>Perchloroethylene</c:v>
                </c:pt>
              </c:strCache>
            </c:strRef>
          </c:cat>
          <c:val>
            <c:numRef>
              <c:f>Sheet1!$C$11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ser>
          <c:idx val="2"/>
          <c:order val="2"/>
          <c:tx>
            <c:strRef>
              <c:f>Sheet1!$D$10</c:f>
              <c:strCache>
                <c:ptCount val="1"/>
                <c:pt idx="0">
                  <c:v>Marigold - ND10B PF</c:v>
                </c:pt>
              </c:strCache>
            </c:strRef>
          </c:tx>
          <c:spPr>
            <a:solidFill>
              <a:srgbClr val="FFFFCC"/>
            </a:solidFill>
            <a:ln w="18227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645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</c:f>
              <c:strCache>
                <c:ptCount val="1"/>
                <c:pt idx="0">
                  <c:v>Perchloroethylene</c:v>
                </c:pt>
              </c:strCache>
            </c:strRef>
          </c:cat>
          <c:val>
            <c:numRef>
              <c:f>Sheet1!$D$11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Sheet1!$E$10</c:f>
              <c:strCache>
                <c:ptCount val="1"/>
                <c:pt idx="0">
                  <c:v>Safeskin - Purple nitrile</c:v>
                </c:pt>
              </c:strCache>
            </c:strRef>
          </c:tx>
          <c:spPr>
            <a:solidFill>
              <a:srgbClr val="CCFFFF"/>
            </a:solidFill>
            <a:ln w="18227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645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</c:f>
              <c:strCache>
                <c:ptCount val="1"/>
                <c:pt idx="0">
                  <c:v>Perchloroethylene</c:v>
                </c:pt>
              </c:strCache>
            </c:strRef>
          </c:cat>
          <c:val>
            <c:numRef>
              <c:f>Sheet1!$E$11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4"/>
          <c:order val="4"/>
          <c:tx>
            <c:strRef>
              <c:f>Sheet1!$F$10</c:f>
              <c:strCache>
                <c:ptCount val="1"/>
                <c:pt idx="0">
                  <c:v>Best - N-Dex 7005</c:v>
                </c:pt>
              </c:strCache>
            </c:strRef>
          </c:tx>
          <c:spPr>
            <a:solidFill>
              <a:srgbClr val="660066"/>
            </a:solidFill>
            <a:ln w="18227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645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</c:f>
              <c:strCache>
                <c:ptCount val="1"/>
                <c:pt idx="0">
                  <c:v>Perchloroethylene</c:v>
                </c:pt>
              </c:strCache>
            </c:strRef>
          </c:cat>
          <c:val>
            <c:numRef>
              <c:f>Sheet1!$F$11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5"/>
          <c:order val="5"/>
          <c:tx>
            <c:strRef>
              <c:f>Sheet1!$G$10</c:f>
              <c:strCache>
                <c:ptCount val="1"/>
                <c:pt idx="0">
                  <c:v>KCL - Dermatril</c:v>
                </c:pt>
              </c:strCache>
            </c:strRef>
          </c:tx>
          <c:spPr>
            <a:solidFill>
              <a:srgbClr val="FF8080"/>
            </a:solidFill>
            <a:ln w="1822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6454">
                  <a:noFill/>
                </a:ln>
              </c:spPr>
              <c:txPr>
                <a:bodyPr/>
                <a:lstStyle/>
                <a:p>
                  <a:pPr>
                    <a:defRPr sz="1363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645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</c:f>
              <c:strCache>
                <c:ptCount val="1"/>
                <c:pt idx="0">
                  <c:v>Perchloroethylene</c:v>
                </c:pt>
              </c:strCache>
            </c:strRef>
          </c:cat>
          <c:val>
            <c:numRef>
              <c:f>Sheet1!$G$11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6"/>
          <c:order val="6"/>
          <c:tx>
            <c:strRef>
              <c:f>Sheet1!$H$10</c:f>
              <c:strCache>
                <c:ptCount val="1"/>
                <c:pt idx="0">
                  <c:v>Mapa - Solo Ultra 999</c:v>
                </c:pt>
              </c:strCache>
            </c:strRef>
          </c:tx>
          <c:spPr>
            <a:solidFill>
              <a:srgbClr val="0066CC"/>
            </a:solidFill>
            <a:ln w="18227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645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</c:f>
              <c:strCache>
                <c:ptCount val="1"/>
                <c:pt idx="0">
                  <c:v>Perchloroethylene</c:v>
                </c:pt>
              </c:strCache>
            </c:strRef>
          </c:cat>
          <c:val>
            <c:numRef>
              <c:f>Sheet1!$H$11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4633592"/>
        <c:axId val="434637904"/>
      </c:barChart>
      <c:catAx>
        <c:axId val="434633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45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63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37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637904"/>
        <c:scaling>
          <c:orientation val="minMax"/>
        </c:scaling>
        <c:delete val="0"/>
        <c:axPos val="l"/>
        <c:majorGridlines>
          <c:spPr>
            <a:ln w="4557">
              <a:solidFill>
                <a:srgbClr val="0000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6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hr-HR"/>
                  <a:t>Permeation breakthrough time (mm)</a:t>
                </a:r>
              </a:p>
            </c:rich>
          </c:tx>
          <c:layout>
            <c:manualLayout>
              <c:xMode val="edge"/>
              <c:yMode val="edge"/>
              <c:x val="2.4017467248908297E-2"/>
              <c:y val="0.10563380281690141"/>
            </c:manualLayout>
          </c:layout>
          <c:overlay val="0"/>
          <c:spPr>
            <a:noFill/>
            <a:ln w="36454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45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63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33592"/>
        <c:crosses val="autoZero"/>
        <c:crossBetween val="between"/>
      </c:valAx>
      <c:spPr>
        <a:solidFill>
          <a:srgbClr val="CCFFCC"/>
        </a:solidFill>
        <a:ln w="18227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5502183406113534"/>
          <c:y val="0.20422535211267606"/>
          <c:w val="0.33624454148471616"/>
          <c:h val="0.52112676056338025"/>
        </c:manualLayout>
      </c:layout>
      <c:overlay val="0"/>
      <c:spPr>
        <a:solidFill>
          <a:srgbClr val="FFFFFF"/>
        </a:solidFill>
        <a:ln w="4557">
          <a:solidFill>
            <a:srgbClr val="000000"/>
          </a:solidFill>
          <a:prstDash val="solid"/>
        </a:ln>
      </c:spPr>
      <c:txPr>
        <a:bodyPr/>
        <a:lstStyle/>
        <a:p>
          <a:pPr>
            <a:defRPr sz="1249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rgbClr val="CCFFFF"/>
    </a:solidFill>
    <a:ln>
      <a:noFill/>
    </a:ln>
  </c:spPr>
  <c:txPr>
    <a:bodyPr/>
    <a:lstStyle/>
    <a:p>
      <a:pPr>
        <a:defRPr sz="1363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63066954643629"/>
          <c:y val="7.746478873239436E-2"/>
          <c:w val="0.52051835853131745"/>
          <c:h val="0.78169014084507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Sheet1!$B$17</c:f>
              <c:strCache>
                <c:ptCount val="1"/>
                <c:pt idx="0">
                  <c:v>Ansell - Touch N Tuff</c:v>
                </c:pt>
              </c:strCache>
            </c:strRef>
          </c:tx>
          <c:spPr>
            <a:solidFill>
              <a:srgbClr val="FFFF00"/>
            </a:solidFill>
            <a:ln w="178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5634">
                  <a:noFill/>
                </a:ln>
              </c:spPr>
              <c:txPr>
                <a:bodyPr/>
                <a:lstStyle/>
                <a:p>
                  <a:pPr>
                    <a:defRPr sz="1333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5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Sheet1!$A$18</c:f>
              <c:strCache>
                <c:ptCount val="1"/>
                <c:pt idx="0">
                  <c:v>Xylene</c:v>
                </c:pt>
              </c:strCache>
            </c:strRef>
          </c:cat>
          <c:val>
            <c:numRef>
              <c:f>Sheet1!$B$18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1"/>
          <c:order val="1"/>
          <c:tx>
            <c:strRef>
              <c:f>Sheet1!$C$17</c:f>
              <c:strCache>
                <c:ptCount val="1"/>
                <c:pt idx="0">
                  <c:v>Ansell - TNT Blue</c:v>
                </c:pt>
              </c:strCache>
            </c:strRef>
          </c:tx>
          <c:spPr>
            <a:solidFill>
              <a:srgbClr val="993366"/>
            </a:solidFill>
            <a:ln w="178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5634">
                  <a:noFill/>
                </a:ln>
              </c:spPr>
              <c:txPr>
                <a:bodyPr/>
                <a:lstStyle/>
                <a:p>
                  <a:pPr>
                    <a:defRPr sz="1333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5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Sheet1!$A$18</c:f>
              <c:strCache>
                <c:ptCount val="1"/>
                <c:pt idx="0">
                  <c:v>Xylene</c:v>
                </c:pt>
              </c:strCache>
            </c:strRef>
          </c:cat>
          <c:val>
            <c:numRef>
              <c:f>Sheet1!$C$18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2"/>
          <c:order val="2"/>
          <c:tx>
            <c:strRef>
              <c:f>Sheet1!$D$17</c:f>
              <c:strCache>
                <c:ptCount val="1"/>
                <c:pt idx="0">
                  <c:v>Marigold - ND10B PF</c:v>
                </c:pt>
              </c:strCache>
            </c:strRef>
          </c:tx>
          <c:spPr>
            <a:solidFill>
              <a:srgbClr val="FFFFCC"/>
            </a:solidFill>
            <a:ln w="178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5634">
                  <a:noFill/>
                </a:ln>
              </c:spPr>
              <c:txPr>
                <a:bodyPr/>
                <a:lstStyle/>
                <a:p>
                  <a:pPr>
                    <a:defRPr sz="1333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5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Sheet1!$A$18</c:f>
              <c:strCache>
                <c:ptCount val="1"/>
                <c:pt idx="0">
                  <c:v>Xylene</c:v>
                </c:pt>
              </c:strCache>
            </c:strRef>
          </c:cat>
          <c:val>
            <c:numRef>
              <c:f>Sheet1!$D$18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Sheet1!$E$17</c:f>
              <c:strCache>
                <c:ptCount val="1"/>
                <c:pt idx="0">
                  <c:v>Safeskin - Purple nitrile</c:v>
                </c:pt>
              </c:strCache>
            </c:strRef>
          </c:tx>
          <c:spPr>
            <a:solidFill>
              <a:srgbClr val="CCFFFF"/>
            </a:solidFill>
            <a:ln w="178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5634">
                  <a:noFill/>
                </a:ln>
              </c:spPr>
              <c:txPr>
                <a:bodyPr/>
                <a:lstStyle/>
                <a:p>
                  <a:pPr>
                    <a:defRPr sz="1333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5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Sheet1!$A$18</c:f>
              <c:strCache>
                <c:ptCount val="1"/>
                <c:pt idx="0">
                  <c:v>Xylene</c:v>
                </c:pt>
              </c:strCache>
            </c:strRef>
          </c:cat>
          <c:val>
            <c:numRef>
              <c:f>Sheet1!$E$18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4"/>
          <c:order val="4"/>
          <c:tx>
            <c:strRef>
              <c:f>Sheet1!$F$17</c:f>
              <c:strCache>
                <c:ptCount val="1"/>
                <c:pt idx="0">
                  <c:v>Best - N-Dex 7005</c:v>
                </c:pt>
              </c:strCache>
            </c:strRef>
          </c:tx>
          <c:spPr>
            <a:solidFill>
              <a:srgbClr val="660066"/>
            </a:solidFill>
            <a:ln w="178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5634">
                  <a:noFill/>
                </a:ln>
              </c:spPr>
              <c:txPr>
                <a:bodyPr/>
                <a:lstStyle/>
                <a:p>
                  <a:pPr>
                    <a:defRPr sz="1333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5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Sheet1!$A$18</c:f>
              <c:strCache>
                <c:ptCount val="1"/>
                <c:pt idx="0">
                  <c:v>Xylene</c:v>
                </c:pt>
              </c:strCache>
            </c:strRef>
          </c:cat>
          <c:val>
            <c:numRef>
              <c:f>Sheet1!$F$18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5"/>
          <c:order val="5"/>
          <c:tx>
            <c:strRef>
              <c:f>Sheet1!$G$17</c:f>
              <c:strCache>
                <c:ptCount val="1"/>
                <c:pt idx="0">
                  <c:v>KCL - Dermatril</c:v>
                </c:pt>
              </c:strCache>
            </c:strRef>
          </c:tx>
          <c:spPr>
            <a:solidFill>
              <a:srgbClr val="FF8080"/>
            </a:solidFill>
            <a:ln w="178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5634">
                  <a:noFill/>
                </a:ln>
              </c:spPr>
              <c:txPr>
                <a:bodyPr/>
                <a:lstStyle/>
                <a:p>
                  <a:pPr>
                    <a:defRPr sz="1333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5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Sheet1!$A$18</c:f>
              <c:strCache>
                <c:ptCount val="1"/>
                <c:pt idx="0">
                  <c:v>Xylene</c:v>
                </c:pt>
              </c:strCache>
            </c:strRef>
          </c:cat>
          <c:val>
            <c:numRef>
              <c:f>Sheet1!$G$18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6"/>
          <c:order val="6"/>
          <c:tx>
            <c:strRef>
              <c:f>Sheet1!$H$17</c:f>
              <c:strCache>
                <c:ptCount val="1"/>
                <c:pt idx="0">
                  <c:v>Mapa - Solo Ultra 999</c:v>
                </c:pt>
              </c:strCache>
            </c:strRef>
          </c:tx>
          <c:spPr>
            <a:solidFill>
              <a:srgbClr val="0066CC"/>
            </a:solidFill>
            <a:ln w="17817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5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3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Sheet1!$A$18</c:f>
              <c:strCache>
                <c:ptCount val="1"/>
                <c:pt idx="0">
                  <c:v>Xylene</c:v>
                </c:pt>
              </c:strCache>
            </c:strRef>
          </c:cat>
          <c:val>
            <c:numRef>
              <c:f>Sheet1!$H$18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4630064"/>
        <c:axId val="434633200"/>
      </c:barChart>
      <c:catAx>
        <c:axId val="434630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4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33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33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633200"/>
        <c:scaling>
          <c:orientation val="minMax"/>
        </c:scaling>
        <c:delete val="0"/>
        <c:axPos val="l"/>
        <c:majorGridlines>
          <c:spPr>
            <a:ln w="4454">
              <a:solidFill>
                <a:srgbClr val="0000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33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hr-HR"/>
                  <a:t>Permeation breakthrough time (mm)</a:t>
                </a:r>
              </a:p>
            </c:rich>
          </c:tx>
          <c:layout>
            <c:manualLayout>
              <c:xMode val="edge"/>
              <c:yMode val="edge"/>
              <c:x val="2.3758099352051837E-2"/>
              <c:y val="0.10563380281690141"/>
            </c:manualLayout>
          </c:layout>
          <c:overlay val="0"/>
          <c:spPr>
            <a:noFill/>
            <a:ln w="35634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4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33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30064"/>
        <c:crosses val="autoZero"/>
        <c:crossBetween val="between"/>
      </c:valAx>
      <c:spPr>
        <a:solidFill>
          <a:srgbClr val="CCFFCC"/>
        </a:solidFill>
        <a:ln w="17817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5874730021598271"/>
          <c:y val="0.20422535211267606"/>
          <c:w val="0.33261339092872572"/>
          <c:h val="0.52112676056338025"/>
        </c:manualLayout>
      </c:layout>
      <c:overlay val="0"/>
      <c:spPr>
        <a:solidFill>
          <a:srgbClr val="FFFFFF"/>
        </a:solidFill>
        <a:ln w="4454">
          <a:solidFill>
            <a:srgbClr val="000000"/>
          </a:solidFill>
          <a:prstDash val="solid"/>
        </a:ln>
      </c:spPr>
      <c:txPr>
        <a:bodyPr/>
        <a:lstStyle/>
        <a:p>
          <a:pPr>
            <a:defRPr sz="1221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rgbClr val="CCFFFF"/>
    </a:solidFill>
    <a:ln>
      <a:noFill/>
    </a:ln>
  </c:spPr>
  <c:txPr>
    <a:bodyPr/>
    <a:lstStyle/>
    <a:p>
      <a:pPr>
        <a:defRPr sz="1333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12471655328799"/>
          <c:y val="7.9710144927536225E-2"/>
          <c:w val="0.48526077097505671"/>
          <c:h val="0.778985507246376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Ansell - Touch N Tuff</c:v>
                </c:pt>
              </c:strCache>
            </c:strRef>
          </c:tx>
          <c:spPr>
            <a:solidFill>
              <a:srgbClr val="FFFF00"/>
            </a:solidFill>
            <a:ln w="18795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7590">
                  <a:noFill/>
                </a:ln>
              </c:spPr>
              <c:txPr>
                <a:bodyPr/>
                <a:lstStyle/>
                <a:p>
                  <a:pPr>
                    <a:defRPr sz="1369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</c:f>
              <c:strCache>
                <c:ptCount val="1"/>
                <c:pt idx="0">
                  <c:v>Isopropanol</c:v>
                </c:pt>
              </c:strCache>
            </c:strRef>
          </c:cat>
          <c:val>
            <c:numRef>
              <c:f>Sheet1!$B$5</c:f>
              <c:numCache>
                <c:formatCode>General</c:formatCode>
                <c:ptCount val="1"/>
                <c:pt idx="0">
                  <c:v>480</c:v>
                </c:pt>
              </c:numCache>
            </c:numRef>
          </c:val>
        </c:ser>
        <c:ser>
          <c:idx val="1"/>
          <c:order val="1"/>
          <c:tx>
            <c:strRef>
              <c:f>Sheet1!$C$4</c:f>
              <c:strCache>
                <c:ptCount val="1"/>
                <c:pt idx="0">
                  <c:v>Ansell - TNT Blue</c:v>
                </c:pt>
              </c:strCache>
            </c:strRef>
          </c:tx>
          <c:spPr>
            <a:solidFill>
              <a:srgbClr val="993366"/>
            </a:solidFill>
            <a:ln w="18795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75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</c:f>
              <c:strCache>
                <c:ptCount val="1"/>
                <c:pt idx="0">
                  <c:v>Isopropanol</c:v>
                </c:pt>
              </c:strCache>
            </c:strRef>
          </c:cat>
          <c:val>
            <c:numRef>
              <c:f>Sheet1!$C$5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ser>
          <c:idx val="2"/>
          <c:order val="2"/>
          <c:tx>
            <c:strRef>
              <c:f>Sheet1!$D$4</c:f>
              <c:strCache>
                <c:ptCount val="1"/>
                <c:pt idx="0">
                  <c:v>Marigold - ND10B PF</c:v>
                </c:pt>
              </c:strCache>
            </c:strRef>
          </c:tx>
          <c:spPr>
            <a:solidFill>
              <a:srgbClr val="FFFFCC"/>
            </a:solidFill>
            <a:ln w="18795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7590">
                  <a:noFill/>
                </a:ln>
              </c:spPr>
              <c:txPr>
                <a:bodyPr/>
                <a:lstStyle/>
                <a:p>
                  <a:pPr>
                    <a:defRPr sz="1369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75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</c:f>
              <c:strCache>
                <c:ptCount val="1"/>
                <c:pt idx="0">
                  <c:v>Isopropanol</c:v>
                </c:pt>
              </c:strCache>
            </c:strRef>
          </c:cat>
          <c:val>
            <c:numRef>
              <c:f>Sheet1!$D$5</c:f>
              <c:numCache>
                <c:formatCode>General</c:formatCode>
                <c:ptCount val="1"/>
                <c:pt idx="0">
                  <c:v>85</c:v>
                </c:pt>
              </c:numCache>
            </c:numRef>
          </c:val>
        </c:ser>
        <c:ser>
          <c:idx val="3"/>
          <c:order val="3"/>
          <c:tx>
            <c:strRef>
              <c:f>Sheet1!$E$4</c:f>
              <c:strCache>
                <c:ptCount val="1"/>
                <c:pt idx="0">
                  <c:v>Safeskin - Purple nitrile</c:v>
                </c:pt>
              </c:strCache>
            </c:strRef>
          </c:tx>
          <c:spPr>
            <a:solidFill>
              <a:srgbClr val="CCFFFF"/>
            </a:solidFill>
            <a:ln w="18795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75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</c:f>
              <c:strCache>
                <c:ptCount val="1"/>
                <c:pt idx="0">
                  <c:v>Isopropanol</c:v>
                </c:pt>
              </c:strCache>
            </c:strRef>
          </c:cat>
          <c:val>
            <c:numRef>
              <c:f>Sheet1!$E$5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</c:ser>
        <c:ser>
          <c:idx val="4"/>
          <c:order val="4"/>
          <c:tx>
            <c:strRef>
              <c:f>Sheet1!$F$4</c:f>
              <c:strCache>
                <c:ptCount val="1"/>
                <c:pt idx="0">
                  <c:v>Best - N-Dex 7005</c:v>
                </c:pt>
              </c:strCache>
            </c:strRef>
          </c:tx>
          <c:spPr>
            <a:solidFill>
              <a:srgbClr val="660066"/>
            </a:solidFill>
            <a:ln w="18795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75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</c:f>
              <c:strCache>
                <c:ptCount val="1"/>
                <c:pt idx="0">
                  <c:v>Isopropanol</c:v>
                </c:pt>
              </c:strCache>
            </c:strRef>
          </c:cat>
          <c:val>
            <c:numRef>
              <c:f>Sheet1!$F$5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</c:ser>
        <c:ser>
          <c:idx val="5"/>
          <c:order val="5"/>
          <c:tx>
            <c:strRef>
              <c:f>Sheet1!$G$4</c:f>
              <c:strCache>
                <c:ptCount val="1"/>
                <c:pt idx="0">
                  <c:v>KCL - Dermatril</c:v>
                </c:pt>
              </c:strCache>
            </c:strRef>
          </c:tx>
          <c:spPr>
            <a:solidFill>
              <a:srgbClr val="FF8080"/>
            </a:solidFill>
            <a:ln w="18795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75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</c:f>
              <c:strCache>
                <c:ptCount val="1"/>
                <c:pt idx="0">
                  <c:v>Isopropanol</c:v>
                </c:pt>
              </c:strCache>
            </c:strRef>
          </c:cat>
          <c:val>
            <c:numRef>
              <c:f>Sheet1!$G$5</c:f>
              <c:numCache>
                <c:formatCode>General</c:formatCode>
                <c:ptCount val="1"/>
                <c:pt idx="0">
                  <c:v>34</c:v>
                </c:pt>
              </c:numCache>
            </c:numRef>
          </c:val>
        </c:ser>
        <c:ser>
          <c:idx val="6"/>
          <c:order val="6"/>
          <c:tx>
            <c:strRef>
              <c:f>Sheet1!$H$4</c:f>
              <c:strCache>
                <c:ptCount val="1"/>
                <c:pt idx="0">
                  <c:v>Mapa - Solo Ultra 999</c:v>
                </c:pt>
              </c:strCache>
            </c:strRef>
          </c:tx>
          <c:spPr>
            <a:solidFill>
              <a:srgbClr val="0066CC"/>
            </a:solidFill>
            <a:ln w="18795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75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</c:f>
              <c:strCache>
                <c:ptCount val="1"/>
                <c:pt idx="0">
                  <c:v>Isopropanol</c:v>
                </c:pt>
              </c:strCache>
            </c:strRef>
          </c:cat>
          <c:val>
            <c:numRef>
              <c:f>Sheet1!$H$5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</c:ser>
        <c:ser>
          <c:idx val="7"/>
          <c:order val="7"/>
          <c:tx>
            <c:strRef>
              <c:f>Sheet1!$I$4</c:f>
              <c:strCache>
                <c:ptCount val="1"/>
                <c:pt idx="0">
                  <c:v>Semperit - Sempermed</c:v>
                </c:pt>
              </c:strCache>
            </c:strRef>
          </c:tx>
          <c:spPr>
            <a:solidFill>
              <a:srgbClr val="CCCCFF"/>
            </a:solidFill>
            <a:ln w="18795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75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</c:f>
              <c:strCache>
                <c:ptCount val="1"/>
                <c:pt idx="0">
                  <c:v>Isopropanol</c:v>
                </c:pt>
              </c:strCache>
            </c:strRef>
          </c:cat>
          <c:val>
            <c:numRef>
              <c:f>Sheet1!$I$5</c:f>
              <c:numCache>
                <c:formatCode>General</c:formatCode>
                <c:ptCount val="1"/>
                <c:pt idx="0">
                  <c:v>29</c:v>
                </c:pt>
              </c:numCache>
            </c:numRef>
          </c:val>
        </c:ser>
        <c:ser>
          <c:idx val="8"/>
          <c:order val="8"/>
          <c:tx>
            <c:strRef>
              <c:f>Sheet1!$J$4</c:f>
              <c:strCache>
                <c:ptCount val="1"/>
                <c:pt idx="0">
                  <c:v>Euromedis</c:v>
                </c:pt>
              </c:strCache>
            </c:strRef>
          </c:tx>
          <c:spPr>
            <a:solidFill>
              <a:srgbClr val="000080"/>
            </a:solidFill>
            <a:ln w="18795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75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6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</c:f>
              <c:strCache>
                <c:ptCount val="1"/>
                <c:pt idx="0">
                  <c:v>Isopropanol</c:v>
                </c:pt>
              </c:strCache>
            </c:strRef>
          </c:cat>
          <c:val>
            <c:numRef>
              <c:f>Sheet1!$J$5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4638296"/>
        <c:axId val="434633984"/>
      </c:barChart>
      <c:catAx>
        <c:axId val="434638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469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69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33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633984"/>
        <c:scaling>
          <c:orientation val="minMax"/>
        </c:scaling>
        <c:delete val="0"/>
        <c:axPos val="l"/>
        <c:majorGridlines>
          <c:spPr>
            <a:ln w="4699">
              <a:solidFill>
                <a:srgbClr val="0000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6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hr-HR"/>
                  <a:t>Permeation breakthrough time (mm)</a:t>
                </a:r>
              </a:p>
            </c:rich>
          </c:tx>
          <c:layout>
            <c:manualLayout>
              <c:xMode val="edge"/>
              <c:yMode val="edge"/>
              <c:x val="2.4943310657596373E-2"/>
              <c:y val="0.10507246376811594"/>
            </c:manualLayout>
          </c:layout>
          <c:overlay val="0"/>
          <c:spPr>
            <a:noFill/>
            <a:ln w="3759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469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69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38296"/>
        <c:crosses val="autoZero"/>
        <c:crossBetween val="between"/>
      </c:valAx>
      <c:spPr>
        <a:solidFill>
          <a:srgbClr val="CCFFCC"/>
        </a:solidFill>
        <a:ln w="18795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5306122448979587"/>
          <c:y val="0.13768115942028986"/>
          <c:w val="0.33786848072562359"/>
          <c:h val="0.65579710144927539"/>
        </c:manualLayout>
      </c:layout>
      <c:overlay val="0"/>
      <c:spPr>
        <a:solidFill>
          <a:srgbClr val="FFFFFF"/>
        </a:solidFill>
        <a:ln w="4699">
          <a:solidFill>
            <a:srgbClr val="000000"/>
          </a:solidFill>
          <a:prstDash val="solid"/>
        </a:ln>
      </c:spPr>
      <c:txPr>
        <a:bodyPr/>
        <a:lstStyle/>
        <a:p>
          <a:pPr>
            <a:defRPr sz="1258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rgbClr val="CCFFFF"/>
    </a:solidFill>
    <a:ln>
      <a:noFill/>
    </a:ln>
  </c:spPr>
  <c:txPr>
    <a:bodyPr/>
    <a:lstStyle/>
    <a:p>
      <a:pPr>
        <a:defRPr sz="1369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sr-Latn-R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7533039647577"/>
          <c:y val="8.461538461538462E-2"/>
          <c:w val="0.513215859030837"/>
          <c:h val="0.765384615384615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Sheet1!$B$13</c:f>
              <c:strCache>
                <c:ptCount val="1"/>
                <c:pt idx="0">
                  <c:v>Ansell - Touch N Tuff</c:v>
                </c:pt>
              </c:strCache>
            </c:strRef>
          </c:tx>
          <c:spPr>
            <a:solidFill>
              <a:srgbClr val="FFFF00"/>
            </a:solidFill>
            <a:ln w="19086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8172">
                  <a:noFill/>
                </a:ln>
              </c:spPr>
              <c:txPr>
                <a:bodyPr/>
                <a:lstStyle/>
                <a:p>
                  <a:pPr>
                    <a:defRPr sz="1315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817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15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Sheet1!$A$14</c:f>
              <c:strCache>
                <c:ptCount val="1"/>
                <c:pt idx="0">
                  <c:v>Triethylamine</c:v>
                </c:pt>
              </c:strCache>
            </c:strRef>
          </c:cat>
          <c:val>
            <c:numRef>
              <c:f>Sheet1!$B$14</c:f>
              <c:numCache>
                <c:formatCode>General</c:formatCode>
                <c:ptCount val="1"/>
                <c:pt idx="0">
                  <c:v>41</c:v>
                </c:pt>
              </c:numCache>
            </c:numRef>
          </c:val>
        </c:ser>
        <c:ser>
          <c:idx val="1"/>
          <c:order val="1"/>
          <c:tx>
            <c:strRef>
              <c:f>Sheet1!$C$13</c:f>
              <c:strCache>
                <c:ptCount val="1"/>
                <c:pt idx="0">
                  <c:v>Ansell - TNT Blue</c:v>
                </c:pt>
              </c:strCache>
            </c:strRef>
          </c:tx>
          <c:spPr>
            <a:solidFill>
              <a:srgbClr val="993366"/>
            </a:solidFill>
            <a:ln w="19086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8172">
                  <a:noFill/>
                </a:ln>
              </c:spPr>
              <c:txPr>
                <a:bodyPr/>
                <a:lstStyle/>
                <a:p>
                  <a:pPr>
                    <a:defRPr sz="1315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817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15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Sheet1!$A$14</c:f>
              <c:strCache>
                <c:ptCount val="1"/>
                <c:pt idx="0">
                  <c:v>Triethylamine</c:v>
                </c:pt>
              </c:strCache>
            </c:strRef>
          </c:cat>
          <c:val>
            <c:numRef>
              <c:f>Sheet1!$C$14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2"/>
          <c:order val="2"/>
          <c:tx>
            <c:strRef>
              <c:f>Sheet1!$D$13</c:f>
              <c:strCache>
                <c:ptCount val="1"/>
                <c:pt idx="0">
                  <c:v>Marigold - ND10B PF</c:v>
                </c:pt>
              </c:strCache>
            </c:strRef>
          </c:tx>
          <c:spPr>
            <a:solidFill>
              <a:srgbClr val="FFFFCC"/>
            </a:solidFill>
            <a:ln w="19086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8172">
                  <a:noFill/>
                </a:ln>
              </c:spPr>
              <c:txPr>
                <a:bodyPr/>
                <a:lstStyle/>
                <a:p>
                  <a:pPr>
                    <a:defRPr sz="1315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817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15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Sheet1!$A$14</c:f>
              <c:strCache>
                <c:ptCount val="1"/>
                <c:pt idx="0">
                  <c:v>Triethylamine</c:v>
                </c:pt>
              </c:strCache>
            </c:strRef>
          </c:cat>
          <c:val>
            <c:numRef>
              <c:f>Sheet1!$D$14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Sheet1!$E$13</c:f>
              <c:strCache>
                <c:ptCount val="1"/>
                <c:pt idx="0">
                  <c:v>Safeskin - Purple nitrile</c:v>
                </c:pt>
              </c:strCache>
            </c:strRef>
          </c:tx>
          <c:spPr>
            <a:solidFill>
              <a:srgbClr val="CCFFFF"/>
            </a:solidFill>
            <a:ln w="19086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8172">
                  <a:noFill/>
                </a:ln>
              </c:spPr>
              <c:txPr>
                <a:bodyPr/>
                <a:lstStyle/>
                <a:p>
                  <a:pPr>
                    <a:defRPr sz="1315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817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15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Sheet1!$A$14</c:f>
              <c:strCache>
                <c:ptCount val="1"/>
                <c:pt idx="0">
                  <c:v>Triethylamine</c:v>
                </c:pt>
              </c:strCache>
            </c:strRef>
          </c:cat>
          <c:val>
            <c:numRef>
              <c:f>Sheet1!$E$14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4"/>
          <c:order val="4"/>
          <c:tx>
            <c:strRef>
              <c:f>Sheet1!$F$13</c:f>
              <c:strCache>
                <c:ptCount val="1"/>
                <c:pt idx="0">
                  <c:v>Best - N-Dex 7005</c:v>
                </c:pt>
              </c:strCache>
            </c:strRef>
          </c:tx>
          <c:spPr>
            <a:solidFill>
              <a:srgbClr val="660066"/>
            </a:solidFill>
            <a:ln w="19086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8172">
                  <a:noFill/>
                </a:ln>
              </c:spPr>
              <c:txPr>
                <a:bodyPr/>
                <a:lstStyle/>
                <a:p>
                  <a:pPr>
                    <a:defRPr sz="1315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817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15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Sheet1!$A$14</c:f>
              <c:strCache>
                <c:ptCount val="1"/>
                <c:pt idx="0">
                  <c:v>Triethylamine</c:v>
                </c:pt>
              </c:strCache>
            </c:strRef>
          </c:cat>
          <c:val>
            <c:numRef>
              <c:f>Sheet1!$F$14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5"/>
          <c:order val="5"/>
          <c:tx>
            <c:strRef>
              <c:f>Sheet1!$G$13</c:f>
              <c:strCache>
                <c:ptCount val="1"/>
                <c:pt idx="0">
                  <c:v>KCL - Dermatril</c:v>
                </c:pt>
              </c:strCache>
            </c:strRef>
          </c:tx>
          <c:spPr>
            <a:solidFill>
              <a:srgbClr val="FF8080"/>
            </a:solidFill>
            <a:ln w="19086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8172">
                  <a:noFill/>
                </a:ln>
              </c:spPr>
              <c:txPr>
                <a:bodyPr/>
                <a:lstStyle/>
                <a:p>
                  <a:pPr>
                    <a:defRPr sz="1315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817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15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Sheet1!$A$14</c:f>
              <c:strCache>
                <c:ptCount val="1"/>
                <c:pt idx="0">
                  <c:v>Triethylamine</c:v>
                </c:pt>
              </c:strCache>
            </c:strRef>
          </c:cat>
          <c:val>
            <c:numRef>
              <c:f>Sheet1!$G$14</c:f>
              <c:numCache>
                <c:formatCode>General</c:formatCode>
                <c:ptCount val="1"/>
                <c:pt idx="0">
                  <c:v>31</c:v>
                </c:pt>
              </c:numCache>
            </c:numRef>
          </c:val>
        </c:ser>
        <c:ser>
          <c:idx val="6"/>
          <c:order val="6"/>
          <c:tx>
            <c:strRef>
              <c:f>Sheet1!$H$13</c:f>
              <c:strCache>
                <c:ptCount val="1"/>
                <c:pt idx="0">
                  <c:v>Mapa - Solo Ultra 999</c:v>
                </c:pt>
              </c:strCache>
            </c:strRef>
          </c:tx>
          <c:spPr>
            <a:solidFill>
              <a:srgbClr val="0066CC"/>
            </a:solidFill>
            <a:ln w="19086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817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15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Sheet1!$A$14</c:f>
              <c:strCache>
                <c:ptCount val="1"/>
                <c:pt idx="0">
                  <c:v>Triethylamine</c:v>
                </c:pt>
              </c:strCache>
            </c:strRef>
          </c:cat>
          <c:val>
            <c:numRef>
              <c:f>Sheet1!$H$14</c:f>
              <c:numCache>
                <c:formatCode>General</c:formatCode>
                <c:ptCount val="1"/>
                <c:pt idx="0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4637120"/>
        <c:axId val="434628888"/>
      </c:barChart>
      <c:catAx>
        <c:axId val="434637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47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15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28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628888"/>
        <c:scaling>
          <c:orientation val="minMax"/>
        </c:scaling>
        <c:delete val="0"/>
        <c:axPos val="l"/>
        <c:majorGridlines>
          <c:spPr>
            <a:ln w="4771">
              <a:solidFill>
                <a:srgbClr val="0000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15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hr-HR"/>
                  <a:t>Permeation breakthrough time (mm)</a:t>
                </a:r>
              </a:p>
            </c:rich>
          </c:tx>
          <c:layout>
            <c:manualLayout>
              <c:xMode val="edge"/>
              <c:yMode val="edge"/>
              <c:x val="2.4229074889867842E-2"/>
              <c:y val="8.0769230769230774E-2"/>
            </c:manualLayout>
          </c:layout>
          <c:overlay val="0"/>
          <c:spPr>
            <a:noFill/>
            <a:ln w="38172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4771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15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37120"/>
        <c:crosses val="autoZero"/>
        <c:crossBetween val="between"/>
      </c:valAx>
      <c:spPr>
        <a:solidFill>
          <a:srgbClr val="CCFFCC"/>
        </a:solidFill>
        <a:ln w="19086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6299559471365643"/>
          <c:y val="0.19230769230769232"/>
          <c:w val="0.32819383259911894"/>
          <c:h val="0.54230769230769227"/>
        </c:manualLayout>
      </c:layout>
      <c:overlay val="0"/>
      <c:spPr>
        <a:solidFill>
          <a:srgbClr val="FFFFFF"/>
        </a:solidFill>
        <a:ln w="4771">
          <a:solidFill>
            <a:srgbClr val="000000"/>
          </a:solidFill>
          <a:prstDash val="solid"/>
        </a:ln>
      </c:spPr>
      <c:txPr>
        <a:bodyPr/>
        <a:lstStyle/>
        <a:p>
          <a:pPr>
            <a:defRPr sz="121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rgbClr val="CCFFFF"/>
    </a:solidFill>
    <a:ln>
      <a:noFill/>
    </a:ln>
  </c:spPr>
  <c:txPr>
    <a:bodyPr/>
    <a:lstStyle/>
    <a:p>
      <a:pPr>
        <a:defRPr sz="1315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sr-Latn-R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23728813559321"/>
          <c:y val="7.746478873239436E-2"/>
          <c:w val="0.51483050847457623"/>
          <c:h val="0.78169014084507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Ansell - Touch N Tuff</c:v>
                </c:pt>
              </c:strCache>
            </c:strRef>
          </c:tx>
          <c:spPr>
            <a:solidFill>
              <a:srgbClr val="FFFF00"/>
            </a:solidFill>
            <a:ln w="18278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6555">
                  <a:noFill/>
                </a:ln>
              </c:spPr>
              <c:txPr>
                <a:bodyPr/>
                <a:lstStyle/>
                <a:p>
                  <a:pPr algn="ctr" rtl="0">
                    <a:defRPr sz="1367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655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ctr" rtl="0">
                  <a:defRPr sz="1367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Ammonia, 25%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Ansell - TNT Blue</c:v>
                </c:pt>
              </c:strCache>
            </c:strRef>
          </c:tx>
          <c:spPr>
            <a:solidFill>
              <a:srgbClr val="993366"/>
            </a:solidFill>
            <a:ln w="18278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6555">
                  <a:noFill/>
                </a:ln>
              </c:spPr>
              <c:txPr>
                <a:bodyPr/>
                <a:lstStyle/>
                <a:p>
                  <a:pPr algn="ctr" rtl="0">
                    <a:defRPr sz="1367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655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ctr" rtl="0">
                  <a:defRPr sz="1367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Ammonia, 25%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Marigold - ND10B PF</c:v>
                </c:pt>
              </c:strCache>
            </c:strRef>
          </c:tx>
          <c:spPr>
            <a:solidFill>
              <a:srgbClr val="FFFFCC"/>
            </a:solidFill>
            <a:ln w="18278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6555">
                  <a:noFill/>
                </a:ln>
              </c:spPr>
              <c:txPr>
                <a:bodyPr/>
                <a:lstStyle/>
                <a:p>
                  <a:pPr algn="ctr" rtl="0">
                    <a:defRPr sz="1367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655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ctr" rtl="0">
                  <a:defRPr sz="1367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Ammonia, 25%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Safeskin - Purple nitrile</c:v>
                </c:pt>
              </c:strCache>
            </c:strRef>
          </c:tx>
          <c:spPr>
            <a:solidFill>
              <a:srgbClr val="CCFFFF"/>
            </a:solidFill>
            <a:ln w="18278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6555">
                  <a:noFill/>
                </a:ln>
              </c:spPr>
              <c:txPr>
                <a:bodyPr/>
                <a:lstStyle/>
                <a:p>
                  <a:pPr algn="ctr" rtl="0">
                    <a:defRPr sz="1367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655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ctr" rtl="0">
                  <a:defRPr sz="1367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Ammonia, 25%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Best - N-Dex 7005</c:v>
                </c:pt>
              </c:strCache>
            </c:strRef>
          </c:tx>
          <c:spPr>
            <a:solidFill>
              <a:srgbClr val="660066"/>
            </a:solidFill>
            <a:ln w="18278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6555">
                  <a:noFill/>
                </a:ln>
              </c:spPr>
              <c:txPr>
                <a:bodyPr/>
                <a:lstStyle/>
                <a:p>
                  <a:pPr algn="ctr" rtl="0">
                    <a:defRPr sz="1367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655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ctr" rtl="0">
                  <a:defRPr sz="1367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Ammonia, 25%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KCL - Dermatril</c:v>
                </c:pt>
              </c:strCache>
            </c:strRef>
          </c:tx>
          <c:spPr>
            <a:solidFill>
              <a:srgbClr val="FF8080"/>
            </a:solidFill>
            <a:ln w="18278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36555">
                  <a:noFill/>
                </a:ln>
              </c:spPr>
              <c:txPr>
                <a:bodyPr/>
                <a:lstStyle/>
                <a:p>
                  <a:pPr algn="ctr" rtl="0">
                    <a:defRPr sz="1367" b="1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sr-Latn-R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655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ctr" rtl="0">
                  <a:defRPr sz="1367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Ammonia, 25%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Mapa - Solo Ultra 999</c:v>
                </c:pt>
              </c:strCache>
            </c:strRef>
          </c:tx>
          <c:spPr>
            <a:solidFill>
              <a:srgbClr val="0066CC"/>
            </a:solidFill>
            <a:ln w="18278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3655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ctr" rtl="0">
                  <a:defRPr sz="1367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Ammonia, 25%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4637512"/>
        <c:axId val="434634768"/>
      </c:barChart>
      <c:catAx>
        <c:axId val="434637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456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67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34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634768"/>
        <c:scaling>
          <c:orientation val="minMax"/>
        </c:scaling>
        <c:delete val="0"/>
        <c:axPos val="l"/>
        <c:majorGridlines>
          <c:spPr>
            <a:ln w="4569">
              <a:solidFill>
                <a:srgbClr val="0000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67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hr-HR"/>
                  <a:t>Permeation breakthrough time (mm)</a:t>
                </a:r>
              </a:p>
            </c:rich>
          </c:tx>
          <c:layout>
            <c:manualLayout>
              <c:xMode val="edge"/>
              <c:yMode val="edge"/>
              <c:x val="2.3305084745762712E-2"/>
              <c:y val="0.10563380281690141"/>
            </c:manualLayout>
          </c:layout>
          <c:overlay val="0"/>
          <c:spPr>
            <a:noFill/>
            <a:ln w="36555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456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67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sr-Latn-RS"/>
          </a:p>
        </c:txPr>
        <c:crossAx val="434637512"/>
        <c:crosses val="autoZero"/>
        <c:crossBetween val="between"/>
      </c:valAx>
      <c:spPr>
        <a:solidFill>
          <a:srgbClr val="CCFFCC"/>
        </a:solidFill>
        <a:ln w="18278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652542372881356"/>
          <c:y val="0.20422535211267606"/>
          <c:w val="0.32627118644067798"/>
          <c:h val="0.52112676056338025"/>
        </c:manualLayout>
      </c:layout>
      <c:overlay val="0"/>
      <c:spPr>
        <a:solidFill>
          <a:srgbClr val="FFFFFF"/>
        </a:solidFill>
        <a:ln w="4569">
          <a:solidFill>
            <a:srgbClr val="000000"/>
          </a:solidFill>
          <a:prstDash val="solid"/>
        </a:ln>
      </c:spPr>
      <c:txPr>
        <a:bodyPr/>
        <a:lstStyle/>
        <a:p>
          <a:pPr>
            <a:defRPr sz="1252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rgbClr val="CCFFFF"/>
    </a:solidFill>
    <a:ln>
      <a:noFill/>
    </a:ln>
  </c:spPr>
  <c:txPr>
    <a:bodyPr/>
    <a:lstStyle/>
    <a:p>
      <a:pPr>
        <a:defRPr sz="1367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sr-Latn-R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0.456</cdr:x>
      <cdr:y>0.414</cdr:y>
    </cdr:from>
    <cdr:to>
      <cdr:x>0.4835</cdr:x>
      <cdr:y>0.488</cdr:y>
    </cdr:to>
    <cdr:sp macro="" textlink="">
      <cdr:nvSpPr>
        <cdr:cNvPr id="2150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50085" y="1119911"/>
          <a:ext cx="123634" cy="2001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wrap="none" lIns="18288" tIns="22860" rIns="18288" bIns="22860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hr-HR" sz="950" b="0" i="0" u="none" strike="noStrike" baseline="0">
              <a:solidFill>
                <a:srgbClr val="000000"/>
              </a:solidFill>
              <a:latin typeface="Times New Roman"/>
              <a:cs typeface="Times New Roman"/>
            </a:rPr>
            <a:t>c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1113"/>
            <a:ext cx="6662738" cy="66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ctr">
              <a:defRPr sz="2000" b="1" i="1">
                <a:latin typeface="Arial" panose="020B0604020202020204" pitchFamily="34" charset="0"/>
              </a:defRPr>
            </a:lvl1pPr>
          </a:lstStyle>
          <a:p>
            <a:pPr algn="l"/>
            <a:r>
              <a:rPr lang="en-US" sz="1000" b="0">
                <a:latin typeface="Times New Roman" panose="02020603050405020304" pitchFamily="18" charset="0"/>
              </a:rPr>
              <a:t> </a:t>
            </a:r>
          </a:p>
          <a:p>
            <a:r>
              <a:rPr lang="nl-BE" i="0"/>
              <a:t>Touch N Tuff</a:t>
            </a:r>
            <a:endParaRPr lang="en-US" sz="1000" i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283325" y="9515475"/>
            <a:ext cx="3794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spAutoFit/>
          </a:bodyPr>
          <a:lstStyle/>
          <a:p>
            <a:pPr algn="r"/>
            <a:fld id="{AF1A0D84-25A8-4928-B22A-8C79E7583DD6}" type="slidenum">
              <a:rPr lang="en-US" sz="1400"/>
              <a:pPr algn="r"/>
              <a:t>‹#›</a:t>
            </a:fld>
            <a:endParaRPr lang="en-US" sz="140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V="1">
            <a:off x="1416050" y="9418638"/>
            <a:ext cx="2405063" cy="9525"/>
          </a:xfrm>
          <a:prstGeom prst="line">
            <a:avLst/>
          </a:prstGeom>
          <a:noFill/>
          <a:ln w="38100">
            <a:solidFill>
              <a:srgbClr val="66FF99"/>
            </a:solidFill>
            <a:round/>
            <a:headEnd/>
            <a:tailEnd/>
          </a:ln>
          <a:effectLst>
            <a:outerShdw dist="71842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r-HR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973513" y="9266238"/>
            <a:ext cx="2624137" cy="244475"/>
          </a:xfrm>
          <a:prstGeom prst="rect">
            <a:avLst/>
          </a:prstGeom>
          <a:noFill/>
          <a:ln>
            <a:noFill/>
          </a:ln>
          <a:effectLst>
            <a:outerShdw dist="71842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857" tIns="46429" rIns="92857" bIns="46429">
            <a:spAutoFit/>
          </a:bodyPr>
          <a:lstStyle>
            <a:lvl1pPr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8688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2238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7375" defTabSz="928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14575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71775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8975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6175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 b="1">
                <a:latin typeface="Arial" panose="020B0604020202020204" pitchFamily="34" charset="0"/>
              </a:rPr>
              <a:t>Take the hand protection you deserve</a:t>
            </a:r>
            <a:endParaRPr lang="en-US" sz="1000" b="1"/>
          </a:p>
        </p:txBody>
      </p:sp>
      <p:pic>
        <p:nvPicPr>
          <p:cNvPr id="3083" name="Picture 11" descr="white background Slid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3" y="9104313"/>
            <a:ext cx="1066800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607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1113"/>
            <a:ext cx="289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11113"/>
            <a:ext cx="289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0375"/>
            <a:ext cx="289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50375"/>
            <a:ext cx="289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11E52164-0022-4F8B-A329-3B9B631504D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0588" y="4667250"/>
            <a:ext cx="4887912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0"/>
            <a:r>
              <a:rPr lang="en-US" smtClean="0"/>
              <a:t>Second Level</a:t>
            </a:r>
          </a:p>
          <a:p>
            <a:pPr lvl="0"/>
            <a:r>
              <a:rPr lang="en-US" smtClean="0"/>
              <a:t>Third Level</a:t>
            </a:r>
          </a:p>
          <a:p>
            <a:pPr lvl="0"/>
            <a:r>
              <a:rPr lang="en-US" smtClean="0"/>
              <a:t>Fourth Level</a:t>
            </a:r>
          </a:p>
          <a:p>
            <a:pPr lvl="0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39813" y="855663"/>
            <a:ext cx="4589462" cy="3441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221413" y="9413875"/>
            <a:ext cx="3810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r"/>
            <a:fld id="{BC336A08-DC5F-4F0F-8F90-CA96DC843CBB}" type="slidenum">
              <a:rPr lang="en-US" sz="1400"/>
              <a:pPr algn="r"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929491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Click to edit Master title style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fr-FR" noProof="0" smtClean="0"/>
              <a:t>Click to edit Master subtitle style</a:t>
            </a:r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381000" y="381000"/>
            <a:ext cx="8458200" cy="601980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graphicFrame>
        <p:nvGraphicFramePr>
          <p:cNvPr id="97286" name="Object 6"/>
          <p:cNvGraphicFramePr>
            <a:graphicFrameLocks noChangeAspect="1"/>
          </p:cNvGraphicFramePr>
          <p:nvPr userDrawn="1"/>
        </p:nvGraphicFramePr>
        <p:xfrm>
          <a:off x="7239000" y="6172200"/>
          <a:ext cx="12192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8" name="Photo Editor Photo" r:id="rId3" imgW="5466667" imgH="2172003" progId="MSPhotoEd.3">
                  <p:embed/>
                </p:oleObj>
              </mc:Choice>
              <mc:Fallback>
                <p:oleObj name="Photo Editor Photo" r:id="rId3" imgW="5466667" imgH="2172003" progId="MSPhotoEd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6172200"/>
                        <a:ext cx="12192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7" name="Line 7"/>
          <p:cNvSpPr>
            <a:spLocks noChangeShapeType="1"/>
          </p:cNvSpPr>
          <p:nvPr userDrawn="1"/>
        </p:nvSpPr>
        <p:spPr bwMode="auto">
          <a:xfrm>
            <a:off x="7239000" y="6172200"/>
            <a:ext cx="12192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3D6DBA-1783-4DC3-AF8E-6A9C098EE825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0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834B50-6B27-4A79-930D-633ED0A7B5DE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21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86B0B5-3287-47B4-AF1C-43C2A9D4A0DA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597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151C09-526D-4878-A092-5D7138B6B634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1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39624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39624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B08113-933C-4005-A972-07CD4B80185F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66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108B4E-AED8-42AB-876A-1C317E843624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014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1449D9E-E31D-491D-881C-A0EA261F413B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83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broja slajd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753D62-CEDD-4867-A849-F033BF29155A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636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7DCF0C-549F-4EF7-9BD5-4FEA2BECC771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11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B8CBA2-AE8B-4D0A-852E-DB5B1CC16C5C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00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09800" y="609600"/>
            <a:ext cx="6248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381000" y="381000"/>
            <a:ext cx="8458200" cy="601980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pic>
        <p:nvPicPr>
          <p:cNvPr id="48134" name="Picture 6" descr="Thin_Nitrile_Technology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381000" y="6477000"/>
            <a:ext cx="43926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000">
                <a:solidFill>
                  <a:schemeClr val="bg1"/>
                </a:solidFill>
                <a:latin typeface="Arial" panose="020B0604020202020204" pitchFamily="34" charset="0"/>
              </a:rPr>
              <a:t>No copy to be made without authorisation of Ansell</a:t>
            </a:r>
            <a:endParaRPr lang="en-GB" sz="1000">
              <a:latin typeface="Arial" panose="020B0604020202020204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400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24C5EDD3-B50F-4DEA-8EE0-45A27CF5D9FD}" type="slidenum">
              <a:rPr lang="en-GB"/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48137" name="Object 9"/>
          <p:cNvGraphicFramePr>
            <a:graphicFrameLocks noChangeAspect="1"/>
          </p:cNvGraphicFramePr>
          <p:nvPr userDrawn="1"/>
        </p:nvGraphicFramePr>
        <p:xfrm>
          <a:off x="7239000" y="6172200"/>
          <a:ext cx="12192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9" name="Photo Editor Photo" r:id="rId15" imgW="5466667" imgH="2172003" progId="MSPhotoEd.3">
                  <p:embed/>
                </p:oleObj>
              </mc:Choice>
              <mc:Fallback>
                <p:oleObj name="Photo Editor Photo" r:id="rId15" imgW="5466667" imgH="2172003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6172200"/>
                        <a:ext cx="12192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8" name="Line 10"/>
          <p:cNvSpPr>
            <a:spLocks noChangeShapeType="1"/>
          </p:cNvSpPr>
          <p:nvPr userDrawn="1"/>
        </p:nvSpPr>
        <p:spPr bwMode="auto">
          <a:xfrm>
            <a:off x="7239000" y="6172200"/>
            <a:ext cx="12192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0000"/>
        <a:buFont typeface="Monotype Sorts" pitchFamily="2" charset="2"/>
        <a:buChar char="è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0000"/>
        <a:buFont typeface="Monotype Sorts" pitchFamily="2" charset="2"/>
        <a:buChar char="ç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0000"/>
        <a:buFont typeface="Marlett" pitchFamily="2" charset="2"/>
        <a:buChar char="i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Radni_list_programa_Microsoft_Excel_97___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200400"/>
            <a:ext cx="8153400" cy="1143000"/>
          </a:xfrm>
        </p:spPr>
        <p:txBody>
          <a:bodyPr/>
          <a:lstStyle/>
          <a:p>
            <a:r>
              <a:rPr lang="hr-HR" sz="6000"/>
              <a:t>5</a:t>
            </a:r>
            <a:endParaRPr lang="en-US" sz="6000"/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3048000" y="1676400"/>
            <a:ext cx="533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339966"/>
                </a:solidFill>
              </a:rPr>
              <a:t>Touch N Tuff</a:t>
            </a:r>
            <a:r>
              <a:rPr lang="en-US" sz="2000" b="1">
                <a:solidFill>
                  <a:srgbClr val="339966"/>
                </a:solidFill>
              </a:rPr>
              <a:t> </a:t>
            </a:r>
            <a:r>
              <a:rPr lang="en-US" sz="3000" b="1" baseline="100000">
                <a:solidFill>
                  <a:srgbClr val="339966"/>
                </a:solidFill>
              </a:rPr>
              <a:t>TM</a:t>
            </a:r>
            <a:endParaRPr lang="en-GB" sz="5400" b="1">
              <a:solidFill>
                <a:srgbClr val="009900"/>
              </a:solidFill>
            </a:endParaRP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533400" y="533400"/>
            <a:ext cx="8153400" cy="5638800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pic>
        <p:nvPicPr>
          <p:cNvPr id="113671" name="Picture 7" descr="92-5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62000"/>
            <a:ext cx="206692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79F7A-AB7C-415D-9301-8AF11FDB8C64}" type="slidenum">
              <a:rPr lang="en-GB"/>
              <a:pPr/>
              <a:t>10</a:t>
            </a:fld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" name="Object 2"/>
          <p:cNvGraphicFramePr>
            <a:graphicFrameLocks noGrp="1" noChangeAspect="1"/>
          </p:cNvGraphicFramePr>
          <p:nvPr>
            <p:ph type="body" idx="1"/>
          </p:nvPr>
        </p:nvGraphicFramePr>
        <p:xfrm>
          <a:off x="2279650" y="2108200"/>
          <a:ext cx="6508750" cy="3929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1381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6629400" cy="1371600"/>
          </a:xfrm>
          <a:noFill/>
          <a:ln/>
        </p:spPr>
        <p:txBody>
          <a:bodyPr/>
          <a:lstStyle/>
          <a:p>
            <a:r>
              <a:rPr lang="hr-HR" sz="2000"/>
              <a:t>Superiorna otpornost na kemijska prskanja rukavice </a:t>
            </a:r>
            <a:r>
              <a:rPr lang="en-GB" sz="2000"/>
              <a:t>Touch N Tuff</a:t>
            </a:r>
            <a:r>
              <a:rPr lang="en-GB" sz="1500" b="0" baseline="90000"/>
              <a:t>TM</a:t>
            </a:r>
            <a:r>
              <a:rPr lang="en-GB"/>
              <a:t> </a:t>
            </a:r>
            <a:br>
              <a:rPr lang="en-GB"/>
            </a:br>
            <a:r>
              <a:rPr lang="en-GB"/>
              <a:t> </a:t>
            </a:r>
            <a:r>
              <a:rPr lang="hr-HR" sz="2800" u="sng">
                <a:solidFill>
                  <a:srgbClr val="99FF99"/>
                </a:solidFill>
              </a:rPr>
              <a:t>Drugi proizvodi</a:t>
            </a:r>
            <a:endParaRPr lang="en-GB" sz="2800" u="sng">
              <a:solidFill>
                <a:srgbClr val="99FF99"/>
              </a:solidFill>
            </a:endParaRP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457200" y="2225675"/>
            <a:ext cx="17526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1200" b="1">
                <a:solidFill>
                  <a:srgbClr val="000099"/>
                </a:solidFill>
              </a:rPr>
              <a:t>Kemijske testove je proveo </a:t>
            </a:r>
            <a:r>
              <a:rPr lang="en-GB" sz="1200" b="1">
                <a:solidFill>
                  <a:srgbClr val="000099"/>
                </a:solidFill>
              </a:rPr>
              <a:t>Centexbel</a:t>
            </a:r>
          </a:p>
        </p:txBody>
      </p:sp>
    </p:spTree>
  </p:cSld>
  <p:clrMapOvr>
    <a:masterClrMapping/>
  </p:clrMapOvr>
  <p:transition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013C5-2C20-4078-868B-8ECA00353371}" type="slidenum">
              <a:rPr lang="en-GB"/>
              <a:pPr/>
              <a:t>11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01000" cy="3962400"/>
          </a:xfrm>
        </p:spPr>
        <p:txBody>
          <a:bodyPr/>
          <a:lstStyle/>
          <a:p>
            <a:pPr marL="3175" indent="-3175">
              <a:lnSpc>
                <a:spcPct val="90000"/>
              </a:lnSpc>
              <a:buClr>
                <a:srgbClr val="99FF99"/>
              </a:buClr>
              <a:buFontTx/>
              <a:buChar char="•"/>
            </a:pPr>
            <a:r>
              <a:rPr lang="en-GB"/>
              <a:t> </a:t>
            </a:r>
            <a:r>
              <a:rPr lang="hr-HR"/>
              <a:t>Superiorna otpornost na prskanje kemikalija</a:t>
            </a:r>
            <a:r>
              <a:rPr lang="en-GB"/>
              <a:t>: </a:t>
            </a:r>
          </a:p>
          <a:p>
            <a:pPr marL="3175" indent="-3175">
              <a:lnSpc>
                <a:spcPct val="90000"/>
              </a:lnSpc>
              <a:buClr>
                <a:srgbClr val="CCFFCC"/>
              </a:buClr>
            </a:pPr>
            <a:r>
              <a:rPr lang="en-GB"/>
              <a:t>		- EN 374 </a:t>
            </a:r>
            <a:r>
              <a:rPr lang="hr-HR"/>
              <a:t>usklađenost </a:t>
            </a:r>
            <a:r>
              <a:rPr lang="en-GB"/>
              <a:t>(</a:t>
            </a:r>
            <a:r>
              <a:rPr lang="hr-HR"/>
              <a:t>dio </a:t>
            </a:r>
            <a:r>
              <a:rPr lang="en-GB"/>
              <a:t>1, 2 </a:t>
            </a:r>
            <a:r>
              <a:rPr lang="hr-HR"/>
              <a:t>i </a:t>
            </a:r>
            <a:r>
              <a:rPr lang="en-GB"/>
              <a:t>3),</a:t>
            </a:r>
          </a:p>
          <a:p>
            <a:pPr marL="3175" indent="-3175">
              <a:lnSpc>
                <a:spcPct val="90000"/>
              </a:lnSpc>
              <a:buClr>
                <a:srgbClr val="CCFFCC"/>
              </a:buClr>
            </a:pPr>
            <a:r>
              <a:rPr lang="en-GB"/>
              <a:t>		- </a:t>
            </a:r>
            <a:r>
              <a:rPr lang="hr-HR"/>
              <a:t>može se duplo navlačiti (jedne preko drugih) da bi se 	osigurala bolje kemijska otpornost, zajedno sa </a:t>
            </a:r>
          </a:p>
          <a:p>
            <a:pPr marL="3175" indent="-3175">
              <a:lnSpc>
                <a:spcPct val="90000"/>
              </a:lnSpc>
              <a:buClr>
                <a:srgbClr val="CCFFCC"/>
              </a:buClr>
            </a:pPr>
            <a:r>
              <a:rPr lang="hr-HR"/>
              <a:t>		pokretljivošću.</a:t>
            </a:r>
            <a:endParaRPr lang="en-GB"/>
          </a:p>
          <a:p>
            <a:pPr marL="3175" indent="-3175">
              <a:lnSpc>
                <a:spcPct val="90000"/>
              </a:lnSpc>
              <a:buClr>
                <a:srgbClr val="CCFFCC"/>
              </a:buClr>
            </a:pPr>
            <a:endParaRPr lang="en-GB"/>
          </a:p>
          <a:p>
            <a:pPr marL="3175" indent="-3175">
              <a:lnSpc>
                <a:spcPct val="90000"/>
              </a:lnSpc>
              <a:buClr>
                <a:srgbClr val="99FF99"/>
              </a:buClr>
              <a:buFontTx/>
              <a:buChar char="•"/>
            </a:pPr>
            <a:r>
              <a:rPr lang="en-GB"/>
              <a:t> </a:t>
            </a:r>
            <a:r>
              <a:rPr lang="hr-HR"/>
              <a:t>Puder koji se koristi je kalcijum-karbonat</a:t>
            </a:r>
            <a:r>
              <a:rPr lang="en-GB"/>
              <a:t>: 100 %</a:t>
            </a:r>
            <a:r>
              <a:rPr lang="hr-HR"/>
              <a:t> bez</a:t>
            </a:r>
            <a:r>
              <a:rPr lang="en-GB"/>
              <a:t> GMO</a:t>
            </a:r>
            <a:r>
              <a:rPr lang="hr-HR"/>
              <a:t>-a</a:t>
            </a:r>
            <a:r>
              <a:rPr lang="en-GB"/>
              <a:t>.</a:t>
            </a:r>
          </a:p>
          <a:p>
            <a:pPr marL="3175" indent="-3175">
              <a:lnSpc>
                <a:spcPct val="90000"/>
              </a:lnSpc>
              <a:buClr>
                <a:srgbClr val="CCFFCC"/>
              </a:buClr>
              <a:buFontTx/>
              <a:buChar char="•"/>
            </a:pPr>
            <a:endParaRPr lang="en-GB"/>
          </a:p>
          <a:p>
            <a:pPr marL="3175" indent="-3175">
              <a:lnSpc>
                <a:spcPct val="90000"/>
              </a:lnSpc>
              <a:buClr>
                <a:srgbClr val="99FF99"/>
              </a:buClr>
              <a:buFontTx/>
              <a:buChar char="•"/>
            </a:pPr>
            <a:r>
              <a:rPr lang="en-GB"/>
              <a:t> </a:t>
            </a:r>
            <a:r>
              <a:rPr lang="hr-HR"/>
              <a:t>Rukavica je obojana tako da pomaže detekciji mehaničkih oštećenja</a:t>
            </a:r>
            <a:r>
              <a:rPr lang="en-GB"/>
              <a:t>.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sz="4800"/>
              <a:t>Touch N Tuff</a:t>
            </a:r>
            <a:r>
              <a:rPr lang="en-GB" sz="1000"/>
              <a:t> </a:t>
            </a:r>
            <a:r>
              <a:rPr lang="en-GB" sz="2000" baseline="90000"/>
              <a:t>TM</a:t>
            </a:r>
            <a:endParaRPr lang="en-GB" sz="2900" baseline="90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552A0-FBB7-4ED6-82EF-6459AC1D5AF4}" type="slidenum">
              <a:rPr lang="en-GB"/>
              <a:pPr/>
              <a:t>12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924800" cy="3657600"/>
          </a:xfrm>
        </p:spPr>
        <p:txBody>
          <a:bodyPr/>
          <a:lstStyle/>
          <a:p>
            <a:pPr marL="3175" indent="-3175">
              <a:lnSpc>
                <a:spcPct val="90000"/>
              </a:lnSpc>
              <a:buClr>
                <a:srgbClr val="99FF99"/>
              </a:buClr>
              <a:buFontTx/>
              <a:buChar char="•"/>
            </a:pPr>
            <a:r>
              <a:rPr lang="en-GB"/>
              <a:t> </a:t>
            </a:r>
            <a:r>
              <a:rPr lang="hr-HR"/>
              <a:t>Nudi bolju udobnost vašim radnicima</a:t>
            </a:r>
            <a:r>
              <a:rPr lang="en-GB"/>
              <a:t>,</a:t>
            </a:r>
          </a:p>
          <a:p>
            <a:pPr marL="3175" indent="-3175">
              <a:lnSpc>
                <a:spcPct val="90000"/>
              </a:lnSpc>
              <a:buClr>
                <a:srgbClr val="99FF99"/>
              </a:buClr>
              <a:buFontTx/>
              <a:buChar char="•"/>
            </a:pPr>
            <a:endParaRPr lang="en-GB"/>
          </a:p>
          <a:p>
            <a:pPr marL="3175" indent="-3175">
              <a:lnSpc>
                <a:spcPct val="90000"/>
              </a:lnSpc>
              <a:buClr>
                <a:srgbClr val="99FF99"/>
              </a:buClr>
              <a:buFontTx/>
              <a:buChar char="•"/>
            </a:pPr>
            <a:r>
              <a:rPr lang="en-GB"/>
              <a:t> </a:t>
            </a:r>
            <a:r>
              <a:rPr lang="hr-HR"/>
              <a:t>Za izbjegavanje alergija na proteine prirodne gume</a:t>
            </a:r>
            <a:r>
              <a:rPr lang="en-GB"/>
              <a:t>,</a:t>
            </a:r>
          </a:p>
          <a:p>
            <a:pPr marL="3175" indent="-3175">
              <a:lnSpc>
                <a:spcPct val="90000"/>
              </a:lnSpc>
              <a:buClr>
                <a:srgbClr val="99FF99"/>
              </a:buClr>
            </a:pPr>
            <a:r>
              <a:rPr lang="en-GB"/>
              <a:t> </a:t>
            </a:r>
          </a:p>
          <a:p>
            <a:pPr marL="3175" indent="-3175">
              <a:lnSpc>
                <a:spcPct val="90000"/>
              </a:lnSpc>
              <a:buClr>
                <a:srgbClr val="99FF99"/>
              </a:buClr>
              <a:buFontTx/>
              <a:buChar char="•"/>
            </a:pPr>
            <a:r>
              <a:rPr lang="en-GB"/>
              <a:t> </a:t>
            </a:r>
            <a:r>
              <a:rPr lang="hr-HR"/>
              <a:t>Zaštita okoliša prestankom korištenja </a:t>
            </a:r>
            <a:r>
              <a:rPr lang="en-GB"/>
              <a:t>PVC</a:t>
            </a:r>
            <a:r>
              <a:rPr lang="hr-HR"/>
              <a:t>-a</a:t>
            </a:r>
            <a:r>
              <a:rPr lang="en-GB"/>
              <a:t>,</a:t>
            </a:r>
          </a:p>
          <a:p>
            <a:pPr marL="3175" indent="-3175">
              <a:lnSpc>
                <a:spcPct val="90000"/>
              </a:lnSpc>
              <a:buClr>
                <a:srgbClr val="99FF99"/>
              </a:buClr>
              <a:buFontTx/>
              <a:buChar char="•"/>
            </a:pPr>
            <a:endParaRPr lang="en-GB" sz="1800"/>
          </a:p>
          <a:p>
            <a:pPr marL="3175" indent="-3175">
              <a:lnSpc>
                <a:spcPct val="90000"/>
              </a:lnSpc>
              <a:buClr>
                <a:srgbClr val="99FF99"/>
              </a:buClr>
              <a:buFontTx/>
              <a:buChar char="•"/>
            </a:pPr>
            <a:r>
              <a:rPr lang="en-GB"/>
              <a:t> </a:t>
            </a:r>
            <a:r>
              <a:rPr lang="hr-HR"/>
              <a:t>Radi limitiranja kontaminacije česticama koje su nošene zrakom, a i puderom na rukama, korištenjem verzija rukavica bez pudera</a:t>
            </a:r>
            <a:r>
              <a:rPr lang="en-GB"/>
              <a:t>.</a:t>
            </a:r>
          </a:p>
          <a:p>
            <a:pPr marL="3175" indent="-3175">
              <a:lnSpc>
                <a:spcPct val="90000"/>
              </a:lnSpc>
              <a:buFontTx/>
              <a:buChar char="•"/>
            </a:pPr>
            <a:endParaRPr lang="en-GB" sz="2800" b="1">
              <a:solidFill>
                <a:srgbClr val="99FF99"/>
              </a:solidFill>
            </a:endParaRP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934200" cy="1143000"/>
          </a:xfrm>
          <a:noFill/>
          <a:ln/>
        </p:spPr>
        <p:txBody>
          <a:bodyPr/>
          <a:lstStyle/>
          <a:p>
            <a:r>
              <a:rPr lang="hr-HR" sz="2900"/>
              <a:t>Zašto je </a:t>
            </a:r>
            <a:r>
              <a:rPr lang="en-GB" sz="2900"/>
              <a:t>Touch N Tuff</a:t>
            </a:r>
            <a:r>
              <a:rPr lang="en-GB" sz="1000"/>
              <a:t> </a:t>
            </a:r>
            <a:r>
              <a:rPr lang="en-GB" sz="2000" baseline="60000"/>
              <a:t>TM</a:t>
            </a:r>
            <a:r>
              <a:rPr lang="en-GB" sz="2900"/>
              <a:t> </a:t>
            </a:r>
            <a:r>
              <a:rPr lang="hr-HR" sz="2900"/>
              <a:t>rukavica za vas</a:t>
            </a:r>
            <a:r>
              <a:rPr lang="en-GB" sz="2900"/>
              <a:t>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A3632F-7604-457D-AD18-4CC1169C9A39}" type="slidenum">
              <a:rPr lang="en-GB"/>
              <a:pPr/>
              <a:t>13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1157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924800" cy="3962400"/>
          </a:xfrm>
        </p:spPr>
        <p:txBody>
          <a:bodyPr/>
          <a:lstStyle/>
          <a:p>
            <a:pPr marL="0" indent="0" algn="ctr" defTabSz="403225"/>
            <a:r>
              <a:rPr lang="hr-HR"/>
              <a:t>Da bi vaš okoliš ostao čist</a:t>
            </a:r>
            <a:endParaRPr lang="en-GB"/>
          </a:p>
          <a:p>
            <a:pPr marL="0" indent="0" algn="ctr" defTabSz="403225"/>
            <a:r>
              <a:rPr lang="en-GB"/>
              <a:t> </a:t>
            </a:r>
          </a:p>
          <a:p>
            <a:pPr marL="0" indent="0" defTabSz="403225">
              <a:buFontTx/>
              <a:buChar char="•"/>
            </a:pPr>
            <a:r>
              <a:rPr lang="en-GB">
                <a:solidFill>
                  <a:srgbClr val="99FF99"/>
                </a:solidFill>
              </a:rPr>
              <a:t> </a:t>
            </a:r>
            <a:r>
              <a:rPr lang="hr-HR">
                <a:solidFill>
                  <a:srgbClr val="99FF99"/>
                </a:solidFill>
              </a:rPr>
              <a:t>u odnosu na čestice</a:t>
            </a:r>
            <a:endParaRPr lang="en-GB">
              <a:solidFill>
                <a:srgbClr val="99FF99"/>
              </a:solidFill>
            </a:endParaRPr>
          </a:p>
          <a:p>
            <a:pPr marL="1370013" lvl="1" defTabSz="403225">
              <a:buFont typeface="Monotype Sorts" pitchFamily="2" charset="2"/>
              <a:buNone/>
            </a:pPr>
            <a:r>
              <a:rPr lang="en-GB" sz="2400" b="1"/>
              <a:t>Nitril</a:t>
            </a:r>
            <a:r>
              <a:rPr lang="en-GB" sz="2400" b="1">
                <a:solidFill>
                  <a:srgbClr val="99FF99"/>
                </a:solidFill>
              </a:rPr>
              <a:t>							  </a:t>
            </a:r>
            <a:r>
              <a:rPr lang="en-GB" sz="2400" b="1"/>
              <a:t>Latex</a:t>
            </a:r>
            <a:endParaRPr lang="en-GB">
              <a:solidFill>
                <a:srgbClr val="99FF99"/>
              </a:solidFill>
            </a:endParaRPr>
          </a:p>
          <a:p>
            <a:pPr marL="0" indent="0" defTabSz="403225"/>
            <a:r>
              <a:rPr lang="en-GB" sz="2000">
                <a:solidFill>
                  <a:srgbClr val="339966"/>
                </a:solidFill>
              </a:rPr>
              <a:t>	</a:t>
            </a:r>
          </a:p>
          <a:p>
            <a:pPr marL="0" indent="0" defTabSz="403225"/>
            <a:endParaRPr lang="en-GB" sz="2000">
              <a:solidFill>
                <a:srgbClr val="339966"/>
              </a:solidFill>
            </a:endParaRPr>
          </a:p>
          <a:p>
            <a:pPr marL="0" indent="0" defTabSz="403225"/>
            <a:endParaRPr lang="en-GB" sz="2000">
              <a:solidFill>
                <a:srgbClr val="339966"/>
              </a:solidFill>
            </a:endParaRPr>
          </a:p>
          <a:p>
            <a:pPr marL="0" indent="0" defTabSz="403225"/>
            <a:endParaRPr lang="en-GB" sz="1000">
              <a:solidFill>
                <a:srgbClr val="339966"/>
              </a:solidFill>
            </a:endParaRPr>
          </a:p>
          <a:p>
            <a:pPr marL="0" indent="0" defTabSz="403225">
              <a:buFontTx/>
              <a:buChar char="•"/>
            </a:pPr>
            <a:r>
              <a:rPr lang="en-GB">
                <a:solidFill>
                  <a:srgbClr val="99FF99"/>
                </a:solidFill>
              </a:rPr>
              <a:t> </a:t>
            </a:r>
            <a:r>
              <a:rPr lang="hr-HR">
                <a:solidFill>
                  <a:srgbClr val="99FF99"/>
                </a:solidFill>
              </a:rPr>
              <a:t>u odnosu na sastav</a:t>
            </a:r>
            <a:endParaRPr lang="en-GB"/>
          </a:p>
          <a:p>
            <a:pPr marL="0" indent="0" defTabSz="403225">
              <a:buFontTx/>
              <a:buChar char="•"/>
            </a:pPr>
            <a:r>
              <a:rPr lang="en-GB">
                <a:solidFill>
                  <a:srgbClr val="99FF99"/>
                </a:solidFill>
              </a:rPr>
              <a:t> </a:t>
            </a:r>
            <a:r>
              <a:rPr lang="hr-HR">
                <a:solidFill>
                  <a:srgbClr val="99FF99"/>
                </a:solidFill>
              </a:rPr>
              <a:t>u odnosu na porozivnost</a:t>
            </a:r>
            <a:endParaRPr lang="en-GB"/>
          </a:p>
        </p:txBody>
      </p:sp>
      <p:pic>
        <p:nvPicPr>
          <p:cNvPr id="115717" name="Picture 1029" descr="Nitri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6576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718" name="Picture 1030" descr="natrub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5814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20" name="Rectangle 1032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934200" cy="1143000"/>
          </a:xfrm>
          <a:noFill/>
          <a:ln/>
        </p:spPr>
        <p:txBody>
          <a:bodyPr/>
          <a:lstStyle/>
          <a:p>
            <a:r>
              <a:rPr lang="hr-HR" sz="2900"/>
              <a:t>Zašto je </a:t>
            </a:r>
            <a:r>
              <a:rPr lang="en-GB" sz="2900"/>
              <a:t>Touch N Tuff</a:t>
            </a:r>
            <a:r>
              <a:rPr lang="en-GB" sz="1000"/>
              <a:t> </a:t>
            </a:r>
            <a:r>
              <a:rPr lang="en-GB" sz="2000" baseline="60000"/>
              <a:t>TM</a:t>
            </a:r>
            <a:r>
              <a:rPr lang="en-GB" sz="2900"/>
              <a:t> </a:t>
            </a:r>
            <a:r>
              <a:rPr lang="hr-HR" sz="2900"/>
              <a:t>rukavica za vas</a:t>
            </a:r>
            <a:r>
              <a:rPr lang="en-GB" sz="2900"/>
              <a:t>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BA600-6683-4CFC-9FB3-A0DB027B619E}" type="slidenum">
              <a:rPr lang="en-GB"/>
              <a:pPr/>
              <a:t>14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831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3125" r="781" b="312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214DA-AA57-4FBE-9B9D-473FBF34FE49}" type="slidenum">
              <a:rPr lang="en-GB"/>
              <a:pPr/>
              <a:t>2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1208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934200" cy="1143000"/>
          </a:xfrm>
        </p:spPr>
        <p:txBody>
          <a:bodyPr/>
          <a:lstStyle/>
          <a:p>
            <a:r>
              <a:rPr lang="hr-HR" sz="2900"/>
              <a:t>Zašto je </a:t>
            </a:r>
            <a:r>
              <a:rPr lang="en-GB" sz="2900"/>
              <a:t>Touch N Tuff</a:t>
            </a:r>
            <a:r>
              <a:rPr lang="en-GB" sz="1000"/>
              <a:t> </a:t>
            </a:r>
            <a:r>
              <a:rPr lang="en-GB" sz="2000" baseline="60000"/>
              <a:t>TM</a:t>
            </a:r>
            <a:r>
              <a:rPr lang="en-GB" sz="2900"/>
              <a:t> </a:t>
            </a:r>
            <a:r>
              <a:rPr lang="hr-HR" sz="2900"/>
              <a:t>rukavica za vas</a:t>
            </a:r>
            <a:r>
              <a:rPr lang="en-GB" sz="2900"/>
              <a:t>?</a:t>
            </a:r>
          </a:p>
        </p:txBody>
      </p:sp>
      <p:sp>
        <p:nvSpPr>
          <p:cNvPr id="1208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924800" cy="3962400"/>
          </a:xfrm>
        </p:spPr>
        <p:txBody>
          <a:bodyPr/>
          <a:lstStyle/>
          <a:p>
            <a:pPr marL="0" indent="0" algn="ctr" defTabSz="403225"/>
            <a:r>
              <a:rPr lang="hr-HR"/>
              <a:t>Kao odgovor na vašu procjenu rizika u poslovanju, imajući u vidu specijalno zaštitu od kemikalija</a:t>
            </a:r>
            <a:endParaRPr lang="en-GB"/>
          </a:p>
          <a:p>
            <a:pPr marL="0" indent="0" defTabSz="403225"/>
            <a:endParaRPr lang="en-GB" sz="2000"/>
          </a:p>
          <a:p>
            <a:pPr marL="1370013" lvl="1" defTabSz="403225">
              <a:buClr>
                <a:srgbClr val="99FF99"/>
              </a:buClr>
            </a:pPr>
            <a:r>
              <a:rPr lang="en-GB" sz="2400" b="1">
                <a:solidFill>
                  <a:srgbClr val="99FF99"/>
                </a:solidFill>
              </a:rPr>
              <a:t>2 </a:t>
            </a:r>
            <a:r>
              <a:rPr lang="hr-HR" sz="2400" b="1">
                <a:solidFill>
                  <a:srgbClr val="99FF99"/>
                </a:solidFill>
              </a:rPr>
              <a:t>tehnička managera</a:t>
            </a:r>
            <a:endParaRPr lang="en-GB" sz="2400" b="1">
              <a:solidFill>
                <a:srgbClr val="99FF99"/>
              </a:solidFill>
            </a:endParaRPr>
          </a:p>
          <a:p>
            <a:pPr marL="1370013" lvl="1" defTabSz="403225">
              <a:buClr>
                <a:srgbClr val="99FF99"/>
              </a:buClr>
            </a:pPr>
            <a:endParaRPr lang="en-GB" sz="1000" b="1">
              <a:solidFill>
                <a:srgbClr val="99FF9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E3A18-0F4A-46A7-8EBF-5CF3516449A9}" type="slidenum">
              <a:rPr lang="en-GB"/>
              <a:pPr/>
              <a:t>3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Clr>
                <a:srgbClr val="99FF99"/>
              </a:buClr>
            </a:pPr>
            <a:r>
              <a:rPr lang="hr-HR" sz="3600" b="0">
                <a:solidFill>
                  <a:srgbClr val="99FF99"/>
                </a:solidFill>
              </a:rPr>
              <a:t>Brojni kemijski testovi</a:t>
            </a:r>
            <a:endParaRPr lang="en-GB" sz="3600" b="0">
              <a:solidFill>
                <a:srgbClr val="99FF99"/>
              </a:solidFill>
            </a:endParaRP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Clr>
                <a:srgbClr val="99FF99"/>
              </a:buClr>
            </a:pPr>
            <a:endParaRPr lang="en-GB" sz="900"/>
          </a:p>
          <a:p>
            <a:pPr lvl="1">
              <a:buClr>
                <a:srgbClr val="99FF99"/>
              </a:buClr>
            </a:pPr>
            <a:r>
              <a:rPr lang="en-GB" sz="2400" b="1">
                <a:solidFill>
                  <a:srgbClr val="99FF99"/>
                </a:solidFill>
              </a:rPr>
              <a:t>SpecWare</a:t>
            </a:r>
            <a:r>
              <a:rPr lang="en-GB" sz="2400" b="1" baseline="30000">
                <a:solidFill>
                  <a:srgbClr val="99FF99"/>
                </a:solidFill>
              </a:rPr>
              <a:t>TM</a:t>
            </a:r>
            <a:r>
              <a:rPr lang="en-GB" sz="2400" b="1">
                <a:solidFill>
                  <a:srgbClr val="99FF99"/>
                </a:solidFill>
              </a:rPr>
              <a:t> </a:t>
            </a:r>
            <a:r>
              <a:rPr lang="hr-HR" sz="2400" b="1">
                <a:solidFill>
                  <a:srgbClr val="99FF99"/>
                </a:solidFill>
              </a:rPr>
              <a:t>baza podataka</a:t>
            </a:r>
            <a:endParaRPr lang="en-GB">
              <a:solidFill>
                <a:srgbClr val="99FF99"/>
              </a:solidFill>
            </a:endParaRPr>
          </a:p>
          <a:p>
            <a:pPr>
              <a:buFontTx/>
              <a:buChar char="•"/>
            </a:pPr>
            <a:endParaRPr lang="en-GB"/>
          </a:p>
          <a:p>
            <a:endParaRPr lang="en-GB">
              <a:solidFill>
                <a:srgbClr val="99FF99"/>
              </a:solidFill>
            </a:endParaRPr>
          </a:p>
          <a:p>
            <a:r>
              <a:rPr lang="en-GB" sz="2000">
                <a:solidFill>
                  <a:srgbClr val="3399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BA97-BCCE-4EF6-8543-427031943A84}" type="slidenum">
              <a:rPr lang="en-GB"/>
              <a:pPr/>
              <a:t>4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/>
              <a:t>Touch N Tuff</a:t>
            </a:r>
            <a:r>
              <a:rPr lang="en-GB" sz="1000"/>
              <a:t> </a:t>
            </a:r>
            <a:r>
              <a:rPr lang="en-GB" sz="2000" baseline="90000"/>
              <a:t>TM</a:t>
            </a:r>
            <a:endParaRPr lang="en-GB" sz="2900" baseline="9000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01000" cy="3962400"/>
          </a:xfrm>
        </p:spPr>
        <p:txBody>
          <a:bodyPr/>
          <a:lstStyle/>
          <a:p>
            <a:pPr>
              <a:buClr>
                <a:srgbClr val="99FF99"/>
              </a:buClr>
              <a:buFontTx/>
              <a:buChar char="•"/>
            </a:pPr>
            <a:r>
              <a:rPr lang="hr-HR"/>
              <a:t>Superiorna otpornost na prskanje kemikalija</a:t>
            </a:r>
            <a:r>
              <a:rPr lang="en-GB"/>
              <a:t>: </a:t>
            </a:r>
          </a:p>
          <a:p>
            <a:r>
              <a:rPr lang="en-GB"/>
              <a:t>		- EN 374 </a:t>
            </a:r>
            <a:r>
              <a:rPr lang="hr-HR"/>
              <a:t>usklađenost </a:t>
            </a:r>
            <a:r>
              <a:rPr lang="en-GB"/>
              <a:t>(</a:t>
            </a:r>
            <a:r>
              <a:rPr lang="hr-HR"/>
              <a:t>dio </a:t>
            </a:r>
            <a:r>
              <a:rPr lang="en-GB"/>
              <a:t>1, 2 </a:t>
            </a:r>
            <a:r>
              <a:rPr lang="hr-HR"/>
              <a:t>i </a:t>
            </a:r>
            <a:r>
              <a:rPr lang="en-GB"/>
              <a:t>3),</a:t>
            </a:r>
          </a:p>
          <a:p>
            <a:r>
              <a:rPr lang="en-GB"/>
              <a:t>		- </a:t>
            </a:r>
            <a:r>
              <a:rPr lang="hr-HR"/>
              <a:t>može se nositi duplo (rukavica preko rukavice) da bi </a:t>
            </a:r>
          </a:p>
          <a:p>
            <a:r>
              <a:rPr lang="hr-HR"/>
              <a:t>		  se osigurala bolja kemijska otpornost, zajedno sa 	    	  boljom pokretljivošću ruku</a:t>
            </a:r>
            <a:endParaRPr lang="en-GB"/>
          </a:p>
          <a:p>
            <a:endParaRPr lang="en-GB"/>
          </a:p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8244C-DDDF-4A33-8C23-D17DF73B5DD3}" type="slidenum">
              <a:rPr lang="en-GB"/>
              <a:pPr/>
              <a:t>5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6781800" cy="1295400"/>
          </a:xfrm>
        </p:spPr>
        <p:txBody>
          <a:bodyPr/>
          <a:lstStyle/>
          <a:p>
            <a:r>
              <a:rPr lang="hr-HR"/>
              <a:t>Superiorna otpornost na prskanje kemikalija rukavice </a:t>
            </a:r>
            <a:r>
              <a:rPr lang="en-GB"/>
              <a:t>Touch N Tuff</a:t>
            </a:r>
            <a:r>
              <a:rPr lang="en-GB" sz="2000" b="0" baseline="90000"/>
              <a:t>TM</a:t>
            </a:r>
            <a:endParaRPr lang="en-GB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77200" cy="3962400"/>
          </a:xfrm>
        </p:spPr>
        <p:txBody>
          <a:bodyPr/>
          <a:lstStyle/>
          <a:p>
            <a:pPr marL="3175" indent="-3175">
              <a:lnSpc>
                <a:spcPct val="90000"/>
              </a:lnSpc>
            </a:pPr>
            <a:r>
              <a:rPr lang="hr-HR" sz="2000"/>
              <a:t>Rukavice koje se koriste u laboratoriju uglavnom se mogu podijeliti u </a:t>
            </a:r>
          </a:p>
          <a:p>
            <a:pPr marL="3175" indent="-3175">
              <a:lnSpc>
                <a:spcPct val="90000"/>
              </a:lnSpc>
            </a:pPr>
            <a:r>
              <a:rPr lang="hr-HR" sz="2000"/>
              <a:t>4 glavne grupe</a:t>
            </a:r>
            <a:r>
              <a:rPr lang="en-GB" sz="2000"/>
              <a:t>:</a:t>
            </a:r>
          </a:p>
          <a:p>
            <a:pPr marL="3175" indent="-3175">
              <a:lnSpc>
                <a:spcPct val="90000"/>
              </a:lnSpc>
            </a:pPr>
            <a:endParaRPr lang="en-GB" sz="2000"/>
          </a:p>
          <a:p>
            <a:pPr marL="3175" indent="-3175">
              <a:lnSpc>
                <a:spcPct val="90000"/>
              </a:lnSpc>
            </a:pPr>
            <a:endParaRPr lang="en-GB" sz="2000"/>
          </a:p>
          <a:p>
            <a:pPr marL="3175" indent="-3175">
              <a:lnSpc>
                <a:spcPct val="90000"/>
              </a:lnSpc>
            </a:pPr>
            <a:endParaRPr lang="en-GB" sz="2000"/>
          </a:p>
          <a:p>
            <a:pPr marL="3175" indent="-3175">
              <a:lnSpc>
                <a:spcPct val="90000"/>
              </a:lnSpc>
            </a:pPr>
            <a:endParaRPr lang="en-GB" sz="2000"/>
          </a:p>
          <a:p>
            <a:pPr marL="3175" indent="-3175">
              <a:lnSpc>
                <a:spcPct val="90000"/>
              </a:lnSpc>
            </a:pPr>
            <a:endParaRPr lang="en-GB" sz="2000"/>
          </a:p>
          <a:p>
            <a:pPr marL="3175" indent="-3175">
              <a:lnSpc>
                <a:spcPct val="90000"/>
              </a:lnSpc>
            </a:pPr>
            <a:endParaRPr lang="en-GB" sz="2000"/>
          </a:p>
          <a:p>
            <a:pPr marL="3175" indent="-3175">
              <a:lnSpc>
                <a:spcPct val="90000"/>
              </a:lnSpc>
            </a:pPr>
            <a:r>
              <a:rPr lang="hr-HR" sz="2000"/>
              <a:t>Za alipatske i aromatske hidrokarbone</a:t>
            </a:r>
            <a:r>
              <a:rPr lang="en-GB" sz="2000"/>
              <a:t>, </a:t>
            </a:r>
            <a:r>
              <a:rPr lang="hr-HR" sz="2000"/>
              <a:t>nitril je najbolji izbor (u odnosu na </a:t>
            </a:r>
            <a:r>
              <a:rPr lang="en-GB" sz="2000"/>
              <a:t>PVC </a:t>
            </a:r>
            <a:r>
              <a:rPr lang="hr-HR" sz="2000"/>
              <a:t>i </a:t>
            </a:r>
            <a:r>
              <a:rPr lang="en-GB" sz="2000"/>
              <a:t>latex</a:t>
            </a:r>
            <a:r>
              <a:rPr lang="hr-HR" sz="2000"/>
              <a:t>)</a:t>
            </a:r>
            <a:r>
              <a:rPr lang="en-GB" sz="2000"/>
              <a:t>.</a:t>
            </a:r>
          </a:p>
          <a:p>
            <a:pPr marL="3175" indent="-3175">
              <a:lnSpc>
                <a:spcPct val="90000"/>
              </a:lnSpc>
            </a:pPr>
            <a:r>
              <a:rPr lang="hr-HR" sz="2000"/>
              <a:t>Za sve druge grupe mogu se koristiti nitril</a:t>
            </a:r>
            <a:r>
              <a:rPr lang="en-GB" sz="2000"/>
              <a:t>, PVC </a:t>
            </a:r>
            <a:r>
              <a:rPr lang="hr-HR" sz="2000"/>
              <a:t>i </a:t>
            </a:r>
            <a:r>
              <a:rPr lang="en-GB" sz="2000"/>
              <a:t>latex </a:t>
            </a:r>
            <a:r>
              <a:rPr lang="hr-HR" sz="2000"/>
              <a:t>ovisno o kemikaliji koja je u upotrebi</a:t>
            </a:r>
            <a:r>
              <a:rPr lang="en-GB" sz="2000"/>
              <a:t>.</a:t>
            </a:r>
          </a:p>
        </p:txBody>
      </p:sp>
      <p:graphicFrame>
        <p:nvGraphicFramePr>
          <p:cNvPr id="111620" name="Object 4"/>
          <p:cNvGraphicFramePr>
            <a:graphicFrameLocks noChangeAspect="1"/>
          </p:cNvGraphicFramePr>
          <p:nvPr/>
        </p:nvGraphicFramePr>
        <p:xfrm>
          <a:off x="2209800" y="2743200"/>
          <a:ext cx="5334000" cy="191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3" name="Radni list" r:id="rId3" imgW="2295449" imgH="685800" progId="Excel.Sheet.8">
                  <p:embed/>
                </p:oleObj>
              </mc:Choice>
              <mc:Fallback>
                <p:oleObj name="Radni list" r:id="rId3" imgW="2295449" imgH="68580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743200"/>
                        <a:ext cx="5334000" cy="191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413C0C-5CE8-4B02-BE9D-E4E75B6FE81C}" type="slidenum">
              <a:rPr lang="en-GB"/>
              <a:pPr/>
              <a:t>6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6629400" cy="1371600"/>
          </a:xfrm>
        </p:spPr>
        <p:txBody>
          <a:bodyPr/>
          <a:lstStyle/>
          <a:p>
            <a:r>
              <a:rPr lang="hr-HR" sz="2000"/>
              <a:t>Superiorna otpornost na kemijska prskanja rukavice </a:t>
            </a:r>
            <a:r>
              <a:rPr lang="en-GB" sz="2000"/>
              <a:t>Touch N Tuff</a:t>
            </a:r>
            <a:r>
              <a:rPr lang="en-GB" sz="1500" b="0" baseline="90000"/>
              <a:t>TM</a:t>
            </a:r>
            <a:r>
              <a:rPr lang="en-GB"/>
              <a:t> </a:t>
            </a:r>
            <a:br>
              <a:rPr lang="en-GB"/>
            </a:br>
            <a:r>
              <a:rPr lang="en-GB"/>
              <a:t> </a:t>
            </a:r>
            <a:r>
              <a:rPr lang="hr-HR" sz="2800" u="sng">
                <a:solidFill>
                  <a:srgbClr val="99FF99"/>
                </a:solidFill>
              </a:rPr>
              <a:t>Alipatski i i aromatski hidrokarboni</a:t>
            </a:r>
            <a:endParaRPr lang="en-GB" sz="2400" u="sng">
              <a:solidFill>
                <a:srgbClr val="99FF99"/>
              </a:solidFill>
            </a:endParaRP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type="body" idx="1"/>
          </p:nvPr>
        </p:nvGraphicFramePr>
        <p:xfrm>
          <a:off x="2413000" y="2032000"/>
          <a:ext cx="6375400" cy="391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684213" y="4365625"/>
            <a:ext cx="1752600" cy="155892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1600">
                <a:solidFill>
                  <a:srgbClr val="000000"/>
                </a:solidFill>
              </a:rPr>
              <a:t>Vrijeme probijanja između </a:t>
            </a:r>
            <a:r>
              <a:rPr lang="en-GB" sz="1600">
                <a:solidFill>
                  <a:srgbClr val="000000"/>
                </a:solidFill>
              </a:rPr>
              <a:t>1 </a:t>
            </a:r>
            <a:r>
              <a:rPr lang="hr-HR" sz="1600">
                <a:solidFill>
                  <a:srgbClr val="000000"/>
                </a:solidFill>
              </a:rPr>
              <a:t>sekunde i </a:t>
            </a:r>
            <a:r>
              <a:rPr lang="en-GB" sz="1600">
                <a:solidFill>
                  <a:srgbClr val="000000"/>
                </a:solidFill>
              </a:rPr>
              <a:t>4 </a:t>
            </a:r>
            <a:r>
              <a:rPr lang="hr-HR" sz="1600">
                <a:solidFill>
                  <a:srgbClr val="000000"/>
                </a:solidFill>
              </a:rPr>
              <a:t>minute i </a:t>
            </a:r>
            <a:r>
              <a:rPr lang="en-GB" sz="1600">
                <a:solidFill>
                  <a:srgbClr val="000000"/>
                </a:solidFill>
              </a:rPr>
              <a:t>59 </a:t>
            </a:r>
            <a:r>
              <a:rPr lang="hr-HR" sz="1600">
                <a:solidFill>
                  <a:srgbClr val="000000"/>
                </a:solidFill>
              </a:rPr>
              <a:t>sekundi se izražava kao </a:t>
            </a:r>
            <a:r>
              <a:rPr lang="en-GB" sz="1600">
                <a:solidFill>
                  <a:srgbClr val="000000"/>
                </a:solidFill>
              </a:rPr>
              <a:t>5 </a:t>
            </a:r>
            <a:r>
              <a:rPr lang="hr-HR" sz="1600">
                <a:solidFill>
                  <a:srgbClr val="000000"/>
                </a:solidFill>
              </a:rPr>
              <a:t>minuta</a:t>
            </a:r>
            <a:endParaRPr lang="en-GB">
              <a:solidFill>
                <a:schemeClr val="bg2"/>
              </a:solidFill>
            </a:endParaRPr>
          </a:p>
        </p:txBody>
      </p:sp>
      <p:sp>
        <p:nvSpPr>
          <p:cNvPr id="109574" name="Line 6"/>
          <p:cNvSpPr>
            <a:spLocks noChangeShapeType="1"/>
          </p:cNvSpPr>
          <p:nvPr/>
        </p:nvSpPr>
        <p:spPr bwMode="auto">
          <a:xfrm flipV="1">
            <a:off x="2209800" y="5334000"/>
            <a:ext cx="251460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sp>
        <p:nvSpPr>
          <p:cNvPr id="109579" name="Text Box 11"/>
          <p:cNvSpPr txBox="1">
            <a:spLocks noChangeArrowheads="1"/>
          </p:cNvSpPr>
          <p:nvPr/>
        </p:nvSpPr>
        <p:spPr bwMode="auto">
          <a:xfrm>
            <a:off x="533400" y="2225675"/>
            <a:ext cx="17526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1200" b="1">
                <a:solidFill>
                  <a:srgbClr val="000099"/>
                </a:solidFill>
                <a:latin typeface="Arial" panose="020B0604020202020204" pitchFamily="34" charset="0"/>
              </a:rPr>
              <a:t>Kemijske testove je proveo </a:t>
            </a:r>
            <a:r>
              <a:rPr lang="en-GB" sz="1200" b="1">
                <a:solidFill>
                  <a:srgbClr val="000099"/>
                </a:solidFill>
                <a:latin typeface="Arial" panose="020B0604020202020204" pitchFamily="34" charset="0"/>
              </a:rPr>
              <a:t>Centexbel</a:t>
            </a:r>
            <a:endParaRPr lang="en-GB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E9121-F224-42B6-9CE6-8D9BA1DDF993}" type="slidenum">
              <a:rPr lang="en-GB"/>
              <a:pPr/>
              <a:t>7</a:t>
            </a:fld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" name="Object 2"/>
          <p:cNvGraphicFramePr>
            <a:graphicFrameLocks noGrp="1" noChangeAspect="1"/>
          </p:cNvGraphicFramePr>
          <p:nvPr>
            <p:ph type="body" idx="1"/>
          </p:nvPr>
        </p:nvGraphicFramePr>
        <p:xfrm>
          <a:off x="2336800" y="2130425"/>
          <a:ext cx="6223000" cy="3827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7528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6629400" cy="1371600"/>
          </a:xfrm>
          <a:noFill/>
          <a:ln/>
        </p:spPr>
        <p:txBody>
          <a:bodyPr/>
          <a:lstStyle/>
          <a:p>
            <a:r>
              <a:rPr lang="hr-HR" sz="2000"/>
              <a:t>Superiorna otpornost na kemijska prskanja rukavice </a:t>
            </a:r>
            <a:r>
              <a:rPr lang="en-GB" sz="2000"/>
              <a:t>Touch N Tuff</a:t>
            </a:r>
            <a:r>
              <a:rPr lang="en-GB" sz="1500" b="0" baseline="90000"/>
              <a:t>TM</a:t>
            </a:r>
            <a:r>
              <a:rPr lang="en-GB"/>
              <a:t> </a:t>
            </a:r>
            <a:br>
              <a:rPr lang="en-GB"/>
            </a:br>
            <a:r>
              <a:rPr lang="en-GB"/>
              <a:t> </a:t>
            </a:r>
            <a:r>
              <a:rPr lang="hr-HR" sz="2800" u="sng">
                <a:solidFill>
                  <a:srgbClr val="99FF99"/>
                </a:solidFill>
              </a:rPr>
              <a:t>Alipatski i i aromatski hidrokarboni</a:t>
            </a:r>
            <a:endParaRPr lang="en-GB" sz="2800" u="sng">
              <a:solidFill>
                <a:srgbClr val="99FF99"/>
              </a:solidFill>
            </a:endParaRPr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609600" y="4402138"/>
            <a:ext cx="1752600" cy="155892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1600">
                <a:solidFill>
                  <a:srgbClr val="000000"/>
                </a:solidFill>
              </a:rPr>
              <a:t>Vrijeme probijanja između </a:t>
            </a:r>
            <a:r>
              <a:rPr lang="en-GB" sz="1600">
                <a:solidFill>
                  <a:srgbClr val="000000"/>
                </a:solidFill>
              </a:rPr>
              <a:t>1 </a:t>
            </a:r>
            <a:r>
              <a:rPr lang="hr-HR" sz="1600">
                <a:solidFill>
                  <a:srgbClr val="000000"/>
                </a:solidFill>
              </a:rPr>
              <a:t>sekunde i </a:t>
            </a:r>
            <a:r>
              <a:rPr lang="en-GB" sz="1600">
                <a:solidFill>
                  <a:srgbClr val="000000"/>
                </a:solidFill>
              </a:rPr>
              <a:t>4 </a:t>
            </a:r>
            <a:r>
              <a:rPr lang="hr-HR" sz="1600">
                <a:solidFill>
                  <a:srgbClr val="000000"/>
                </a:solidFill>
              </a:rPr>
              <a:t>minute i </a:t>
            </a:r>
            <a:r>
              <a:rPr lang="en-GB" sz="1600">
                <a:solidFill>
                  <a:srgbClr val="000000"/>
                </a:solidFill>
              </a:rPr>
              <a:t>59 </a:t>
            </a:r>
            <a:r>
              <a:rPr lang="hr-HR" sz="1600">
                <a:solidFill>
                  <a:srgbClr val="000000"/>
                </a:solidFill>
              </a:rPr>
              <a:t>sekundi se izražava kao </a:t>
            </a:r>
            <a:r>
              <a:rPr lang="en-GB" sz="1600">
                <a:solidFill>
                  <a:srgbClr val="000000"/>
                </a:solidFill>
              </a:rPr>
              <a:t>5 </a:t>
            </a:r>
            <a:r>
              <a:rPr lang="hr-HR" sz="1600">
                <a:solidFill>
                  <a:srgbClr val="000000"/>
                </a:solidFill>
              </a:rPr>
              <a:t>minuta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07531" name="Line 11"/>
          <p:cNvSpPr>
            <a:spLocks noChangeShapeType="1"/>
          </p:cNvSpPr>
          <p:nvPr/>
        </p:nvSpPr>
        <p:spPr bwMode="auto">
          <a:xfrm flipV="1">
            <a:off x="2209800" y="4648200"/>
            <a:ext cx="2438400" cy="1066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r-HR"/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533400" y="2225675"/>
            <a:ext cx="17526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1200" b="1">
                <a:solidFill>
                  <a:srgbClr val="000099"/>
                </a:solidFill>
              </a:rPr>
              <a:t>Kemijske testove je proveo </a:t>
            </a:r>
            <a:r>
              <a:rPr lang="en-GB" sz="1200" b="1">
                <a:solidFill>
                  <a:srgbClr val="000099"/>
                </a:solidFill>
              </a:rPr>
              <a:t>Centexbel</a:t>
            </a:r>
          </a:p>
        </p:txBody>
      </p:sp>
    </p:spTree>
  </p:cSld>
  <p:clrMapOvr>
    <a:masterClrMapping/>
  </p:clrMapOvr>
  <p:transition>
    <p:zoom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46AB5-DC3F-40EF-A73A-ABE5E59DDC59}" type="slidenum">
              <a:rPr lang="en-GB"/>
              <a:pPr/>
              <a:t>8</a:t>
            </a:fld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body" idx="1"/>
          </p:nvPr>
        </p:nvGraphicFramePr>
        <p:xfrm>
          <a:off x="2336800" y="2108200"/>
          <a:ext cx="6375400" cy="3930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5477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6629400" cy="1371600"/>
          </a:xfrm>
          <a:noFill/>
          <a:ln/>
        </p:spPr>
        <p:txBody>
          <a:bodyPr/>
          <a:lstStyle/>
          <a:p>
            <a:r>
              <a:rPr lang="hr-HR" sz="2000"/>
              <a:t>Superiorna otpornost na kemijska prskanja rukavice </a:t>
            </a:r>
            <a:r>
              <a:rPr lang="en-GB" sz="2000"/>
              <a:t>Touch N Tuff</a:t>
            </a:r>
            <a:r>
              <a:rPr lang="en-GB" sz="1500" b="0" baseline="90000"/>
              <a:t>TM</a:t>
            </a:r>
            <a:r>
              <a:rPr lang="en-GB"/>
              <a:t> </a:t>
            </a:r>
            <a:br>
              <a:rPr lang="en-GB"/>
            </a:br>
            <a:r>
              <a:rPr lang="en-GB"/>
              <a:t> </a:t>
            </a:r>
            <a:r>
              <a:rPr lang="hr-HR" sz="2800" u="sng">
                <a:solidFill>
                  <a:srgbClr val="99FF99"/>
                </a:solidFill>
              </a:rPr>
              <a:t>Alkoholi</a:t>
            </a:r>
            <a:endParaRPr lang="en-GB" sz="2800" u="sng">
              <a:solidFill>
                <a:srgbClr val="99FF99"/>
              </a:solidFill>
            </a:endParaRP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533400" y="2225675"/>
            <a:ext cx="17526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1200" b="1">
                <a:solidFill>
                  <a:srgbClr val="000099"/>
                </a:solidFill>
              </a:rPr>
              <a:t>Kemijske testove je proveo </a:t>
            </a:r>
            <a:r>
              <a:rPr lang="en-GB" sz="1200" b="1">
                <a:solidFill>
                  <a:srgbClr val="000099"/>
                </a:solidFill>
              </a:rPr>
              <a:t>Centexbel</a:t>
            </a:r>
          </a:p>
        </p:txBody>
      </p:sp>
    </p:spTree>
  </p:cSld>
  <p:clrMapOvr>
    <a:masterClrMapping/>
  </p:clrMapOvr>
  <p:transition>
    <p:zoom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9A33F-247C-4297-BBEC-DA475A242961}" type="slidenum">
              <a:rPr lang="en-GB"/>
              <a:pPr/>
              <a:t>9</a:t>
            </a:fld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" name="Object 2"/>
          <p:cNvGraphicFramePr>
            <a:graphicFrameLocks noGrp="1" noChangeAspect="1"/>
          </p:cNvGraphicFramePr>
          <p:nvPr>
            <p:ph type="body" idx="1"/>
          </p:nvPr>
        </p:nvGraphicFramePr>
        <p:xfrm>
          <a:off x="2244725" y="2108200"/>
          <a:ext cx="6543675" cy="3763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3429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6629400" cy="1371600"/>
          </a:xfrm>
          <a:noFill/>
          <a:ln/>
        </p:spPr>
        <p:txBody>
          <a:bodyPr/>
          <a:lstStyle/>
          <a:p>
            <a:r>
              <a:rPr lang="hr-HR" sz="2000"/>
              <a:t/>
            </a:r>
            <a:br>
              <a:rPr lang="hr-HR" sz="2000"/>
            </a:br>
            <a:r>
              <a:rPr lang="hr-HR" sz="2000"/>
              <a:t>Superiorna otpornost na kemijska prskanja rukavice </a:t>
            </a:r>
            <a:r>
              <a:rPr lang="en-GB" sz="2000"/>
              <a:t>Touch N Tuff</a:t>
            </a:r>
            <a:r>
              <a:rPr lang="en-GB" sz="1500" b="0" baseline="90000"/>
              <a:t>TM</a:t>
            </a:r>
            <a:r>
              <a:rPr lang="en-GB"/>
              <a:t> </a:t>
            </a:r>
            <a:br>
              <a:rPr lang="en-GB"/>
            </a:br>
            <a:r>
              <a:rPr lang="en-GB"/>
              <a:t> </a:t>
            </a:r>
            <a:r>
              <a:rPr lang="hr-HR" sz="2800" u="sng">
                <a:solidFill>
                  <a:srgbClr val="99FF99"/>
                </a:solidFill>
              </a:rPr>
              <a:t>Drugi proizvodi</a:t>
            </a:r>
            <a:endParaRPr lang="en-GB" sz="2800" u="sng">
              <a:solidFill>
                <a:srgbClr val="99FF99"/>
              </a:solidFill>
            </a:endParaRPr>
          </a:p>
        </p:txBody>
      </p:sp>
      <p:sp>
        <p:nvSpPr>
          <p:cNvPr id="103432" name="Text Box 8"/>
          <p:cNvSpPr txBox="1">
            <a:spLocks noChangeArrowheads="1"/>
          </p:cNvSpPr>
          <p:nvPr/>
        </p:nvSpPr>
        <p:spPr bwMode="auto">
          <a:xfrm>
            <a:off x="468313" y="2205038"/>
            <a:ext cx="17526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1200" b="1">
                <a:solidFill>
                  <a:srgbClr val="000099"/>
                </a:solidFill>
              </a:rPr>
              <a:t>Kemijske testove je proveo </a:t>
            </a:r>
            <a:r>
              <a:rPr lang="en-GB" sz="1200" b="1">
                <a:solidFill>
                  <a:srgbClr val="000099"/>
                </a:solidFill>
              </a:rPr>
              <a:t>Centexbel</a:t>
            </a:r>
          </a:p>
        </p:txBody>
      </p:sp>
    </p:spTree>
  </p:cSld>
  <p:clrMapOvr>
    <a:masterClrMapping/>
  </p:clrMapOvr>
  <p:transition>
    <p:zoom dir="in"/>
  </p:transition>
</p:sld>
</file>

<file path=ppt/theme/theme1.xml><?xml version="1.0" encoding="utf-8"?>
<a:theme xmlns:a="http://schemas.openxmlformats.org/drawingml/2006/main" name="Ansell">
  <a:themeElements>
    <a:clrScheme name="Ansell 2">
      <a:dk1>
        <a:srgbClr val="DDDDDD"/>
      </a:dk1>
      <a:lt1>
        <a:srgbClr val="FFFFFF"/>
      </a:lt1>
      <a:dk2>
        <a:srgbClr val="000099"/>
      </a:dk2>
      <a:lt2>
        <a:srgbClr val="5F5F5F"/>
      </a:lt2>
      <a:accent1>
        <a:srgbClr val="FFFF00"/>
      </a:accent1>
      <a:accent2>
        <a:srgbClr val="FFFFFF"/>
      </a:accent2>
      <a:accent3>
        <a:srgbClr val="FFFFFF"/>
      </a:accent3>
      <a:accent4>
        <a:srgbClr val="BDBDBD"/>
      </a:accent4>
      <a:accent5>
        <a:srgbClr val="FFFFAA"/>
      </a:accent5>
      <a:accent6>
        <a:srgbClr val="E7E7E7"/>
      </a:accent6>
      <a:hlink>
        <a:srgbClr val="B2B2B2"/>
      </a:hlink>
      <a:folHlink>
        <a:srgbClr val="5F5F5F"/>
      </a:folHlink>
    </a:clrScheme>
    <a:fontScheme name="Anse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Ansell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sell 2">
        <a:dk1>
          <a:srgbClr val="DDDDDD"/>
        </a:dk1>
        <a:lt1>
          <a:srgbClr val="FFFFFF"/>
        </a:lt1>
        <a:dk2>
          <a:srgbClr val="000099"/>
        </a:dk2>
        <a:lt2>
          <a:srgbClr val="5F5F5F"/>
        </a:lt2>
        <a:accent1>
          <a:srgbClr val="FFFF00"/>
        </a:accent1>
        <a:accent2>
          <a:srgbClr val="FFFFFF"/>
        </a:accent2>
        <a:accent3>
          <a:srgbClr val="FFFFFF"/>
        </a:accent3>
        <a:accent4>
          <a:srgbClr val="BDBDBD"/>
        </a:accent4>
        <a:accent5>
          <a:srgbClr val="FFFFAA"/>
        </a:accent5>
        <a:accent6>
          <a:srgbClr val="E7E7E7"/>
        </a:accent6>
        <a:hlink>
          <a:srgbClr val="B2B2B2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C:\My Documents\Training\Ansell.pot</Template>
  <TotalTime>908</TotalTime>
  <Pages>12</Pages>
  <Words>317</Words>
  <Application>Microsoft Office PowerPoint</Application>
  <PresentationFormat>Prikaz na zaslonu (4:3)</PresentationFormat>
  <Paragraphs>87</Paragraphs>
  <Slides>14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2</vt:i4>
      </vt:variant>
      <vt:variant>
        <vt:lpstr>Naslovi slajdova</vt:lpstr>
      </vt:variant>
      <vt:variant>
        <vt:i4>14</vt:i4>
      </vt:variant>
    </vt:vector>
  </HeadingPairs>
  <TitlesOfParts>
    <vt:vector size="22" baseType="lpstr">
      <vt:lpstr>Times New Roman</vt:lpstr>
      <vt:lpstr>Monotype Sorts</vt:lpstr>
      <vt:lpstr>Marlett</vt:lpstr>
      <vt:lpstr>Arial</vt:lpstr>
      <vt:lpstr>Times</vt:lpstr>
      <vt:lpstr>Ansell</vt:lpstr>
      <vt:lpstr>Microsoft Photo Editor 3.0 Photo</vt:lpstr>
      <vt:lpstr>Radni list programa Microsoft Excel 97 – 2003</vt:lpstr>
      <vt:lpstr>5</vt:lpstr>
      <vt:lpstr>Zašto je Touch N Tuff TM rukavica za vas?</vt:lpstr>
      <vt:lpstr>Brojni kemijski testovi</vt:lpstr>
      <vt:lpstr>Touch N Tuff TM</vt:lpstr>
      <vt:lpstr>Superiorna otpornost na prskanje kemikalija rukavice Touch N TuffTM</vt:lpstr>
      <vt:lpstr>Superiorna otpornost na kemijska prskanja rukavice Touch N TuffTM   Alipatski i i aromatski hidrokarboni</vt:lpstr>
      <vt:lpstr>Superiorna otpornost na kemijska prskanja rukavice Touch N TuffTM   Alipatski i i aromatski hidrokarboni</vt:lpstr>
      <vt:lpstr>Superiorna otpornost na kemijska prskanja rukavice Touch N TuffTM   Alkoholi</vt:lpstr>
      <vt:lpstr> Superiorna otpornost na kemijska prskanja rukavice Touch N TuffTM   Drugi proizvodi</vt:lpstr>
      <vt:lpstr>Superiorna otpornost na kemijska prskanja rukavice Touch N TuffTM   Drugi proizvodi</vt:lpstr>
      <vt:lpstr>Touch N Tuff TM</vt:lpstr>
      <vt:lpstr>Zašto je Touch N Tuff TM rukavica za vas?</vt:lpstr>
      <vt:lpstr>Zašto je Touch N Tuff TM rukavica za vas?</vt:lpstr>
      <vt:lpstr>PowerPointova prezentacija</vt:lpstr>
    </vt:vector>
  </TitlesOfParts>
  <Company>ANSELL EDMONT EUROPE N.V.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Catherine Pringalle</dc:creator>
  <cp:keywords/>
  <dc:description/>
  <cp:lastModifiedBy>Mario Miskovic</cp:lastModifiedBy>
  <cp:revision>45</cp:revision>
  <cp:lastPrinted>1999-10-19T09:39:06Z</cp:lastPrinted>
  <dcterms:created xsi:type="dcterms:W3CDTF">1999-08-02T12:55:28Z</dcterms:created>
  <dcterms:modified xsi:type="dcterms:W3CDTF">2014-01-28T09:41:31Z</dcterms:modified>
</cp:coreProperties>
</file>