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5" r:id="rId1"/>
  </p:sldMasterIdLst>
  <p:notesMasterIdLst>
    <p:notesMasterId r:id="rId13"/>
  </p:notesMasterIdLst>
  <p:handoutMasterIdLst>
    <p:handoutMasterId r:id="rId14"/>
  </p:handoutMasterIdLst>
  <p:sldIdLst>
    <p:sldId id="262" r:id="rId2"/>
    <p:sldId id="263" r:id="rId3"/>
    <p:sldId id="266" r:id="rId4"/>
    <p:sldId id="270" r:id="rId5"/>
    <p:sldId id="267" r:id="rId6"/>
    <p:sldId id="268" r:id="rId7"/>
    <p:sldId id="269" r:id="rId8"/>
    <p:sldId id="271" r:id="rId9"/>
    <p:sldId id="261" r:id="rId10"/>
    <p:sldId id="272" r:id="rId11"/>
    <p:sldId id="265" r:id="rId12"/>
  </p:sldIdLst>
  <p:sldSz cx="9144000" cy="6858000" type="screen4x3"/>
  <p:notesSz cx="6662738" cy="9866313"/>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p15:clr>
            <a:srgbClr val="A4A3A4"/>
          </p15:clr>
        </p15:guide>
        <p15:guide id="2" pos="209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CC"/>
    <a:srgbClr val="FFFF00"/>
    <a:srgbClr val="CC3300"/>
    <a:srgbClr val="FF99CC"/>
    <a:srgbClr val="000099"/>
    <a:srgbClr val="3333CC"/>
    <a:srgbClr val="0099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53" autoAdjust="0"/>
    <p:restoredTop sz="94660"/>
  </p:normalViewPr>
  <p:slideViewPr>
    <p:cSldViewPr>
      <p:cViewPr varScale="1">
        <p:scale>
          <a:sx n="110" d="100"/>
          <a:sy n="110" d="100"/>
        </p:scale>
        <p:origin x="207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912" y="-66"/>
      </p:cViewPr>
      <p:guideLst>
        <p:guide orient="horz" pos="3107"/>
        <p:guide pos="209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0" y="0"/>
            <a:ext cx="6662738" cy="66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ctr">
              <a:defRPr sz="2000" b="1" i="1">
                <a:latin typeface="Arial" panose="020B0604020202020204" pitchFamily="34" charset="0"/>
              </a:defRPr>
            </a:lvl1pPr>
          </a:lstStyle>
          <a:p>
            <a:pPr algn="l"/>
            <a:r>
              <a:rPr lang="en-US" sz="1000" b="0">
                <a:latin typeface="Times New Roman" panose="02020603050405020304" pitchFamily="18" charset="0"/>
              </a:rPr>
              <a:t> </a:t>
            </a:r>
          </a:p>
          <a:p>
            <a:r>
              <a:rPr lang="en-US" i="0"/>
              <a:t>How to protect worker’s hand from vibrations</a:t>
            </a:r>
          </a:p>
          <a:p>
            <a:r>
              <a:rPr lang="en-US" i="0"/>
              <a:t> in their working environment </a:t>
            </a:r>
            <a:endParaRPr lang="en-US" sz="1000" i="0"/>
          </a:p>
        </p:txBody>
      </p:sp>
      <p:sp>
        <p:nvSpPr>
          <p:cNvPr id="3080" name="Rectangle 8"/>
          <p:cNvSpPr>
            <a:spLocks noChangeArrowheads="1"/>
          </p:cNvSpPr>
          <p:nvPr/>
        </p:nvSpPr>
        <p:spPr bwMode="auto">
          <a:xfrm>
            <a:off x="6272213" y="9458325"/>
            <a:ext cx="390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gn="r"/>
            <a:fld id="{61B22AE2-7DDC-4F52-92B7-DAB9246F6700}" type="slidenum">
              <a:rPr lang="en-US" sz="1400"/>
              <a:pPr algn="r"/>
              <a:t>‹#›</a:t>
            </a:fld>
            <a:endParaRPr lang="en-US" sz="1400"/>
          </a:p>
        </p:txBody>
      </p:sp>
      <p:sp>
        <p:nvSpPr>
          <p:cNvPr id="3081" name="Line 9"/>
          <p:cNvSpPr>
            <a:spLocks noChangeShapeType="1"/>
          </p:cNvSpPr>
          <p:nvPr/>
        </p:nvSpPr>
        <p:spPr bwMode="auto">
          <a:xfrm flipV="1">
            <a:off x="1404938" y="9361488"/>
            <a:ext cx="2474912" cy="9525"/>
          </a:xfrm>
          <a:prstGeom prst="line">
            <a:avLst/>
          </a:prstGeom>
          <a:noFill/>
          <a:ln w="38100">
            <a:solidFill>
              <a:srgbClr val="66FF99"/>
            </a:solidFill>
            <a:round/>
            <a:headEnd/>
            <a:tailEnd/>
          </a:ln>
          <a:effectLst>
            <a:outerShdw dist="71842"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hr-HR"/>
          </a:p>
        </p:txBody>
      </p:sp>
      <p:sp>
        <p:nvSpPr>
          <p:cNvPr id="3082" name="Text Box 10"/>
          <p:cNvSpPr txBox="1">
            <a:spLocks noChangeArrowheads="1"/>
          </p:cNvSpPr>
          <p:nvPr/>
        </p:nvSpPr>
        <p:spPr bwMode="auto">
          <a:xfrm>
            <a:off x="3962400" y="9209088"/>
            <a:ext cx="2700338" cy="24447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2857" tIns="46429" rIns="92857" bIns="46429">
            <a:spAutoFit/>
          </a:bodyPr>
          <a:lstStyle>
            <a:lvl1pPr defTabSz="928688">
              <a:defRPr sz="2400">
                <a:solidFill>
                  <a:schemeClr val="tx1"/>
                </a:solidFill>
                <a:latin typeface="Times New Roman" panose="02020603050405020304" pitchFamily="18" charset="0"/>
              </a:defRPr>
            </a:lvl1pPr>
            <a:lvl2pPr marL="463550" defTabSz="928688">
              <a:defRPr sz="2400">
                <a:solidFill>
                  <a:schemeClr val="tx1"/>
                </a:solidFill>
                <a:latin typeface="Times New Roman" panose="02020603050405020304" pitchFamily="18" charset="0"/>
              </a:defRPr>
            </a:lvl2pPr>
            <a:lvl3pPr marL="928688" defTabSz="928688">
              <a:defRPr sz="2400">
                <a:solidFill>
                  <a:schemeClr val="tx1"/>
                </a:solidFill>
                <a:latin typeface="Times New Roman" panose="02020603050405020304" pitchFamily="18" charset="0"/>
              </a:defRPr>
            </a:lvl3pPr>
            <a:lvl4pPr marL="1392238" defTabSz="928688">
              <a:defRPr sz="2400">
                <a:solidFill>
                  <a:schemeClr val="tx1"/>
                </a:solidFill>
                <a:latin typeface="Times New Roman" panose="02020603050405020304" pitchFamily="18" charset="0"/>
              </a:defRPr>
            </a:lvl4pPr>
            <a:lvl5pPr marL="1857375" defTabSz="928688">
              <a:defRPr sz="2400">
                <a:solidFill>
                  <a:schemeClr val="tx1"/>
                </a:solidFill>
                <a:latin typeface="Times New Roman" panose="02020603050405020304" pitchFamily="18" charset="0"/>
              </a:defRPr>
            </a:lvl5pPr>
            <a:lvl6pPr marL="2314575" defTabSz="928688" eaLnBrk="0" fontAlgn="base" hangingPunct="0">
              <a:spcBef>
                <a:spcPct val="0"/>
              </a:spcBef>
              <a:spcAft>
                <a:spcPct val="0"/>
              </a:spcAft>
              <a:defRPr sz="2400">
                <a:solidFill>
                  <a:schemeClr val="tx1"/>
                </a:solidFill>
                <a:latin typeface="Times New Roman" panose="02020603050405020304" pitchFamily="18" charset="0"/>
              </a:defRPr>
            </a:lvl6pPr>
            <a:lvl7pPr marL="2771775" defTabSz="928688" eaLnBrk="0" fontAlgn="base" hangingPunct="0">
              <a:spcBef>
                <a:spcPct val="0"/>
              </a:spcBef>
              <a:spcAft>
                <a:spcPct val="0"/>
              </a:spcAft>
              <a:defRPr sz="2400">
                <a:solidFill>
                  <a:schemeClr val="tx1"/>
                </a:solidFill>
                <a:latin typeface="Times New Roman" panose="02020603050405020304" pitchFamily="18" charset="0"/>
              </a:defRPr>
            </a:lvl7pPr>
            <a:lvl8pPr marL="3228975" defTabSz="928688" eaLnBrk="0" fontAlgn="base" hangingPunct="0">
              <a:spcBef>
                <a:spcPct val="0"/>
              </a:spcBef>
              <a:spcAft>
                <a:spcPct val="0"/>
              </a:spcAft>
              <a:defRPr sz="2400">
                <a:solidFill>
                  <a:schemeClr val="tx1"/>
                </a:solidFill>
                <a:latin typeface="Times New Roman" panose="02020603050405020304" pitchFamily="18" charset="0"/>
              </a:defRPr>
            </a:lvl8pPr>
            <a:lvl9pPr marL="3686175" defTabSz="928688"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sz="1000" b="1">
                <a:latin typeface="Arial" panose="020B0604020202020204" pitchFamily="34" charset="0"/>
              </a:rPr>
              <a:t>Take the hand protection you deserve</a:t>
            </a:r>
            <a:endParaRPr lang="en-US" sz="1000" b="1"/>
          </a:p>
        </p:txBody>
      </p:sp>
      <p:pic>
        <p:nvPicPr>
          <p:cNvPr id="3083" name="Picture 11" descr="white background Slid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50" y="9047163"/>
            <a:ext cx="1098550" cy="55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129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1113"/>
            <a:ext cx="2887663"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defRPr sz="1000" i="1"/>
            </a:lvl1pPr>
          </a:lstStyle>
          <a:p>
            <a:endParaRPr lang="en-US"/>
          </a:p>
        </p:txBody>
      </p:sp>
      <p:sp>
        <p:nvSpPr>
          <p:cNvPr id="2051" name="Rectangle 3"/>
          <p:cNvSpPr>
            <a:spLocks noGrp="1" noChangeArrowheads="1"/>
          </p:cNvSpPr>
          <p:nvPr>
            <p:ph type="dt" idx="1"/>
          </p:nvPr>
        </p:nvSpPr>
        <p:spPr bwMode="auto">
          <a:xfrm>
            <a:off x="3775075" y="11113"/>
            <a:ext cx="2887663"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a:defRPr sz="1000" i="1"/>
            </a:lvl1pPr>
          </a:lstStyle>
          <a:p>
            <a:endParaRPr lang="en-US"/>
          </a:p>
        </p:txBody>
      </p:sp>
      <p:sp>
        <p:nvSpPr>
          <p:cNvPr id="2052" name="Rectangle 4"/>
          <p:cNvSpPr>
            <a:spLocks noGrp="1" noChangeArrowheads="1"/>
          </p:cNvSpPr>
          <p:nvPr>
            <p:ph type="ftr" sz="quarter" idx="4"/>
          </p:nvPr>
        </p:nvSpPr>
        <p:spPr bwMode="auto">
          <a:xfrm>
            <a:off x="0" y="9394825"/>
            <a:ext cx="288766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defRPr sz="1000" i="1"/>
            </a:lvl1pPr>
          </a:lstStyle>
          <a:p>
            <a:endParaRPr lang="en-US"/>
          </a:p>
        </p:txBody>
      </p:sp>
      <p:sp>
        <p:nvSpPr>
          <p:cNvPr id="2053" name="Rectangle 5"/>
          <p:cNvSpPr>
            <a:spLocks noGrp="1" noChangeArrowheads="1"/>
          </p:cNvSpPr>
          <p:nvPr>
            <p:ph type="sldNum" sz="quarter" idx="5"/>
          </p:nvPr>
        </p:nvSpPr>
        <p:spPr bwMode="auto">
          <a:xfrm>
            <a:off x="3775075" y="9394825"/>
            <a:ext cx="288766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a:defRPr sz="1000" i="1"/>
            </a:lvl1pPr>
          </a:lstStyle>
          <a:p>
            <a:fld id="{6A194CD4-A76E-403E-AD1F-9BD97956B667}" type="slidenum">
              <a:rPr lang="en-US"/>
              <a:pPr/>
              <a:t>‹#›</a:t>
            </a:fld>
            <a:endParaRPr lang="en-US"/>
          </a:p>
        </p:txBody>
      </p:sp>
      <p:sp>
        <p:nvSpPr>
          <p:cNvPr id="2054" name="Rectangle 6"/>
          <p:cNvSpPr>
            <a:spLocks noGrp="1" noChangeArrowheads="1"/>
          </p:cNvSpPr>
          <p:nvPr>
            <p:ph type="body" sz="quarter" idx="3"/>
          </p:nvPr>
        </p:nvSpPr>
        <p:spPr bwMode="auto">
          <a:xfrm>
            <a:off x="889000" y="4689475"/>
            <a:ext cx="4884738"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notes styles</a:t>
            </a:r>
          </a:p>
          <a:p>
            <a:pPr lvl="0"/>
            <a:r>
              <a:rPr lang="en-US" smtClean="0"/>
              <a:t>Second Level</a:t>
            </a:r>
          </a:p>
          <a:p>
            <a:pPr lvl="0"/>
            <a:r>
              <a:rPr lang="en-US" smtClean="0"/>
              <a:t>Third Level</a:t>
            </a:r>
          </a:p>
          <a:p>
            <a:pPr lvl="0"/>
            <a:r>
              <a:rPr lang="en-US" smtClean="0"/>
              <a:t>Fourth Level</a:t>
            </a:r>
          </a:p>
          <a:p>
            <a:pPr lvl="0"/>
            <a:r>
              <a:rPr lang="en-US" smtClean="0"/>
              <a:t>Fifth Level</a:t>
            </a:r>
          </a:p>
        </p:txBody>
      </p:sp>
      <p:sp>
        <p:nvSpPr>
          <p:cNvPr id="2055" name="Rectangle 7"/>
          <p:cNvSpPr>
            <a:spLocks noChangeArrowheads="1" noTextEdit="1"/>
          </p:cNvSpPr>
          <p:nvPr>
            <p:ph type="sldImg" idx="2"/>
          </p:nvPr>
        </p:nvSpPr>
        <p:spPr bwMode="auto">
          <a:xfrm>
            <a:off x="1027113" y="860425"/>
            <a:ext cx="4610100" cy="345757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6" name="Rectangle 8"/>
          <p:cNvSpPr>
            <a:spLocks noChangeArrowheads="1"/>
          </p:cNvSpPr>
          <p:nvPr/>
        </p:nvSpPr>
        <p:spPr bwMode="auto">
          <a:xfrm>
            <a:off x="6205538" y="9459913"/>
            <a:ext cx="390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r"/>
            <a:fld id="{457CBD4B-D7CA-4F32-823E-96884881D18A}" type="slidenum">
              <a:rPr lang="en-US" sz="1400"/>
              <a:pPr algn="r"/>
              <a:t>‹#›</a:t>
            </a:fld>
            <a:endParaRPr lang="en-US" sz="1400"/>
          </a:p>
        </p:txBody>
      </p:sp>
    </p:spTree>
    <p:extLst>
      <p:ext uri="{BB962C8B-B14F-4D97-AF65-F5344CB8AC3E}">
        <p14:creationId xmlns:p14="http://schemas.microsoft.com/office/powerpoint/2010/main" val="19345247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7" Type="http://schemas.openxmlformats.org/officeDocument/2006/relationships/image" Target="../media/image12.wmf"/><Relationship Id="rId2" Type="http://schemas.openxmlformats.org/officeDocument/2006/relationships/notesMaster" Target="../notesMasters/notesMaster1.xml"/><Relationship Id="rId1" Type="http://schemas.openxmlformats.org/officeDocument/2006/relationships/vmlDrawing" Target="../drawings/vmlDrawing8.vml"/><Relationship Id="rId6" Type="http://schemas.openxmlformats.org/officeDocument/2006/relationships/oleObject" Target="../embeddings/Dokument_programa_Microsoft_Word_97___20032.doc"/><Relationship Id="rId5" Type="http://schemas.openxmlformats.org/officeDocument/2006/relationships/image" Target="../media/image14.png"/><Relationship Id="rId4" Type="http://schemas.openxmlformats.org/officeDocument/2006/relationships/image" Target="../media/image13.png"/></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C63E9D2-A16A-4F00-AD69-52E1600D608E}" type="slidenum">
              <a:rPr lang="en-US"/>
              <a:pPr/>
              <a:t>1</a:t>
            </a:fld>
            <a:endParaRPr lang="en-US"/>
          </a:p>
        </p:txBody>
      </p:sp>
      <p:sp>
        <p:nvSpPr>
          <p:cNvPr id="254978" name="Rectangle 2"/>
          <p:cNvSpPr>
            <a:spLocks noChangeArrowheads="1" noTextEdit="1"/>
          </p:cNvSpPr>
          <p:nvPr>
            <p:ph type="sldImg"/>
          </p:nvPr>
        </p:nvSpPr>
        <p:spPr>
          <a:ln/>
        </p:spPr>
      </p:sp>
      <p:sp>
        <p:nvSpPr>
          <p:cNvPr id="254979" name="Rectangle 3"/>
          <p:cNvSpPr>
            <a:spLocks noGrp="1" noChangeArrowheads="1"/>
          </p:cNvSpPr>
          <p:nvPr>
            <p:ph type="body" idx="1"/>
          </p:nvPr>
        </p:nvSpPr>
        <p:spPr/>
        <p:txBody>
          <a:bodyPr/>
          <a:lstStyle/>
          <a:p>
            <a:endParaRPr lang="hr-HR"/>
          </a:p>
        </p:txBody>
      </p:sp>
    </p:spTree>
    <p:extLst>
      <p:ext uri="{BB962C8B-B14F-4D97-AF65-F5344CB8AC3E}">
        <p14:creationId xmlns:p14="http://schemas.microsoft.com/office/powerpoint/2010/main" val="1338789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EDE7F8A-7FE8-4011-9863-CDFF9B87420F}" type="slidenum">
              <a:rPr lang="en-US"/>
              <a:pPr/>
              <a:t>10</a:t>
            </a:fld>
            <a:endParaRPr lang="en-US"/>
          </a:p>
        </p:txBody>
      </p:sp>
      <p:sp>
        <p:nvSpPr>
          <p:cNvPr id="258050" name="Rectangle 2"/>
          <p:cNvSpPr>
            <a:spLocks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hr-HR"/>
          </a:p>
        </p:txBody>
      </p:sp>
    </p:spTree>
    <p:extLst>
      <p:ext uri="{BB962C8B-B14F-4D97-AF65-F5344CB8AC3E}">
        <p14:creationId xmlns:p14="http://schemas.microsoft.com/office/powerpoint/2010/main" val="307715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a:spLocks noGrp="1" noChangeArrowheads="1"/>
          </p:cNvSpPr>
          <p:nvPr>
            <p:ph type="sldNum" sz="quarter" idx="5"/>
          </p:nvPr>
        </p:nvSpPr>
        <p:spPr>
          <a:ln/>
        </p:spPr>
        <p:txBody>
          <a:bodyPr/>
          <a:lstStyle/>
          <a:p>
            <a:fld id="{46AF68CC-2906-444E-9B7D-C799D65BD79D}" type="slidenum">
              <a:rPr lang="en-US"/>
              <a:pPr/>
              <a:t>11</a:t>
            </a:fld>
            <a:endParaRPr lang="en-US"/>
          </a:p>
        </p:txBody>
      </p:sp>
      <p:sp>
        <p:nvSpPr>
          <p:cNvPr id="259074" name="Rectangle 2"/>
          <p:cNvSpPr>
            <a:spLocks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a:p>
          <a:p>
            <a:endParaRPr lang="en-US"/>
          </a:p>
          <a:p>
            <a:endParaRPr lang="en-US"/>
          </a:p>
          <a:p>
            <a:endParaRPr lang="en-US"/>
          </a:p>
          <a:p>
            <a:endParaRPr lang="en-US"/>
          </a:p>
          <a:p>
            <a:endParaRPr lang="en-US"/>
          </a:p>
          <a:p>
            <a:endParaRPr lang="en-US"/>
          </a:p>
        </p:txBody>
      </p:sp>
      <p:pic>
        <p:nvPicPr>
          <p:cNvPr id="259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746625"/>
            <a:ext cx="9461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9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4746625"/>
            <a:ext cx="1143000" cy="114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59078" name="Object 6"/>
          <p:cNvGraphicFramePr>
            <a:graphicFrameLocks noChangeAspect="1"/>
          </p:cNvGraphicFramePr>
          <p:nvPr/>
        </p:nvGraphicFramePr>
        <p:xfrm>
          <a:off x="363538" y="6029325"/>
          <a:ext cx="6170612" cy="3836988"/>
        </p:xfrm>
        <a:graphic>
          <a:graphicData uri="http://schemas.openxmlformats.org/presentationml/2006/ole">
            <mc:AlternateContent xmlns:mc="http://schemas.openxmlformats.org/markup-compatibility/2006">
              <mc:Choice xmlns:v="urn:schemas-microsoft-com:vml" Requires="v">
                <p:oleObj spid="_x0000_s259081" name="Document" r:id="rId6" imgW="6141600" imgH="3819600" progId="Word.Document.8">
                  <p:embed/>
                </p:oleObj>
              </mc:Choice>
              <mc:Fallback>
                <p:oleObj name="Document" r:id="rId6" imgW="6141600" imgH="3819600" progId="Word.Document.8">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38" y="6029325"/>
                        <a:ext cx="6170612" cy="3836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9079" name="Text Box 7"/>
          <p:cNvSpPr txBox="1">
            <a:spLocks noChangeArrowheads="1"/>
          </p:cNvSpPr>
          <p:nvPr/>
        </p:nvSpPr>
        <p:spPr bwMode="auto">
          <a:xfrm>
            <a:off x="1905000" y="5665788"/>
            <a:ext cx="121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b="1"/>
              <a:t>Best - Vibrex</a:t>
            </a:r>
            <a:endParaRPr lang="en-US"/>
          </a:p>
        </p:txBody>
      </p:sp>
      <p:sp>
        <p:nvSpPr>
          <p:cNvPr id="259080" name="Text Box 8"/>
          <p:cNvSpPr txBox="1">
            <a:spLocks noChangeArrowheads="1"/>
          </p:cNvSpPr>
          <p:nvPr/>
        </p:nvSpPr>
        <p:spPr bwMode="auto">
          <a:xfrm>
            <a:off x="3352800" y="4746625"/>
            <a:ext cx="1219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b="1"/>
              <a:t>North - Zorber II</a:t>
            </a:r>
            <a:endParaRPr lang="en-US"/>
          </a:p>
        </p:txBody>
      </p:sp>
    </p:spTree>
    <p:extLst>
      <p:ext uri="{BB962C8B-B14F-4D97-AF65-F5344CB8AC3E}">
        <p14:creationId xmlns:p14="http://schemas.microsoft.com/office/powerpoint/2010/main" val="976775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8C087CA-B542-40EB-87DC-6A8CA9562567}" type="slidenum">
              <a:rPr lang="en-US"/>
              <a:pPr/>
              <a:t>2</a:t>
            </a:fld>
            <a:endParaRPr lang="en-US"/>
          </a:p>
        </p:txBody>
      </p:sp>
      <p:sp>
        <p:nvSpPr>
          <p:cNvPr id="239618" name="Rectangle 2"/>
          <p:cNvSpPr>
            <a:spLocks noChangeArrowheads="1" noTextEdit="1"/>
          </p:cNvSpPr>
          <p:nvPr>
            <p:ph type="sldImg"/>
          </p:nvPr>
        </p:nvSpPr>
        <p:spPr>
          <a:ln/>
        </p:spPr>
      </p:sp>
      <p:sp>
        <p:nvSpPr>
          <p:cNvPr id="239619" name="Rectangle 3"/>
          <p:cNvSpPr>
            <a:spLocks noGrp="1" noChangeArrowheads="1"/>
          </p:cNvSpPr>
          <p:nvPr>
            <p:ph type="body" idx="1"/>
          </p:nvPr>
        </p:nvSpPr>
        <p:spPr/>
        <p:txBody>
          <a:bodyPr/>
          <a:lstStyle/>
          <a:p>
            <a:r>
              <a:rPr lang="en-US" u="sng"/>
              <a:t>Important factors that can cause health’s troubles :</a:t>
            </a:r>
            <a:endParaRPr lang="en-US"/>
          </a:p>
          <a:p>
            <a:r>
              <a:rPr lang="en-US"/>
              <a:t>- intensity of vibrations (the more intense the vibrations, the more energy will be transmit to the body through hands and fingers),</a:t>
            </a:r>
          </a:p>
          <a:p>
            <a:r>
              <a:rPr lang="en-US"/>
              <a:t>- direction of the vibrations (vertical, horizontal, …),</a:t>
            </a:r>
          </a:p>
          <a:p>
            <a:r>
              <a:rPr lang="en-US"/>
              <a:t>- duration of the exposure (the longer the exposure, the more chance the worker has to suffer form vibration’s effects),</a:t>
            </a:r>
          </a:p>
          <a:p>
            <a:r>
              <a:rPr lang="en-US"/>
              <a:t>- composition in frequencies of the vibrations : spectrum.</a:t>
            </a:r>
          </a:p>
          <a:p>
            <a:endParaRPr lang="en-US"/>
          </a:p>
          <a:p>
            <a:r>
              <a:rPr lang="en-US" u="sng"/>
              <a:t>Translation</a:t>
            </a:r>
            <a:endParaRPr lang="en-US"/>
          </a:p>
          <a:p>
            <a:r>
              <a:rPr lang="en-US"/>
              <a:t>Sander = ponceuse</a:t>
            </a:r>
          </a:p>
          <a:p>
            <a:r>
              <a:rPr lang="en-US"/>
              <a:t>Drill : fraiseuse</a:t>
            </a:r>
          </a:p>
          <a:p>
            <a:r>
              <a:rPr lang="en-US"/>
              <a:t>Handlebar : guidon</a:t>
            </a:r>
          </a:p>
          <a:p>
            <a:r>
              <a:rPr lang="en-US"/>
              <a:t>Shear : cisaille</a:t>
            </a:r>
          </a:p>
        </p:txBody>
      </p:sp>
    </p:spTree>
    <p:extLst>
      <p:ext uri="{BB962C8B-B14F-4D97-AF65-F5344CB8AC3E}">
        <p14:creationId xmlns:p14="http://schemas.microsoft.com/office/powerpoint/2010/main" val="739056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ABDAD05-B85F-4086-ABE6-9CEBAF44537B}" type="slidenum">
              <a:rPr lang="en-US"/>
              <a:pPr/>
              <a:t>3</a:t>
            </a:fld>
            <a:endParaRPr lang="en-US"/>
          </a:p>
        </p:txBody>
      </p:sp>
      <p:sp>
        <p:nvSpPr>
          <p:cNvPr id="246786" name="Rectangle 2"/>
          <p:cNvSpPr>
            <a:spLocks noChangeArrowheads="1" noTextEdit="1"/>
          </p:cNvSpPr>
          <p:nvPr>
            <p:ph type="sldImg"/>
          </p:nvPr>
        </p:nvSpPr>
        <p:spPr>
          <a:ln/>
        </p:spPr>
      </p:sp>
      <p:sp>
        <p:nvSpPr>
          <p:cNvPr id="246787" name="Rectangle 3"/>
          <p:cNvSpPr>
            <a:spLocks noGrp="1" noChangeArrowheads="1"/>
          </p:cNvSpPr>
          <p:nvPr>
            <p:ph type="body" idx="1"/>
          </p:nvPr>
        </p:nvSpPr>
        <p:spPr>
          <a:xfrm>
            <a:off x="381000" y="4689475"/>
            <a:ext cx="5943600" cy="4649788"/>
          </a:xfrm>
        </p:spPr>
        <p:txBody>
          <a:bodyPr/>
          <a:lstStyle/>
          <a:p>
            <a:r>
              <a:rPr lang="en-US" sz="1000" b="1"/>
              <a:t>White finger disease</a:t>
            </a:r>
            <a:r>
              <a:rPr lang="en-US" sz="1000"/>
              <a:t> : Initially attacks of blanching involve the tips at one or more fingers, but with continued exposure to vibration, the blanching can extend to the base of the fingers. Sometimes an attack of blanching is followed by cyanosis. In the recovery phase, redness, eventually associated with pain, may appear in the affected fingers as a result of a reactive increase of blood flow in the cutaneous vessels (can be accelerated by warmth or local massage).</a:t>
            </a:r>
          </a:p>
          <a:p>
            <a:r>
              <a:rPr lang="en-US" sz="1000"/>
              <a:t>The duration varies with the intensity of the triggering stimuli and last from a few minutes to more than one hour.</a:t>
            </a:r>
          </a:p>
          <a:p>
            <a:r>
              <a:rPr lang="en-US" sz="1000"/>
              <a:t>If vibrations exposure continues, the blanching attacks become more frequent and may occur all year around.</a:t>
            </a:r>
          </a:p>
          <a:p>
            <a:r>
              <a:rPr lang="en-US" sz="1000" u="sng"/>
              <a:t>During the attack, the affected workers can experience a complete loss of touch sensation and manipulative dexterity, which can interfere with work activity increasing the risk for acute injuries due to accidents</a:t>
            </a:r>
            <a:r>
              <a:rPr lang="en-US" sz="1000"/>
              <a:t>.</a:t>
            </a:r>
          </a:p>
          <a:p>
            <a:r>
              <a:rPr lang="en-US" sz="1000" b="1"/>
              <a:t>Neurological disorders</a:t>
            </a:r>
            <a:r>
              <a:rPr lang="en-US" sz="1000"/>
              <a:t> : Workers may experience tingling and numbness in their fingers and hands. If vibration exposure continues, these symptoms tend to worsen and can interfere with work capacity and life activities. </a:t>
            </a:r>
            <a:r>
              <a:rPr lang="en-US" sz="1000" u="sng"/>
              <a:t>Workers may exhibit a reduction in the normal sense of touch and temperature as well as an impairment of manual dexterity</a:t>
            </a:r>
            <a:r>
              <a:rPr lang="en-US" sz="1000"/>
              <a:t> at the clinical examination. A reduction of the vibration sensitivity of the skin of the fingertips may be also found.</a:t>
            </a:r>
          </a:p>
          <a:p>
            <a:r>
              <a:rPr lang="en-US" sz="1000"/>
              <a:t>Workers may sometimes show signs and symptoms of entrapment neuropathies, such as carpal tunnel syndrome (CTS), a disorder due to compression of the median nerve as it passes through an anatomical tunnel in the wrist. It is believed that ergonomic stressors acting on the hand and wrist (repetitive movements, forceful gripping, awkward postures), in combination with vibration can cause CTS in workers handling vibrating tools.</a:t>
            </a:r>
          </a:p>
          <a:p>
            <a:r>
              <a:rPr lang="en-US" sz="1000" b="1"/>
              <a:t>Musculoskeletal disorders</a:t>
            </a:r>
            <a:r>
              <a:rPr lang="en-US" sz="1000"/>
              <a:t> : In some countries, bone and joint disorders occurring in workers using hand-held vibrating tools are considered to be an occupational disease and the affected workers are compensated.</a:t>
            </a:r>
          </a:p>
          <a:p>
            <a:r>
              <a:rPr lang="en-US" sz="1000"/>
              <a:t>Workers with prolonged exposure to vibration may complain of muscular weakness, pain in the hands and arms, and diminished muscle force. It has also been found to be associated with a reduction of hand-grip strength --&gt; can cause disability.</a:t>
            </a:r>
            <a:endParaRPr lang="en-US"/>
          </a:p>
          <a:p>
            <a:r>
              <a:rPr lang="en-US" sz="1000"/>
              <a:t>Tendinitis and tenosynovitis (inflammation of tendons and their sheaths) have been reported : seem to be related to ergonomic stress factors arising from heavy manual work and the association with hand-transmitted vibration is not conclusive.</a:t>
            </a:r>
            <a:endParaRPr lang="en-US"/>
          </a:p>
        </p:txBody>
      </p:sp>
    </p:spTree>
    <p:extLst>
      <p:ext uri="{BB962C8B-B14F-4D97-AF65-F5344CB8AC3E}">
        <p14:creationId xmlns:p14="http://schemas.microsoft.com/office/powerpoint/2010/main" val="1337269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9748152-A36A-4ACE-8B78-0B620FC98253}" type="slidenum">
              <a:rPr lang="en-US"/>
              <a:pPr/>
              <a:t>4</a:t>
            </a:fld>
            <a:endParaRPr lang="en-US"/>
          </a:p>
        </p:txBody>
      </p:sp>
      <p:sp>
        <p:nvSpPr>
          <p:cNvPr id="253954" name="Rectangle 2"/>
          <p:cNvSpPr>
            <a:spLocks noChangeArrowheads="1" noTextEdit="1"/>
          </p:cNvSpPr>
          <p:nvPr>
            <p:ph type="sldImg"/>
          </p:nvPr>
        </p:nvSpPr>
        <p:spPr>
          <a:ln/>
        </p:spPr>
      </p:sp>
      <p:sp>
        <p:nvSpPr>
          <p:cNvPr id="253955" name="Rectangle 3"/>
          <p:cNvSpPr>
            <a:spLocks noGrp="1" noChangeArrowheads="1"/>
          </p:cNvSpPr>
          <p:nvPr>
            <p:ph type="body" idx="1"/>
          </p:nvPr>
        </p:nvSpPr>
        <p:spPr/>
        <p:txBody>
          <a:bodyPr/>
          <a:lstStyle/>
          <a:p>
            <a:r>
              <a:rPr lang="en-US"/>
              <a:t>Employers have to protect the health of their workers : Directive 89/391/EEC </a:t>
            </a:r>
            <a:r>
              <a:rPr lang="en-US">
                <a:solidFill>
                  <a:srgbClr val="000000"/>
                </a:solidFill>
                <a:latin typeface="Helv"/>
              </a:rPr>
              <a:t>on the introduction of measures to encourage improvements in the safety and health of workers at work</a:t>
            </a:r>
            <a:endParaRPr lang="en-US" b="1">
              <a:solidFill>
                <a:srgbClr val="000000"/>
              </a:solidFill>
              <a:latin typeface="Helv"/>
            </a:endParaRPr>
          </a:p>
          <a:p>
            <a:r>
              <a:rPr lang="en-US">
                <a:solidFill>
                  <a:srgbClr val="000000"/>
                </a:solidFill>
                <a:latin typeface="Helv"/>
              </a:rPr>
              <a:t>Personal Protective equipment can be a solution. Then the employers has to select the right equipment according to directive 89/656/EEC : risk assessment, choice and</a:t>
            </a:r>
            <a:r>
              <a:rPr lang="en-US" b="1">
                <a:solidFill>
                  <a:srgbClr val="000000"/>
                </a:solidFill>
                <a:latin typeface="Helv"/>
              </a:rPr>
              <a:t> </a:t>
            </a:r>
            <a:r>
              <a:rPr lang="en-US">
                <a:solidFill>
                  <a:srgbClr val="000000"/>
                </a:solidFill>
                <a:latin typeface="Helv"/>
              </a:rPr>
              <a:t>provide it to workers.</a:t>
            </a:r>
            <a:endParaRPr lang="en-US" b="1">
              <a:solidFill>
                <a:srgbClr val="000000"/>
              </a:solidFill>
              <a:latin typeface="Helv"/>
            </a:endParaRPr>
          </a:p>
        </p:txBody>
      </p:sp>
    </p:spTree>
    <p:extLst>
      <p:ext uri="{BB962C8B-B14F-4D97-AF65-F5344CB8AC3E}">
        <p14:creationId xmlns:p14="http://schemas.microsoft.com/office/powerpoint/2010/main" val="1783190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8AEB442-4C06-4CEF-9B5E-6565F32E9AEA}" type="slidenum">
              <a:rPr lang="en-US"/>
              <a:pPr/>
              <a:t>5</a:t>
            </a:fld>
            <a:endParaRPr lang="en-US"/>
          </a:p>
        </p:txBody>
      </p:sp>
      <p:sp>
        <p:nvSpPr>
          <p:cNvPr id="247810" name="Rectangle 2"/>
          <p:cNvSpPr>
            <a:spLocks noChangeArrowheads="1" noTextEdit="1"/>
          </p:cNvSpPr>
          <p:nvPr>
            <p:ph type="sldImg"/>
          </p:nvPr>
        </p:nvSpPr>
        <p:spPr>
          <a:ln/>
        </p:spPr>
      </p:sp>
      <p:sp>
        <p:nvSpPr>
          <p:cNvPr id="247811" name="Rectangle 3"/>
          <p:cNvSpPr>
            <a:spLocks noGrp="1" noChangeArrowheads="1"/>
          </p:cNvSpPr>
          <p:nvPr>
            <p:ph type="body" idx="1"/>
          </p:nvPr>
        </p:nvSpPr>
        <p:spPr/>
        <p:txBody>
          <a:bodyPr/>
          <a:lstStyle/>
          <a:p>
            <a:r>
              <a:rPr lang="en-US"/>
              <a:t>The gloves are useful to protect the fingers and the hand from traumatic events and to maintain a satisfactory cutaneous temperature.</a:t>
            </a:r>
          </a:p>
          <a:p>
            <a:endParaRPr lang="en-US"/>
          </a:p>
          <a:p>
            <a:endParaRPr lang="en-US"/>
          </a:p>
          <a:p>
            <a:r>
              <a:rPr lang="en-US"/>
              <a:t>Prevention  includes technical measures aimed at elimination or reduction of hand-transmitted vibration at the source, appropriate information and advice to employers and employees, instruction to adopt safe and correct work practices, and medical preventive guidance.</a:t>
            </a:r>
          </a:p>
          <a:p>
            <a:r>
              <a:rPr lang="en-US"/>
              <a:t>Efficient protective gloves can be given to employees.</a:t>
            </a:r>
          </a:p>
          <a:p>
            <a:r>
              <a:rPr lang="en-US"/>
              <a:t>Correct work planning and good rest conditions can also improve the prevention, I.e. a 10 minutes rest period per hour in a warm environment for forestry work.</a:t>
            </a:r>
          </a:p>
        </p:txBody>
      </p:sp>
    </p:spTree>
    <p:extLst>
      <p:ext uri="{BB962C8B-B14F-4D97-AF65-F5344CB8AC3E}">
        <p14:creationId xmlns:p14="http://schemas.microsoft.com/office/powerpoint/2010/main" val="3754049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70175DF-5A10-434C-9F2D-36AB617F1802}" type="slidenum">
              <a:rPr lang="en-US"/>
              <a:pPr/>
              <a:t>6</a:t>
            </a:fld>
            <a:endParaRPr lang="en-US"/>
          </a:p>
        </p:txBody>
      </p:sp>
      <p:sp>
        <p:nvSpPr>
          <p:cNvPr id="248834" name="Rectangle 2"/>
          <p:cNvSpPr>
            <a:spLocks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hr-HR"/>
          </a:p>
        </p:txBody>
      </p:sp>
    </p:spTree>
    <p:extLst>
      <p:ext uri="{BB962C8B-B14F-4D97-AF65-F5344CB8AC3E}">
        <p14:creationId xmlns:p14="http://schemas.microsoft.com/office/powerpoint/2010/main" val="1573341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DBB122A-878D-4BC7-B858-FB01F834CBDD}" type="slidenum">
              <a:rPr lang="en-US"/>
              <a:pPr/>
              <a:t>7</a:t>
            </a:fld>
            <a:endParaRPr lang="en-US"/>
          </a:p>
        </p:txBody>
      </p:sp>
      <p:sp>
        <p:nvSpPr>
          <p:cNvPr id="251906" name="Rectangle 2"/>
          <p:cNvSpPr>
            <a:spLocks noChangeArrowheads="1" noTextEdit="1"/>
          </p:cNvSpPr>
          <p:nvPr>
            <p:ph type="sldImg"/>
          </p:nvPr>
        </p:nvSpPr>
        <p:spPr>
          <a:ln/>
        </p:spPr>
      </p:sp>
      <p:sp>
        <p:nvSpPr>
          <p:cNvPr id="251907" name="Rectangle 3"/>
          <p:cNvSpPr>
            <a:spLocks noGrp="1" noChangeArrowheads="1"/>
          </p:cNvSpPr>
          <p:nvPr>
            <p:ph type="body" idx="1"/>
          </p:nvPr>
        </p:nvSpPr>
        <p:spPr/>
        <p:txBody>
          <a:bodyPr/>
          <a:lstStyle/>
          <a:p>
            <a:r>
              <a:rPr lang="en-US"/>
              <a:t>With the  actual knowledge, most of the glove on the market don’t provide any protection with frequencies inferior to 150 Hz. Even some gloves amplify vibrations transmission to the system hand-arm.</a:t>
            </a:r>
          </a:p>
          <a:p>
            <a:r>
              <a:rPr lang="en-US"/>
              <a:t>Nevertheless, gloves help keep hands dry and warm that limit the vibration effects.</a:t>
            </a:r>
          </a:p>
          <a:p>
            <a:endParaRPr lang="en-US"/>
          </a:p>
          <a:p>
            <a:r>
              <a:rPr lang="en-US"/>
              <a:t>The test doesn’t measure the vibration transmission in the finger area</a:t>
            </a:r>
          </a:p>
        </p:txBody>
      </p:sp>
    </p:spTree>
    <p:extLst>
      <p:ext uri="{BB962C8B-B14F-4D97-AF65-F5344CB8AC3E}">
        <p14:creationId xmlns:p14="http://schemas.microsoft.com/office/powerpoint/2010/main" val="1509586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96F9B88-FD72-4A6D-BBFE-08AEDC35DCB4}" type="slidenum">
              <a:rPr lang="en-US"/>
              <a:pPr/>
              <a:t>8</a:t>
            </a:fld>
            <a:endParaRPr lang="en-US"/>
          </a:p>
        </p:txBody>
      </p:sp>
      <p:sp>
        <p:nvSpPr>
          <p:cNvPr id="252930" name="Rectangle 2"/>
          <p:cNvSpPr>
            <a:spLocks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hr-HR"/>
          </a:p>
        </p:txBody>
      </p:sp>
    </p:spTree>
    <p:extLst>
      <p:ext uri="{BB962C8B-B14F-4D97-AF65-F5344CB8AC3E}">
        <p14:creationId xmlns:p14="http://schemas.microsoft.com/office/powerpoint/2010/main" val="2657382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7C7B05F-B545-406A-B830-2FC82A60B827}" type="slidenum">
              <a:rPr lang="en-US"/>
              <a:pPr/>
              <a:t>9</a:t>
            </a:fld>
            <a:endParaRPr lang="en-US"/>
          </a:p>
        </p:txBody>
      </p:sp>
      <p:sp>
        <p:nvSpPr>
          <p:cNvPr id="256002" name="Rectangle 2"/>
          <p:cNvSpPr>
            <a:spLocks noChangeArrowheads="1" noTextEdit="1"/>
          </p:cNvSpPr>
          <p:nvPr>
            <p:ph type="sldImg"/>
          </p:nvPr>
        </p:nvSpPr>
        <p:spPr>
          <a:ln/>
        </p:spPr>
      </p:sp>
      <p:sp>
        <p:nvSpPr>
          <p:cNvPr id="256003" name="Rectangle 3"/>
          <p:cNvSpPr>
            <a:spLocks noGrp="1" noChangeArrowheads="1"/>
          </p:cNvSpPr>
          <p:nvPr>
            <p:ph type="body" idx="1"/>
          </p:nvPr>
        </p:nvSpPr>
        <p:spPr/>
        <p:txBody>
          <a:bodyPr/>
          <a:lstStyle/>
          <a:p>
            <a:r>
              <a:rPr lang="en-US" sz="900" b="1">
                <a:latin typeface="Helv"/>
              </a:rPr>
              <a:t>Features	Benefits</a:t>
            </a:r>
          </a:p>
          <a:p>
            <a:r>
              <a:rPr lang="en-US" sz="900" b="1">
                <a:latin typeface="Helv"/>
              </a:rPr>
              <a:t>	</a:t>
            </a:r>
          </a:p>
          <a:p>
            <a:r>
              <a:rPr lang="en-US" sz="900" b="1">
                <a:latin typeface="Helv"/>
              </a:rPr>
              <a:t>1 - Ergonomic design</a:t>
            </a:r>
          </a:p>
          <a:p>
            <a:r>
              <a:rPr lang="en-US" sz="900" b="1">
                <a:latin typeface="Helv"/>
              </a:rPr>
              <a:t>	1 - The Vibraguard anti-vibration pad is designed with grooves which match 	the natural contours of the hand. This provides enhanced flexibility and 		reduces hand fatigue, thus improving worker comfort and efficiency.</a:t>
            </a:r>
          </a:p>
          <a:p>
            <a:r>
              <a:rPr lang="en-US" sz="900" b="1">
                <a:latin typeface="Helv"/>
              </a:rPr>
              <a:t>2 - Fantastic flexibility</a:t>
            </a:r>
          </a:p>
          <a:p>
            <a:r>
              <a:rPr lang="en-US" sz="900" b="1">
                <a:latin typeface="Helv"/>
              </a:rPr>
              <a:t>	 2  Research shows that only 1 % of vibration is transmitted to the wrist at 		high frequencies of 500 Hz or over. Vibraguard was therefore designed in a 	driver-style pattern to alleviate the restriction associated with wrist supports 	whilst still ensuring a close, secure fit.</a:t>
            </a:r>
          </a:p>
          <a:p>
            <a:r>
              <a:rPr lang="en-US" sz="900" b="1">
                <a:latin typeface="Helv"/>
              </a:rPr>
              <a:t>3 - Broad frequency Protection</a:t>
            </a:r>
          </a:p>
          <a:p>
            <a:r>
              <a:rPr lang="en-US" sz="900" b="1">
                <a:latin typeface="Helv"/>
              </a:rPr>
              <a:t>	3 - Vibraguard offers premium protection at high frequencies combined with 	protection across a broad spectrum of frequencies. This is reflected in the EN 	ISO 10819 test result, which Vibraguard passed convincingly, 		demonstrating protection from 20 Hz upwards.</a:t>
            </a:r>
          </a:p>
          <a:p>
            <a:r>
              <a:rPr lang="en-US" sz="900" b="1">
                <a:latin typeface="Helv"/>
              </a:rPr>
              <a:t>4 - Full-finger protection</a:t>
            </a:r>
          </a:p>
          <a:p>
            <a:r>
              <a:rPr lang="en-US" sz="900" b="1">
                <a:latin typeface="Helv"/>
              </a:rPr>
              <a:t>	 4 - Vibraguard provides full-finger protection. Research has proved that 		vibration is localised to the palm area for frequencies above 300 Hz and is 		acutely focused in the finger area as the frequency increases. By equipping 		your workforce with Vibraguard, you are greatly reducing their risk of 		developing HAVS</a:t>
            </a:r>
          </a:p>
          <a:p>
            <a:r>
              <a:rPr lang="en-US" sz="900" b="1">
                <a:latin typeface="Helv"/>
              </a:rPr>
              <a:t>5 - Mechanical performance</a:t>
            </a:r>
          </a:p>
          <a:p>
            <a:r>
              <a:rPr lang="en-US" sz="900" b="1">
                <a:latin typeface="Helv"/>
              </a:rPr>
              <a:t>	 5 - Vibraguard is made with Ansell's unique nitrile formulation, offering 		outstanding resistance to cuts, punctures and abrasion and repelling grease 	and oil.</a:t>
            </a:r>
          </a:p>
          <a:p>
            <a:r>
              <a:rPr lang="en-US" sz="900" b="1">
                <a:latin typeface="Helv"/>
              </a:rPr>
              <a:t>6 - Silicone free	</a:t>
            </a:r>
          </a:p>
          <a:p>
            <a:r>
              <a:rPr lang="en-US" sz="900" b="1">
                <a:latin typeface="Helv"/>
              </a:rPr>
              <a:t>	6 - Vibraguard is made from silicone-free materials. This is a major benefit, 	especially in the steel and motor industries</a:t>
            </a:r>
          </a:p>
        </p:txBody>
      </p:sp>
    </p:spTree>
    <p:extLst>
      <p:ext uri="{BB962C8B-B14F-4D97-AF65-F5344CB8AC3E}">
        <p14:creationId xmlns:p14="http://schemas.microsoft.com/office/powerpoint/2010/main" val="3978169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1143000" y="1122363"/>
            <a:ext cx="6858000" cy="2387600"/>
          </a:xfrm>
        </p:spPr>
        <p:txBody>
          <a:bodyPr anchor="b"/>
          <a:lstStyle>
            <a:lvl1pPr algn="ctr">
              <a:defRPr sz="6000"/>
            </a:lvl1pPr>
          </a:lstStyle>
          <a:p>
            <a:r>
              <a:rPr lang="hr-HR" smtClean="0"/>
              <a:t>Uredite stil naslova matrice</a:t>
            </a:r>
            <a:endParaRPr lang="hr-HR"/>
          </a:p>
        </p:txBody>
      </p:sp>
      <p:sp>
        <p:nvSpPr>
          <p:cNvPr id="3" name="Podnaslov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smtClean="0"/>
              <a:t>Uredite stil podnaslova matrice</a:t>
            </a:r>
            <a:endParaRPr lang="hr-HR"/>
          </a:p>
        </p:txBody>
      </p:sp>
      <p:sp>
        <p:nvSpPr>
          <p:cNvPr id="4" name="Rezervirano mjesto broja slajda 3"/>
          <p:cNvSpPr>
            <a:spLocks noGrp="1"/>
          </p:cNvSpPr>
          <p:nvPr>
            <p:ph type="sldNum" sz="quarter" idx="10"/>
          </p:nvPr>
        </p:nvSpPr>
        <p:spPr/>
        <p:txBody>
          <a:bodyPr/>
          <a:lstStyle>
            <a:lvl1pPr>
              <a:defRPr/>
            </a:lvl1pPr>
          </a:lstStyle>
          <a:p>
            <a:fld id="{DA554BEF-7CC4-4165-B519-1A6ED7B5EA8A}" type="slidenum">
              <a:rPr lang="en-GB"/>
              <a:pPr/>
              <a:t>‹#›</a:t>
            </a:fld>
            <a:endParaRPr lang="en-GB"/>
          </a:p>
        </p:txBody>
      </p:sp>
    </p:spTree>
    <p:extLst>
      <p:ext uri="{BB962C8B-B14F-4D97-AF65-F5344CB8AC3E}">
        <p14:creationId xmlns:p14="http://schemas.microsoft.com/office/powerpoint/2010/main" val="2666004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broja slajda 3"/>
          <p:cNvSpPr>
            <a:spLocks noGrp="1"/>
          </p:cNvSpPr>
          <p:nvPr>
            <p:ph type="sldNum" sz="quarter" idx="10"/>
          </p:nvPr>
        </p:nvSpPr>
        <p:spPr/>
        <p:txBody>
          <a:bodyPr/>
          <a:lstStyle>
            <a:lvl1pPr>
              <a:defRPr/>
            </a:lvl1pPr>
          </a:lstStyle>
          <a:p>
            <a:fld id="{E0AC5953-8D28-49FC-B6C4-6479D0701310}" type="slidenum">
              <a:rPr lang="en-GB"/>
              <a:pPr/>
              <a:t>‹#›</a:t>
            </a:fld>
            <a:endParaRPr lang="en-GB"/>
          </a:p>
        </p:txBody>
      </p:sp>
    </p:spTree>
    <p:extLst>
      <p:ext uri="{BB962C8B-B14F-4D97-AF65-F5344CB8AC3E}">
        <p14:creationId xmlns:p14="http://schemas.microsoft.com/office/powerpoint/2010/main" val="3901349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515100" y="609600"/>
            <a:ext cx="1943100" cy="5486400"/>
          </a:xfrm>
        </p:spPr>
        <p:txBody>
          <a:bodyPr vert="eaVert"/>
          <a:lstStyle/>
          <a:p>
            <a:r>
              <a:rPr lang="hr-HR" smtClean="0"/>
              <a:t>Uredite stil naslova matrice</a:t>
            </a:r>
            <a:endParaRPr lang="hr-HR"/>
          </a:p>
        </p:txBody>
      </p:sp>
      <p:sp>
        <p:nvSpPr>
          <p:cNvPr id="3" name="Rezervirano mjesto okomitog teksta 2"/>
          <p:cNvSpPr>
            <a:spLocks noGrp="1"/>
          </p:cNvSpPr>
          <p:nvPr>
            <p:ph type="body" orient="vert" idx="1"/>
          </p:nvPr>
        </p:nvSpPr>
        <p:spPr>
          <a:xfrm>
            <a:off x="685800" y="609600"/>
            <a:ext cx="5676900" cy="5486400"/>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broja slajda 3"/>
          <p:cNvSpPr>
            <a:spLocks noGrp="1"/>
          </p:cNvSpPr>
          <p:nvPr>
            <p:ph type="sldNum" sz="quarter" idx="10"/>
          </p:nvPr>
        </p:nvSpPr>
        <p:spPr/>
        <p:txBody>
          <a:bodyPr/>
          <a:lstStyle>
            <a:lvl1pPr>
              <a:defRPr/>
            </a:lvl1pPr>
          </a:lstStyle>
          <a:p>
            <a:fld id="{C8C49C29-1F36-4C0C-B4CC-5D249DCEFD73}" type="slidenum">
              <a:rPr lang="en-GB"/>
              <a:pPr/>
              <a:t>‹#›</a:t>
            </a:fld>
            <a:endParaRPr lang="en-GB"/>
          </a:p>
        </p:txBody>
      </p:sp>
    </p:spTree>
    <p:extLst>
      <p:ext uri="{BB962C8B-B14F-4D97-AF65-F5344CB8AC3E}">
        <p14:creationId xmlns:p14="http://schemas.microsoft.com/office/powerpoint/2010/main" val="1107312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broja slajda 3"/>
          <p:cNvSpPr>
            <a:spLocks noGrp="1"/>
          </p:cNvSpPr>
          <p:nvPr>
            <p:ph type="sldNum" sz="quarter" idx="10"/>
          </p:nvPr>
        </p:nvSpPr>
        <p:spPr/>
        <p:txBody>
          <a:bodyPr/>
          <a:lstStyle>
            <a:lvl1pPr>
              <a:defRPr/>
            </a:lvl1pPr>
          </a:lstStyle>
          <a:p>
            <a:fld id="{8DE74785-E0F0-43A3-9A22-F0B515742CAF}" type="slidenum">
              <a:rPr lang="en-GB"/>
              <a:pPr/>
              <a:t>‹#›</a:t>
            </a:fld>
            <a:endParaRPr lang="en-GB"/>
          </a:p>
        </p:txBody>
      </p:sp>
    </p:spTree>
    <p:extLst>
      <p:ext uri="{BB962C8B-B14F-4D97-AF65-F5344CB8AC3E}">
        <p14:creationId xmlns:p14="http://schemas.microsoft.com/office/powerpoint/2010/main" val="1168976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a:xfrm>
            <a:off x="623888" y="1709738"/>
            <a:ext cx="7886700" cy="2852737"/>
          </a:xfrm>
        </p:spPr>
        <p:txBody>
          <a:bodyPr anchor="b"/>
          <a:lstStyle>
            <a:lvl1pPr>
              <a:defRPr sz="6000"/>
            </a:lvl1pPr>
          </a:lstStyle>
          <a:p>
            <a:r>
              <a:rPr lang="hr-HR" smtClean="0"/>
              <a:t>Uredite stil naslova matrice</a:t>
            </a:r>
            <a:endParaRPr lang="hr-HR"/>
          </a:p>
        </p:txBody>
      </p:sp>
      <p:sp>
        <p:nvSpPr>
          <p:cNvPr id="3" name="Rezervirano mjesto teksta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r-HR" smtClean="0"/>
              <a:t>Uredite stilove teksta matrice</a:t>
            </a:r>
          </a:p>
        </p:txBody>
      </p:sp>
      <p:sp>
        <p:nvSpPr>
          <p:cNvPr id="4" name="Rezervirano mjesto broja slajda 3"/>
          <p:cNvSpPr>
            <a:spLocks noGrp="1"/>
          </p:cNvSpPr>
          <p:nvPr>
            <p:ph type="sldNum" sz="quarter" idx="10"/>
          </p:nvPr>
        </p:nvSpPr>
        <p:spPr/>
        <p:txBody>
          <a:bodyPr/>
          <a:lstStyle>
            <a:lvl1pPr>
              <a:defRPr/>
            </a:lvl1pPr>
          </a:lstStyle>
          <a:p>
            <a:fld id="{87559D4D-2800-40F0-BF9E-A5005C29A47A}" type="slidenum">
              <a:rPr lang="en-GB"/>
              <a:pPr/>
              <a:t>‹#›</a:t>
            </a:fld>
            <a:endParaRPr lang="en-GB"/>
          </a:p>
        </p:txBody>
      </p:sp>
    </p:spTree>
    <p:extLst>
      <p:ext uri="{BB962C8B-B14F-4D97-AF65-F5344CB8AC3E}">
        <p14:creationId xmlns:p14="http://schemas.microsoft.com/office/powerpoint/2010/main" val="3855640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sz="half" idx="1"/>
          </p:nvPr>
        </p:nvSpPr>
        <p:spPr>
          <a:xfrm>
            <a:off x="685800" y="1981200"/>
            <a:ext cx="3810000" cy="411480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981200"/>
            <a:ext cx="3810000" cy="411480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broja slajda 4"/>
          <p:cNvSpPr>
            <a:spLocks noGrp="1"/>
          </p:cNvSpPr>
          <p:nvPr>
            <p:ph type="sldNum" sz="quarter" idx="10"/>
          </p:nvPr>
        </p:nvSpPr>
        <p:spPr/>
        <p:txBody>
          <a:bodyPr/>
          <a:lstStyle>
            <a:lvl1pPr>
              <a:defRPr/>
            </a:lvl1pPr>
          </a:lstStyle>
          <a:p>
            <a:fld id="{F7899597-F6FD-4083-8BB5-20B71ECA7912}" type="slidenum">
              <a:rPr lang="en-GB"/>
              <a:pPr/>
              <a:t>‹#›</a:t>
            </a:fld>
            <a:endParaRPr lang="en-GB"/>
          </a:p>
        </p:txBody>
      </p:sp>
    </p:spTree>
    <p:extLst>
      <p:ext uri="{BB962C8B-B14F-4D97-AF65-F5344CB8AC3E}">
        <p14:creationId xmlns:p14="http://schemas.microsoft.com/office/powerpoint/2010/main" val="1033295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630238" y="365125"/>
            <a:ext cx="7886700" cy="1325563"/>
          </a:xfrm>
        </p:spPr>
        <p:txBody>
          <a:bodyPr/>
          <a:lstStyle/>
          <a:p>
            <a:r>
              <a:rPr lang="hr-HR" smtClean="0"/>
              <a:t>Uredite stil naslova matrice</a:t>
            </a:r>
            <a:endParaRPr lang="hr-HR"/>
          </a:p>
        </p:txBody>
      </p:sp>
      <p:sp>
        <p:nvSpPr>
          <p:cNvPr id="3" name="Rezervirano mjesto teksta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630238" y="2505075"/>
            <a:ext cx="3868737"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4629150" y="2505075"/>
            <a:ext cx="3887788"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broja slajda 6"/>
          <p:cNvSpPr>
            <a:spLocks noGrp="1"/>
          </p:cNvSpPr>
          <p:nvPr>
            <p:ph type="sldNum" sz="quarter" idx="10"/>
          </p:nvPr>
        </p:nvSpPr>
        <p:spPr/>
        <p:txBody>
          <a:bodyPr/>
          <a:lstStyle>
            <a:lvl1pPr>
              <a:defRPr/>
            </a:lvl1pPr>
          </a:lstStyle>
          <a:p>
            <a:fld id="{AC43DF3B-AB2D-4C8E-8014-72B49445B22C}" type="slidenum">
              <a:rPr lang="en-GB"/>
              <a:pPr/>
              <a:t>‹#›</a:t>
            </a:fld>
            <a:endParaRPr lang="en-GB"/>
          </a:p>
        </p:txBody>
      </p:sp>
    </p:spTree>
    <p:extLst>
      <p:ext uri="{BB962C8B-B14F-4D97-AF65-F5344CB8AC3E}">
        <p14:creationId xmlns:p14="http://schemas.microsoft.com/office/powerpoint/2010/main" val="2634110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broja slajda 2"/>
          <p:cNvSpPr>
            <a:spLocks noGrp="1"/>
          </p:cNvSpPr>
          <p:nvPr>
            <p:ph type="sldNum" sz="quarter" idx="10"/>
          </p:nvPr>
        </p:nvSpPr>
        <p:spPr/>
        <p:txBody>
          <a:bodyPr/>
          <a:lstStyle>
            <a:lvl1pPr>
              <a:defRPr/>
            </a:lvl1pPr>
          </a:lstStyle>
          <a:p>
            <a:fld id="{1A05AC9A-4835-4F56-AB2E-9F6DCBA1D1B1}" type="slidenum">
              <a:rPr lang="en-GB"/>
              <a:pPr/>
              <a:t>‹#›</a:t>
            </a:fld>
            <a:endParaRPr lang="en-GB"/>
          </a:p>
        </p:txBody>
      </p:sp>
    </p:spTree>
    <p:extLst>
      <p:ext uri="{BB962C8B-B14F-4D97-AF65-F5344CB8AC3E}">
        <p14:creationId xmlns:p14="http://schemas.microsoft.com/office/powerpoint/2010/main" val="3107726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broja slajda 1"/>
          <p:cNvSpPr>
            <a:spLocks noGrp="1"/>
          </p:cNvSpPr>
          <p:nvPr>
            <p:ph type="sldNum" sz="quarter" idx="10"/>
          </p:nvPr>
        </p:nvSpPr>
        <p:spPr/>
        <p:txBody>
          <a:bodyPr/>
          <a:lstStyle>
            <a:lvl1pPr>
              <a:defRPr/>
            </a:lvl1pPr>
          </a:lstStyle>
          <a:p>
            <a:fld id="{0767319F-9726-494E-9AF5-F5EF78C9097D}" type="slidenum">
              <a:rPr lang="en-GB"/>
              <a:pPr/>
              <a:t>‹#›</a:t>
            </a:fld>
            <a:endParaRPr lang="en-GB"/>
          </a:p>
        </p:txBody>
      </p:sp>
    </p:spTree>
    <p:extLst>
      <p:ext uri="{BB962C8B-B14F-4D97-AF65-F5344CB8AC3E}">
        <p14:creationId xmlns:p14="http://schemas.microsoft.com/office/powerpoint/2010/main" val="2379330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630238" y="457200"/>
            <a:ext cx="2949575" cy="1600200"/>
          </a:xfrm>
        </p:spPr>
        <p:txBody>
          <a:bodyPr anchor="b"/>
          <a:lstStyle>
            <a:lvl1pPr>
              <a:defRPr sz="3200"/>
            </a:lvl1pPr>
          </a:lstStyle>
          <a:p>
            <a:r>
              <a:rPr lang="hr-HR" smtClean="0"/>
              <a:t>Uredite stil naslova matrice</a:t>
            </a:r>
            <a:endParaRPr lang="hr-HR"/>
          </a:p>
        </p:txBody>
      </p:sp>
      <p:sp>
        <p:nvSpPr>
          <p:cNvPr id="3" name="Rezervirano mjesto sadržaja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broja slajda 4"/>
          <p:cNvSpPr>
            <a:spLocks noGrp="1"/>
          </p:cNvSpPr>
          <p:nvPr>
            <p:ph type="sldNum" sz="quarter" idx="10"/>
          </p:nvPr>
        </p:nvSpPr>
        <p:spPr/>
        <p:txBody>
          <a:bodyPr/>
          <a:lstStyle>
            <a:lvl1pPr>
              <a:defRPr/>
            </a:lvl1pPr>
          </a:lstStyle>
          <a:p>
            <a:fld id="{D1A28D4E-5984-42C7-B421-42F75C44C124}" type="slidenum">
              <a:rPr lang="en-GB"/>
              <a:pPr/>
              <a:t>‹#›</a:t>
            </a:fld>
            <a:endParaRPr lang="en-GB"/>
          </a:p>
        </p:txBody>
      </p:sp>
    </p:spTree>
    <p:extLst>
      <p:ext uri="{BB962C8B-B14F-4D97-AF65-F5344CB8AC3E}">
        <p14:creationId xmlns:p14="http://schemas.microsoft.com/office/powerpoint/2010/main" val="2615586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630238" y="457200"/>
            <a:ext cx="2949575" cy="1600200"/>
          </a:xfrm>
        </p:spPr>
        <p:txBody>
          <a:bodyPr anchor="b"/>
          <a:lstStyle>
            <a:lvl1pPr>
              <a:defRPr sz="3200"/>
            </a:lvl1pPr>
          </a:lstStyle>
          <a:p>
            <a:r>
              <a:rPr lang="hr-HR" smtClean="0"/>
              <a:t>Uredite stil naslova matrice</a:t>
            </a:r>
            <a:endParaRPr lang="hr-HR"/>
          </a:p>
        </p:txBody>
      </p:sp>
      <p:sp>
        <p:nvSpPr>
          <p:cNvPr id="3" name="Rezervirano mjesto slik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broja slajda 4"/>
          <p:cNvSpPr>
            <a:spLocks noGrp="1"/>
          </p:cNvSpPr>
          <p:nvPr>
            <p:ph type="sldNum" sz="quarter" idx="10"/>
          </p:nvPr>
        </p:nvSpPr>
        <p:spPr/>
        <p:txBody>
          <a:bodyPr/>
          <a:lstStyle>
            <a:lvl1pPr>
              <a:defRPr/>
            </a:lvl1pPr>
          </a:lstStyle>
          <a:p>
            <a:fld id="{0799D5A3-5493-4EAF-82F6-5CC7388D16C5}" type="slidenum">
              <a:rPr lang="en-GB"/>
              <a:pPr/>
              <a:t>‹#›</a:t>
            </a:fld>
            <a:endParaRPr lang="en-GB"/>
          </a:p>
        </p:txBody>
      </p:sp>
    </p:spTree>
    <p:extLst>
      <p:ext uri="{BB962C8B-B14F-4D97-AF65-F5344CB8AC3E}">
        <p14:creationId xmlns:p14="http://schemas.microsoft.com/office/powerpoint/2010/main" val="1881817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813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8132" name="Rectangle 4"/>
          <p:cNvSpPr>
            <a:spLocks noChangeArrowheads="1"/>
          </p:cNvSpPr>
          <p:nvPr/>
        </p:nvSpPr>
        <p:spPr bwMode="auto">
          <a:xfrm>
            <a:off x="381000" y="381000"/>
            <a:ext cx="8458200" cy="6019800"/>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48134" name="Rectangle 6"/>
          <p:cNvSpPr>
            <a:spLocks noChangeArrowheads="1"/>
          </p:cNvSpPr>
          <p:nvPr/>
        </p:nvSpPr>
        <p:spPr bwMode="auto">
          <a:xfrm>
            <a:off x="381000" y="6400800"/>
            <a:ext cx="3024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000">
                <a:solidFill>
                  <a:schemeClr val="bg1"/>
                </a:solidFill>
                <a:latin typeface="Arial" panose="020B0604020202020204" pitchFamily="34" charset="0"/>
              </a:rPr>
              <a:t>No copy to be made without authorisation of Ansell</a:t>
            </a:r>
            <a:endParaRPr lang="fr-FR" sz="1000">
              <a:latin typeface="Arial" panose="020B0604020202020204" pitchFamily="34" charset="0"/>
            </a:endParaRPr>
          </a:p>
        </p:txBody>
      </p:sp>
      <p:sp>
        <p:nvSpPr>
          <p:cNvPr id="48135" name="Rectangle 7"/>
          <p:cNvSpPr>
            <a:spLocks noGrp="1" noChangeArrowheads="1"/>
          </p:cNvSpPr>
          <p:nvPr>
            <p:ph type="sldNum" sz="quarter" idx="4"/>
          </p:nvPr>
        </p:nvSpPr>
        <p:spPr bwMode="auto">
          <a:xfrm>
            <a:off x="8077200" y="64008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fld id="{83AB8038-514D-428E-BDB0-D7BC640451B8}" type="slidenum">
              <a:rPr lang="en-GB"/>
              <a:pPr/>
              <a:t>‹#›</a:t>
            </a:fld>
            <a:endParaRPr lang="en-GB"/>
          </a:p>
        </p:txBody>
      </p:sp>
      <p:graphicFrame>
        <p:nvGraphicFramePr>
          <p:cNvPr id="48140" name="Object 12"/>
          <p:cNvGraphicFramePr>
            <a:graphicFrameLocks noChangeAspect="1"/>
          </p:cNvGraphicFramePr>
          <p:nvPr userDrawn="1"/>
        </p:nvGraphicFramePr>
        <p:xfrm>
          <a:off x="7239000" y="6172200"/>
          <a:ext cx="1219200" cy="484188"/>
        </p:xfrm>
        <a:graphic>
          <a:graphicData uri="http://schemas.openxmlformats.org/presentationml/2006/ole">
            <mc:AlternateContent xmlns:mc="http://schemas.openxmlformats.org/markup-compatibility/2006">
              <mc:Choice xmlns:v="urn:schemas-microsoft-com:vml" Requires="v">
                <p:oleObj spid="_x0000_s48142" name="Photo Editor Photo" r:id="rId14" imgW="5466667" imgH="2172003" progId="MSPhotoEd.3">
                  <p:embed/>
                </p:oleObj>
              </mc:Choice>
              <mc:Fallback>
                <p:oleObj name="Photo Editor Photo" r:id="rId14" imgW="5466667" imgH="2172003" progId="MSPhotoEd.3">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39000" y="6172200"/>
                        <a:ext cx="12192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141" name="Line 13"/>
          <p:cNvSpPr>
            <a:spLocks noChangeShapeType="1"/>
          </p:cNvSpPr>
          <p:nvPr userDrawn="1"/>
        </p:nvSpPr>
        <p:spPr bwMode="auto">
          <a:xfrm>
            <a:off x="7239000" y="6172200"/>
            <a:ext cx="1219200" cy="0"/>
          </a:xfrm>
          <a:prstGeom prst="line">
            <a:avLst/>
          </a:prstGeom>
          <a:noFill/>
          <a:ln w="762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hdr="0" ftr="0" dt="0"/>
  <p:txStyles>
    <p:titleStyle>
      <a:lvl1pPr algn="ctr" rtl="0" eaLnBrk="0" fontAlgn="base" hangingPunct="0">
        <a:spcBef>
          <a:spcPct val="0"/>
        </a:spcBef>
        <a:spcAft>
          <a:spcPct val="0"/>
        </a:spcAft>
        <a:defRPr sz="3200" b="1" kern="1200">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imes New Roman" panose="02020603050405020304" pitchFamily="18" charset="0"/>
        </a:defRPr>
      </a:lvl2pPr>
      <a:lvl3pPr algn="ctr" rtl="0" eaLnBrk="0" fontAlgn="base" hangingPunct="0">
        <a:spcBef>
          <a:spcPct val="0"/>
        </a:spcBef>
        <a:spcAft>
          <a:spcPct val="0"/>
        </a:spcAft>
        <a:defRPr sz="3200" b="1">
          <a:solidFill>
            <a:schemeClr val="bg1"/>
          </a:solidFill>
          <a:latin typeface="Times New Roman" panose="02020603050405020304" pitchFamily="18" charset="0"/>
        </a:defRPr>
      </a:lvl3pPr>
      <a:lvl4pPr algn="ctr" rtl="0" eaLnBrk="0" fontAlgn="base" hangingPunct="0">
        <a:spcBef>
          <a:spcPct val="0"/>
        </a:spcBef>
        <a:spcAft>
          <a:spcPct val="0"/>
        </a:spcAft>
        <a:defRPr sz="3200" b="1">
          <a:solidFill>
            <a:schemeClr val="bg1"/>
          </a:solidFill>
          <a:latin typeface="Times New Roman" panose="02020603050405020304" pitchFamily="18" charset="0"/>
        </a:defRPr>
      </a:lvl4pPr>
      <a:lvl5pPr algn="ctr" rtl="0" eaLnBrk="0" fontAlgn="base" hangingPunct="0">
        <a:spcBef>
          <a:spcPct val="0"/>
        </a:spcBef>
        <a:spcAft>
          <a:spcPct val="0"/>
        </a:spcAft>
        <a:defRPr sz="3200" b="1">
          <a:solidFill>
            <a:schemeClr val="bg1"/>
          </a:solidFill>
          <a:latin typeface="Times New Roman" panose="02020603050405020304" pitchFamily="18" charset="0"/>
        </a:defRPr>
      </a:lvl5pPr>
      <a:lvl6pPr marL="457200" algn="ctr" rtl="0" eaLnBrk="0" fontAlgn="base" hangingPunct="0">
        <a:spcBef>
          <a:spcPct val="0"/>
        </a:spcBef>
        <a:spcAft>
          <a:spcPct val="0"/>
        </a:spcAft>
        <a:defRPr sz="3200" b="1">
          <a:solidFill>
            <a:schemeClr val="bg1"/>
          </a:solidFill>
          <a:latin typeface="Times New Roman" panose="02020603050405020304" pitchFamily="18" charset="0"/>
        </a:defRPr>
      </a:lvl6pPr>
      <a:lvl7pPr marL="914400" algn="ctr" rtl="0" eaLnBrk="0" fontAlgn="base" hangingPunct="0">
        <a:spcBef>
          <a:spcPct val="0"/>
        </a:spcBef>
        <a:spcAft>
          <a:spcPct val="0"/>
        </a:spcAft>
        <a:defRPr sz="3200" b="1">
          <a:solidFill>
            <a:schemeClr val="bg1"/>
          </a:solidFill>
          <a:latin typeface="Times New Roman" panose="02020603050405020304" pitchFamily="18" charset="0"/>
        </a:defRPr>
      </a:lvl7pPr>
      <a:lvl8pPr marL="1371600" algn="ctr" rtl="0" eaLnBrk="0" fontAlgn="base" hangingPunct="0">
        <a:spcBef>
          <a:spcPct val="0"/>
        </a:spcBef>
        <a:spcAft>
          <a:spcPct val="0"/>
        </a:spcAft>
        <a:defRPr sz="3200" b="1">
          <a:solidFill>
            <a:schemeClr val="bg1"/>
          </a:solidFill>
          <a:latin typeface="Times New Roman" panose="02020603050405020304" pitchFamily="18" charset="0"/>
        </a:defRPr>
      </a:lvl8pPr>
      <a:lvl9pPr marL="1828800" algn="ctr" rtl="0" eaLnBrk="0" fontAlgn="base" hangingPunct="0">
        <a:spcBef>
          <a:spcPct val="0"/>
        </a:spcBef>
        <a:spcAft>
          <a:spcPct val="0"/>
        </a:spcAft>
        <a:defRPr sz="3200" b="1">
          <a:solidFill>
            <a:schemeClr val="bg1"/>
          </a:solidFill>
          <a:latin typeface="Times New Roman" panose="02020603050405020304" pitchFamily="18" charset="0"/>
        </a:defRPr>
      </a:lvl9pPr>
    </p:titleStyle>
    <p:bodyStyle>
      <a:lvl1pPr marL="342900" indent="-342900" algn="l" rtl="0" eaLnBrk="0" fontAlgn="base" hangingPunct="0">
        <a:spcBef>
          <a:spcPct val="20000"/>
        </a:spcBef>
        <a:spcAft>
          <a:spcPct val="0"/>
        </a:spcAft>
        <a:defRPr sz="2400" kern="1200">
          <a:solidFill>
            <a:schemeClr val="bg1"/>
          </a:solidFill>
          <a:latin typeface="+mn-lt"/>
          <a:ea typeface="+mn-ea"/>
          <a:cs typeface="+mn-cs"/>
        </a:defRPr>
      </a:lvl1pPr>
      <a:lvl2pPr marL="742950" indent="-285750" algn="l" rtl="0" eaLnBrk="0" fontAlgn="base" hangingPunct="0">
        <a:spcBef>
          <a:spcPct val="20000"/>
        </a:spcBef>
        <a:spcAft>
          <a:spcPct val="0"/>
        </a:spcAft>
        <a:buClr>
          <a:schemeClr val="bg1"/>
        </a:buClr>
        <a:buSzPct val="60000"/>
        <a:buFont typeface="Monotype Sorts" pitchFamily="2" charset="2"/>
        <a:buChar char="è"/>
        <a:defRPr sz="2000"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bg1"/>
        </a:buClr>
        <a:buSzPct val="60000"/>
        <a:buFont typeface="Monotype Sorts" pitchFamily="2" charset="2"/>
        <a:buChar char="ç"/>
        <a:defRPr kern="1200">
          <a:solidFill>
            <a:schemeClr val="bg1"/>
          </a:solidFill>
          <a:latin typeface="+mn-lt"/>
          <a:ea typeface="+mn-ea"/>
          <a:cs typeface="+mn-cs"/>
        </a:defRPr>
      </a:lvl3pPr>
      <a:lvl4pPr marL="1600200" indent="-228600" algn="l" rtl="0" eaLnBrk="0" fontAlgn="base" hangingPunct="0">
        <a:spcBef>
          <a:spcPct val="20000"/>
        </a:spcBef>
        <a:spcAft>
          <a:spcPct val="0"/>
        </a:spcAft>
        <a:buClr>
          <a:schemeClr val="bg1"/>
        </a:buClr>
        <a:buSzPct val="60000"/>
        <a:buFont typeface="Marlett" pitchFamily="2" charset="2"/>
        <a:buChar char="i"/>
        <a:defRPr sz="16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0.png"/><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Dokument_programa_Microsoft_Word_97___20031.doc"/></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png"/><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6.png"/><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png"/><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8.png"/><Relationship Id="rId5" Type="http://schemas.openxmlformats.org/officeDocument/2006/relationships/oleObject" Target="../embeddings/oleObject5.bin"/><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broja slajda 3"/>
          <p:cNvSpPr>
            <a:spLocks noGrp="1"/>
          </p:cNvSpPr>
          <p:nvPr>
            <p:ph type="sldNum" sz="quarter" idx="10"/>
          </p:nvPr>
        </p:nvSpPr>
        <p:spPr/>
        <p:txBody>
          <a:bodyPr/>
          <a:lstStyle/>
          <a:p>
            <a:fld id="{99E78423-C064-4969-B7F5-F9CF8B72A024}" type="slidenum">
              <a:rPr lang="en-GB"/>
              <a:pPr/>
              <a:t>1</a:t>
            </a:fld>
            <a:endParaRPr lang="en-GB"/>
          </a:p>
        </p:txBody>
      </p:sp>
      <p:sp>
        <p:nvSpPr>
          <p:cNvPr id="237570" name="Rectangle 2"/>
          <p:cNvSpPr>
            <a:spLocks noGrp="1" noChangeArrowheads="1"/>
          </p:cNvSpPr>
          <p:nvPr>
            <p:ph type="ctrTitle"/>
          </p:nvPr>
        </p:nvSpPr>
        <p:spPr>
          <a:xfrm>
            <a:off x="4343400" y="990600"/>
            <a:ext cx="4495800" cy="4876800"/>
          </a:xfrm>
        </p:spPr>
        <p:txBody>
          <a:bodyPr anchor="ctr"/>
          <a:lstStyle/>
          <a:p>
            <a:pPr>
              <a:lnSpc>
                <a:spcPct val="150000"/>
              </a:lnSpc>
            </a:pPr>
            <a:r>
              <a:rPr lang="hr-HR" sz="3200"/>
              <a:t>Kako zaštititi</a:t>
            </a:r>
            <a:r>
              <a:rPr lang="en-US" sz="3200"/>
              <a:t> </a:t>
            </a:r>
            <a:br>
              <a:rPr lang="en-US" sz="3200"/>
            </a:br>
            <a:r>
              <a:rPr lang="hr-HR" sz="3200"/>
              <a:t>ruke radnika</a:t>
            </a:r>
            <a:r>
              <a:rPr lang="en-US" sz="3200"/>
              <a:t> </a:t>
            </a:r>
            <a:br>
              <a:rPr lang="en-US" sz="3200"/>
            </a:br>
            <a:r>
              <a:rPr lang="hr-HR" sz="3200"/>
              <a:t>od vibracija</a:t>
            </a:r>
            <a:r>
              <a:rPr lang="en-US" sz="3200"/>
              <a:t> </a:t>
            </a:r>
            <a:br>
              <a:rPr lang="en-US" sz="3200"/>
            </a:br>
            <a:r>
              <a:rPr lang="hr-HR" sz="3200"/>
              <a:t>u njihovom</a:t>
            </a:r>
            <a:r>
              <a:rPr lang="en-US" sz="3200"/>
              <a:t> </a:t>
            </a:r>
            <a:br>
              <a:rPr lang="en-US" sz="3200"/>
            </a:br>
            <a:r>
              <a:rPr lang="hr-HR" sz="3200"/>
              <a:t>radnom okruženju</a:t>
            </a:r>
            <a:endParaRPr lang="en-US" sz="3200"/>
          </a:p>
        </p:txBody>
      </p:sp>
      <p:sp>
        <p:nvSpPr>
          <p:cNvPr id="237571" name="Rectangle 3"/>
          <p:cNvSpPr>
            <a:spLocks noGrp="1" noChangeArrowheads="1"/>
          </p:cNvSpPr>
          <p:nvPr>
            <p:ph type="subTitle" idx="1"/>
          </p:nvPr>
        </p:nvSpPr>
        <p:spPr>
          <a:xfrm>
            <a:off x="990600" y="4953000"/>
            <a:ext cx="3276600" cy="533400"/>
          </a:xfrm>
        </p:spPr>
        <p:txBody>
          <a:bodyPr/>
          <a:lstStyle/>
          <a:p>
            <a:r>
              <a:rPr lang="en-US"/>
              <a:t>Ansell </a:t>
            </a:r>
            <a:r>
              <a:rPr lang="hr-HR"/>
              <a:t>Industrijski program</a:t>
            </a:r>
            <a:endParaRPr lang="en-US"/>
          </a:p>
        </p:txBody>
      </p:sp>
      <p:pic>
        <p:nvPicPr>
          <p:cNvPr id="2375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685800"/>
            <a:ext cx="3657600" cy="364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broja slajda 3"/>
          <p:cNvSpPr>
            <a:spLocks noGrp="1"/>
          </p:cNvSpPr>
          <p:nvPr>
            <p:ph type="sldNum" sz="quarter" idx="10"/>
          </p:nvPr>
        </p:nvSpPr>
        <p:spPr/>
        <p:txBody>
          <a:bodyPr/>
          <a:lstStyle/>
          <a:p>
            <a:fld id="{B2F4684E-7288-4E75-AA71-DAE4AB68CCFA}" type="slidenum">
              <a:rPr lang="en-GB"/>
              <a:pPr/>
              <a:t>10</a:t>
            </a:fld>
            <a:endParaRPr lang="en-GB"/>
          </a:p>
        </p:txBody>
      </p:sp>
      <p:sp>
        <p:nvSpPr>
          <p:cNvPr id="257030" name="Rectangle 6"/>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graphicFrame>
        <p:nvGraphicFramePr>
          <p:cNvPr id="257028" name="Object 4"/>
          <p:cNvGraphicFramePr>
            <a:graphicFrameLocks noChangeAspect="1"/>
          </p:cNvGraphicFramePr>
          <p:nvPr/>
        </p:nvGraphicFramePr>
        <p:xfrm>
          <a:off x="-228600" y="457200"/>
          <a:ext cx="9829800" cy="4745038"/>
        </p:xfrm>
        <a:graphic>
          <a:graphicData uri="http://schemas.openxmlformats.org/presentationml/2006/ole">
            <mc:AlternateContent xmlns:mc="http://schemas.openxmlformats.org/markup-compatibility/2006">
              <mc:Choice xmlns:v="urn:schemas-microsoft-com:vml" Requires="v">
                <p:oleObj spid="_x0000_s257033" name="Photo Editor Photo" r:id="rId4" imgW="21333333" imgH="10295238" progId="MSPhotoEd.3">
                  <p:embed/>
                </p:oleObj>
              </mc:Choice>
              <mc:Fallback>
                <p:oleObj name="Photo Editor Photo" r:id="rId4" imgW="21333333" imgH="10295238"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57200"/>
                        <a:ext cx="9829800" cy="474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7032" name="Text Box 8"/>
          <p:cNvSpPr txBox="1">
            <a:spLocks noChangeArrowheads="1"/>
          </p:cNvSpPr>
          <p:nvPr/>
        </p:nvSpPr>
        <p:spPr bwMode="auto">
          <a:xfrm>
            <a:off x="685800" y="5486400"/>
            <a:ext cx="7772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r-HR" sz="2000" b="1" i="1">
                <a:solidFill>
                  <a:srgbClr val="000000"/>
                </a:solidFill>
              </a:rPr>
              <a:t>Preko</a:t>
            </a:r>
            <a:r>
              <a:rPr lang="en-US" sz="2000" b="1" i="1">
                <a:solidFill>
                  <a:srgbClr val="000000"/>
                </a:solidFill>
              </a:rPr>
              <a:t> 500 Hz, </a:t>
            </a:r>
            <a:r>
              <a:rPr lang="hr-HR" sz="2000" b="1" i="1">
                <a:solidFill>
                  <a:srgbClr val="000000"/>
                </a:solidFill>
              </a:rPr>
              <a:t>manje od </a:t>
            </a:r>
            <a:r>
              <a:rPr lang="en-US" sz="2000" b="1" i="1">
                <a:solidFill>
                  <a:srgbClr val="000000"/>
                </a:solidFill>
              </a:rPr>
              <a:t>1 % </a:t>
            </a:r>
            <a:r>
              <a:rPr lang="hr-HR" sz="2000" b="1" i="1">
                <a:solidFill>
                  <a:srgbClr val="000000"/>
                </a:solidFill>
              </a:rPr>
              <a:t>vibracija</a:t>
            </a:r>
            <a:endParaRPr lang="en-US" sz="2000" b="1" i="1">
              <a:solidFill>
                <a:srgbClr val="000000"/>
              </a:solidFill>
            </a:endParaRPr>
          </a:p>
          <a:p>
            <a:pPr algn="ctr">
              <a:spcBef>
                <a:spcPct val="50000"/>
              </a:spcBef>
            </a:pPr>
            <a:r>
              <a:rPr lang="en-US" sz="2000" b="1" i="1">
                <a:solidFill>
                  <a:srgbClr val="000000"/>
                </a:solidFill>
              </a:rPr>
              <a:t> </a:t>
            </a:r>
            <a:r>
              <a:rPr lang="hr-HR" sz="2000" b="1" i="1">
                <a:solidFill>
                  <a:srgbClr val="000000"/>
                </a:solidFill>
              </a:rPr>
              <a:t>se prenose na šaku i ruku</a:t>
            </a:r>
            <a:r>
              <a:rPr lang="en-US" sz="2000" b="1" i="1">
                <a:solidFill>
                  <a:srgbClr val="000000"/>
                </a:solidFill>
              </a:rPr>
              <a:t>.</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broja slajda 3"/>
          <p:cNvSpPr>
            <a:spLocks noGrp="1"/>
          </p:cNvSpPr>
          <p:nvPr>
            <p:ph type="sldNum" sz="quarter" idx="10"/>
          </p:nvPr>
        </p:nvSpPr>
        <p:spPr/>
        <p:txBody>
          <a:bodyPr/>
          <a:lstStyle/>
          <a:p>
            <a:fld id="{48FBE1D6-FE55-4649-BF99-9B34158FEA48}" type="slidenum">
              <a:rPr lang="en-GB"/>
              <a:pPr/>
              <a:t>11</a:t>
            </a:fld>
            <a:endParaRPr lang="en-GB"/>
          </a:p>
        </p:txBody>
      </p:sp>
      <p:sp>
        <p:nvSpPr>
          <p:cNvPr id="241666" name="Rectangle 2"/>
          <p:cNvSpPr>
            <a:spLocks noGrp="1" noChangeArrowheads="1"/>
          </p:cNvSpPr>
          <p:nvPr>
            <p:ph type="title"/>
          </p:nvPr>
        </p:nvSpPr>
        <p:spPr>
          <a:xfrm>
            <a:off x="685800" y="609600"/>
            <a:ext cx="4800600" cy="1143000"/>
          </a:xfrm>
        </p:spPr>
        <p:txBody>
          <a:bodyPr/>
          <a:lstStyle/>
          <a:p>
            <a:r>
              <a:rPr lang="hr-HR" sz="2800"/>
              <a:t>Razlozi za odabir</a:t>
            </a:r>
            <a:r>
              <a:rPr lang="en-US" sz="2800"/>
              <a:t/>
            </a:r>
            <a:br>
              <a:rPr lang="en-US" sz="2800"/>
            </a:br>
            <a:r>
              <a:rPr lang="en-US" sz="2800"/>
              <a:t> Ansell</a:t>
            </a:r>
            <a:r>
              <a:rPr lang="hr-HR" sz="2800"/>
              <a:t>-ove</a:t>
            </a:r>
            <a:r>
              <a:rPr lang="en-US" sz="2800"/>
              <a:t> Vibra</a:t>
            </a:r>
            <a:r>
              <a:rPr lang="nl-BE" sz="2800"/>
              <a:t>G</a:t>
            </a:r>
            <a:r>
              <a:rPr lang="en-US" sz="2800"/>
              <a:t>uard</a:t>
            </a:r>
            <a:r>
              <a:rPr lang="hr-HR" sz="2800"/>
              <a:t> rukavice</a:t>
            </a:r>
            <a:endParaRPr lang="en-US" sz="2800"/>
          </a:p>
        </p:txBody>
      </p:sp>
      <p:sp>
        <p:nvSpPr>
          <p:cNvPr id="241673" name="Rectangle 9"/>
          <p:cNvSpPr>
            <a:spLocks noGrp="1" noChangeArrowheads="1"/>
          </p:cNvSpPr>
          <p:nvPr>
            <p:ph type="body" idx="1"/>
          </p:nvPr>
        </p:nvSpPr>
        <p:spPr/>
        <p:txBody>
          <a:bodyPr/>
          <a:lstStyle/>
          <a:p>
            <a:pPr>
              <a:lnSpc>
                <a:spcPct val="90000"/>
              </a:lnSpc>
            </a:pPr>
            <a:r>
              <a:rPr lang="hr-HR" u="sng"/>
              <a:t>Zaštitna rukavica</a:t>
            </a:r>
            <a:endParaRPr lang="en-US"/>
          </a:p>
          <a:p>
            <a:pPr lvl="1">
              <a:lnSpc>
                <a:spcPct val="90000"/>
              </a:lnSpc>
            </a:pPr>
            <a:r>
              <a:rPr lang="hr-HR"/>
              <a:t>Široki raspon zaštite od frekvencija</a:t>
            </a:r>
            <a:endParaRPr lang="en-US"/>
          </a:p>
          <a:p>
            <a:pPr lvl="1">
              <a:lnSpc>
                <a:spcPct val="90000"/>
              </a:lnSpc>
            </a:pPr>
            <a:r>
              <a:rPr lang="hr-HR"/>
              <a:t>Potpuna zaštita prstiju i dlana</a:t>
            </a:r>
            <a:endParaRPr lang="en-US"/>
          </a:p>
          <a:p>
            <a:pPr lvl="1">
              <a:lnSpc>
                <a:spcPct val="90000"/>
              </a:lnSpc>
            </a:pPr>
            <a:r>
              <a:rPr lang="hr-HR"/>
              <a:t>Dobre mehaničke performanse </a:t>
            </a:r>
          </a:p>
          <a:p>
            <a:pPr lvl="1">
              <a:lnSpc>
                <a:spcPct val="90000"/>
              </a:lnSpc>
              <a:buFont typeface="Monotype Sorts" pitchFamily="2" charset="2"/>
              <a:buNone/>
            </a:pPr>
            <a:r>
              <a:rPr lang="hr-HR"/>
              <a:t>	i dobar zahvat</a:t>
            </a:r>
            <a:endParaRPr lang="en-US"/>
          </a:p>
          <a:p>
            <a:pPr lvl="1">
              <a:lnSpc>
                <a:spcPct val="90000"/>
              </a:lnSpc>
            </a:pPr>
            <a:r>
              <a:rPr lang="hr-HR"/>
              <a:t>Bez silikona</a:t>
            </a:r>
            <a:endParaRPr lang="en-US"/>
          </a:p>
          <a:p>
            <a:pPr>
              <a:lnSpc>
                <a:spcPct val="90000"/>
              </a:lnSpc>
            </a:pPr>
            <a:endParaRPr lang="en-US" sz="1400"/>
          </a:p>
          <a:p>
            <a:pPr>
              <a:lnSpc>
                <a:spcPct val="90000"/>
              </a:lnSpc>
            </a:pPr>
            <a:r>
              <a:rPr lang="hr-HR" u="sng"/>
              <a:t>Udobna rukavica</a:t>
            </a:r>
            <a:endParaRPr lang="en-US"/>
          </a:p>
          <a:p>
            <a:pPr lvl="1">
              <a:lnSpc>
                <a:spcPct val="90000"/>
              </a:lnSpc>
            </a:pPr>
            <a:r>
              <a:rPr lang="hr-HR"/>
              <a:t>Ergonomski dizajn</a:t>
            </a:r>
            <a:endParaRPr lang="en-US"/>
          </a:p>
          <a:p>
            <a:pPr lvl="1">
              <a:lnSpc>
                <a:spcPct val="90000"/>
              </a:lnSpc>
            </a:pPr>
            <a:r>
              <a:rPr lang="hr-HR"/>
              <a:t>Fantastična fleksibilnost</a:t>
            </a:r>
            <a:endParaRPr lang="en-US"/>
          </a:p>
          <a:p>
            <a:pPr>
              <a:lnSpc>
                <a:spcPct val="90000"/>
              </a:lnSpc>
            </a:pPr>
            <a:endParaRPr lang="en-US" sz="1400"/>
          </a:p>
          <a:p>
            <a:pPr>
              <a:lnSpc>
                <a:spcPct val="90000"/>
              </a:lnSpc>
            </a:pPr>
            <a:r>
              <a:rPr lang="en-US" u="sng"/>
              <a:t>Ansell</a:t>
            </a:r>
            <a:r>
              <a:rPr lang="hr-HR" u="sng"/>
              <a:t>-ova</a:t>
            </a:r>
            <a:r>
              <a:rPr lang="en-US" u="sng"/>
              <a:t> </a:t>
            </a:r>
            <a:r>
              <a:rPr lang="hr-HR" u="sng"/>
              <a:t>kvaliteta</a:t>
            </a:r>
            <a:r>
              <a:rPr lang="en-US" u="sng"/>
              <a:t>, </a:t>
            </a:r>
            <a:r>
              <a:rPr lang="hr-HR" u="sng"/>
              <a:t>pouzdanost i usluge</a:t>
            </a:r>
            <a:endParaRPr lang="en-US" u="sng"/>
          </a:p>
        </p:txBody>
      </p:sp>
      <p:pic>
        <p:nvPicPr>
          <p:cNvPr id="24167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8975" y="533400"/>
            <a:ext cx="289401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broja slajda 3"/>
          <p:cNvSpPr>
            <a:spLocks noGrp="1"/>
          </p:cNvSpPr>
          <p:nvPr>
            <p:ph type="sldNum" sz="quarter" idx="10"/>
          </p:nvPr>
        </p:nvSpPr>
        <p:spPr/>
        <p:txBody>
          <a:bodyPr/>
          <a:lstStyle/>
          <a:p>
            <a:fld id="{47B8D4E9-539E-41DE-84C1-984B9FE026A9}" type="slidenum">
              <a:rPr lang="en-GB"/>
              <a:pPr/>
              <a:t>2</a:t>
            </a:fld>
            <a:endParaRPr lang="en-GB"/>
          </a:p>
        </p:txBody>
      </p:sp>
      <p:sp>
        <p:nvSpPr>
          <p:cNvPr id="238594" name="Rectangle 2"/>
          <p:cNvSpPr>
            <a:spLocks noGrp="1" noChangeArrowheads="1"/>
          </p:cNvSpPr>
          <p:nvPr>
            <p:ph type="title"/>
          </p:nvPr>
        </p:nvSpPr>
        <p:spPr>
          <a:xfrm>
            <a:off x="685800" y="609600"/>
            <a:ext cx="5715000" cy="1447800"/>
          </a:xfrm>
        </p:spPr>
        <p:txBody>
          <a:bodyPr/>
          <a:lstStyle/>
          <a:p>
            <a:r>
              <a:rPr lang="hr-HR"/>
              <a:t>Primjene gdje radnici mogu biti izloženi vibracijama</a:t>
            </a:r>
            <a:endParaRPr lang="en-US"/>
          </a:p>
        </p:txBody>
      </p:sp>
      <p:sp>
        <p:nvSpPr>
          <p:cNvPr id="238595" name="Rectangle 3"/>
          <p:cNvSpPr>
            <a:spLocks noGrp="1" noChangeArrowheads="1"/>
          </p:cNvSpPr>
          <p:nvPr>
            <p:ph type="body" idx="1"/>
          </p:nvPr>
        </p:nvSpPr>
        <p:spPr>
          <a:xfrm>
            <a:off x="533400" y="2209800"/>
            <a:ext cx="3886200" cy="4114800"/>
          </a:xfrm>
        </p:spPr>
        <p:txBody>
          <a:bodyPr/>
          <a:lstStyle/>
          <a:p>
            <a:pPr>
              <a:lnSpc>
                <a:spcPct val="120000"/>
              </a:lnSpc>
              <a:buFontTx/>
              <a:buChar char="•"/>
            </a:pPr>
            <a:r>
              <a:rPr lang="hr-HR" sz="2000"/>
              <a:t>Građenje kuća</a:t>
            </a:r>
            <a:r>
              <a:rPr lang="en-US" sz="2000"/>
              <a:t> </a:t>
            </a:r>
            <a:r>
              <a:rPr lang="hr-HR" sz="2000"/>
              <a:t>i konstrukcija</a:t>
            </a:r>
            <a:endParaRPr lang="en-US" sz="2000"/>
          </a:p>
          <a:p>
            <a:pPr>
              <a:lnSpc>
                <a:spcPct val="120000"/>
              </a:lnSpc>
              <a:buFontTx/>
              <a:buChar char="•"/>
            </a:pPr>
            <a:r>
              <a:rPr lang="hr-HR" sz="2000"/>
              <a:t>Ljevaonice</a:t>
            </a:r>
            <a:r>
              <a:rPr lang="en-US" sz="2000"/>
              <a:t> </a:t>
            </a:r>
            <a:r>
              <a:rPr lang="hr-HR" sz="2000"/>
              <a:t>i metalna industrija</a:t>
            </a:r>
            <a:endParaRPr lang="en-US" sz="2000"/>
          </a:p>
          <a:p>
            <a:pPr>
              <a:lnSpc>
                <a:spcPct val="120000"/>
              </a:lnSpc>
              <a:buFontTx/>
              <a:buChar char="•"/>
            </a:pPr>
            <a:r>
              <a:rPr lang="hr-HR" sz="2000"/>
              <a:t>Šumarstvo i agrikultura</a:t>
            </a:r>
            <a:endParaRPr lang="en-US" sz="2000"/>
          </a:p>
          <a:p>
            <a:pPr>
              <a:lnSpc>
                <a:spcPct val="120000"/>
              </a:lnSpc>
              <a:buFontTx/>
              <a:buChar char="•"/>
            </a:pPr>
            <a:r>
              <a:rPr lang="hr-HR" sz="2000"/>
              <a:t>Drvna industrija</a:t>
            </a:r>
            <a:r>
              <a:rPr lang="en-US" sz="2000"/>
              <a:t> </a:t>
            </a:r>
            <a:r>
              <a:rPr lang="hr-HR" sz="2000"/>
              <a:t>i proizvodnja namještaja</a:t>
            </a:r>
            <a:endParaRPr lang="en-US" sz="2000"/>
          </a:p>
          <a:p>
            <a:pPr>
              <a:lnSpc>
                <a:spcPct val="120000"/>
              </a:lnSpc>
              <a:buFontTx/>
              <a:buChar char="•"/>
            </a:pPr>
            <a:r>
              <a:rPr lang="hr-HR" sz="2000"/>
              <a:t>Transport</a:t>
            </a:r>
            <a:r>
              <a:rPr lang="en-US" sz="2000"/>
              <a:t> </a:t>
            </a:r>
            <a:r>
              <a:rPr lang="hr-HR" sz="2000"/>
              <a:t>i javne ustanove</a:t>
            </a:r>
            <a:endParaRPr lang="en-US" sz="2000"/>
          </a:p>
          <a:p>
            <a:pPr>
              <a:lnSpc>
                <a:spcPct val="120000"/>
              </a:lnSpc>
              <a:buFontTx/>
              <a:buChar char="•"/>
            </a:pPr>
            <a:r>
              <a:rPr lang="hr-HR" sz="2000"/>
              <a:t>Proizvodne industrije</a:t>
            </a:r>
            <a:endParaRPr lang="en-US" sz="2000"/>
          </a:p>
          <a:p>
            <a:pPr>
              <a:lnSpc>
                <a:spcPct val="120000"/>
              </a:lnSpc>
              <a:buFontTx/>
              <a:buChar char="•"/>
            </a:pPr>
            <a:r>
              <a:rPr lang="hr-HR" sz="2000"/>
              <a:t>Kamenolomi, miniranje</a:t>
            </a:r>
            <a:endParaRPr lang="en-US" sz="2000"/>
          </a:p>
          <a:p>
            <a:endParaRPr lang="en-US"/>
          </a:p>
        </p:txBody>
      </p:sp>
      <p:sp>
        <p:nvSpPr>
          <p:cNvPr id="238596" name="Rectangle 4"/>
          <p:cNvSpPr>
            <a:spLocks noChangeArrowheads="1"/>
          </p:cNvSpPr>
          <p:nvPr/>
        </p:nvSpPr>
        <p:spPr bwMode="auto">
          <a:xfrm>
            <a:off x="4876800" y="2286000"/>
            <a:ext cx="3657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2400">
                <a:solidFill>
                  <a:schemeClr val="bg1"/>
                </a:solidFill>
                <a:latin typeface="Times New Roman" panose="02020603050405020304" pitchFamily="18" charset="0"/>
              </a:defRPr>
            </a:lvl1pPr>
            <a:lvl2pPr marL="742950" indent="-285750">
              <a:spcBef>
                <a:spcPct val="20000"/>
              </a:spcBef>
              <a:buClr>
                <a:schemeClr val="bg1"/>
              </a:buClr>
              <a:buSzPct val="60000"/>
              <a:buFont typeface="Monotype Sorts" pitchFamily="2" charset="2"/>
              <a:buChar char="è"/>
              <a:defRPr sz="2000">
                <a:solidFill>
                  <a:schemeClr val="bg1"/>
                </a:solidFill>
                <a:latin typeface="Times New Roman" panose="02020603050405020304" pitchFamily="18" charset="0"/>
              </a:defRPr>
            </a:lvl2pPr>
            <a:lvl3pPr marL="1143000" indent="-228600">
              <a:spcBef>
                <a:spcPct val="20000"/>
              </a:spcBef>
              <a:buClr>
                <a:schemeClr val="bg1"/>
              </a:buClr>
              <a:buSzPct val="60000"/>
              <a:buFont typeface="Monotype Sorts" pitchFamily="2" charset="2"/>
              <a:buChar char="ç"/>
              <a:defRPr>
                <a:solidFill>
                  <a:schemeClr val="bg1"/>
                </a:solidFill>
                <a:latin typeface="Times New Roman" panose="02020603050405020304" pitchFamily="18" charset="0"/>
              </a:defRPr>
            </a:lvl3pPr>
            <a:lvl4pPr marL="1600200" indent="-228600">
              <a:spcBef>
                <a:spcPct val="20000"/>
              </a:spcBef>
              <a:buClr>
                <a:schemeClr val="bg1"/>
              </a:buClr>
              <a:buSzPct val="60000"/>
              <a:buFont typeface="Marlett" pitchFamily="2" charset="2"/>
              <a:buChar char="i"/>
              <a:defRPr sz="16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buFontTx/>
              <a:buChar char="•"/>
            </a:pPr>
            <a:r>
              <a:rPr lang="hr-HR" sz="2000"/>
              <a:t>Rotirajući i perkusativni ručni alati</a:t>
            </a:r>
            <a:r>
              <a:rPr lang="en-US" sz="2000"/>
              <a:t>:</a:t>
            </a:r>
            <a:r>
              <a:rPr lang="hr-HR" sz="2000"/>
              <a:t> bušilice</a:t>
            </a:r>
            <a:r>
              <a:rPr lang="en-US" sz="2000"/>
              <a:t>, </a:t>
            </a:r>
            <a:r>
              <a:rPr lang="hr-HR" sz="2000"/>
              <a:t>orbitalni i rotirajuće-orbitalni alati za pjeskarenje</a:t>
            </a:r>
            <a:r>
              <a:rPr lang="en-US" sz="2000"/>
              <a:t>, </a:t>
            </a:r>
            <a:r>
              <a:rPr lang="hr-HR" sz="2000"/>
              <a:t>razanje metala</a:t>
            </a:r>
            <a:r>
              <a:rPr lang="en-US" sz="2000"/>
              <a:t>, </a:t>
            </a:r>
            <a:r>
              <a:rPr lang="hr-HR" sz="2000"/>
              <a:t>čekićar</a:t>
            </a:r>
            <a:r>
              <a:rPr lang="en-US" sz="2000"/>
              <a:t>, </a:t>
            </a:r>
            <a:r>
              <a:rPr lang="hr-HR" sz="2000"/>
              <a:t>pneumatska bušilica</a:t>
            </a:r>
            <a:endParaRPr lang="en-US" sz="2000"/>
          </a:p>
          <a:p>
            <a:pPr>
              <a:buFontTx/>
              <a:buChar char="•"/>
            </a:pPr>
            <a:r>
              <a:rPr lang="hr-HR" sz="2000"/>
              <a:t>Vibrirajući radni dijelovi koje opreratori drže u ruci</a:t>
            </a:r>
            <a:r>
              <a:rPr lang="en-US" sz="2000"/>
              <a:t>,</a:t>
            </a:r>
          </a:p>
          <a:p>
            <a:pPr>
              <a:buFontTx/>
              <a:buChar char="•"/>
            </a:pPr>
            <a:r>
              <a:rPr lang="hr-HR" sz="2000"/>
              <a:t>Vibrirajući strojevi</a:t>
            </a:r>
            <a:r>
              <a:rPr lang="en-US" sz="2000"/>
              <a:t>,</a:t>
            </a:r>
          </a:p>
          <a:p>
            <a:pPr>
              <a:buFontTx/>
              <a:buChar char="•"/>
            </a:pPr>
            <a:r>
              <a:rPr lang="hr-HR" sz="2000"/>
              <a:t>Vibrirajuće kontrole koje se drže rukom</a:t>
            </a:r>
            <a:r>
              <a:rPr lang="en-US" sz="2000"/>
              <a:t>: </a:t>
            </a:r>
            <a:r>
              <a:rPr lang="hr-HR" sz="2000"/>
              <a:t>rukohvati na motoru</a:t>
            </a:r>
            <a:r>
              <a:rPr lang="en-US" sz="2000"/>
              <a:t>, </a:t>
            </a:r>
            <a:r>
              <a:rPr lang="hr-HR" sz="2000"/>
              <a:t>volani na vozilima</a:t>
            </a:r>
            <a:r>
              <a:rPr lang="en-US" sz="2000"/>
              <a:t>, </a:t>
            </a:r>
            <a:r>
              <a:rPr lang="hr-HR" sz="2000"/>
              <a:t>moto-kultivatori</a:t>
            </a:r>
            <a:endParaRPr lang="en-US" sz="2000"/>
          </a:p>
          <a:p>
            <a:endParaRPr lang="en-US" sz="2000"/>
          </a:p>
          <a:p>
            <a:endParaRPr lang="en-US"/>
          </a:p>
        </p:txBody>
      </p:sp>
      <p:graphicFrame>
        <p:nvGraphicFramePr>
          <p:cNvPr id="238600" name="Object 8"/>
          <p:cNvGraphicFramePr>
            <a:graphicFrameLocks noChangeAspect="1"/>
          </p:cNvGraphicFramePr>
          <p:nvPr/>
        </p:nvGraphicFramePr>
        <p:xfrm>
          <a:off x="6553200" y="609600"/>
          <a:ext cx="1724025" cy="1395413"/>
        </p:xfrm>
        <a:graphic>
          <a:graphicData uri="http://schemas.openxmlformats.org/presentationml/2006/ole">
            <mc:AlternateContent xmlns:mc="http://schemas.openxmlformats.org/markup-compatibility/2006">
              <mc:Choice xmlns:v="urn:schemas-microsoft-com:vml" Requires="v">
                <p:oleObj spid="_x0000_s265216" name="Document" r:id="rId4" imgW="705600" imgH="569880" progId="Word.Document.8">
                  <p:embed/>
                </p:oleObj>
              </mc:Choice>
              <mc:Fallback>
                <p:oleObj name="Document" r:id="rId4" imgW="705600" imgH="569880" progId="Word.Document.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609600"/>
                        <a:ext cx="1724025"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broja slajda 3"/>
          <p:cNvSpPr>
            <a:spLocks noGrp="1"/>
          </p:cNvSpPr>
          <p:nvPr>
            <p:ph type="sldNum" sz="quarter" idx="10"/>
          </p:nvPr>
        </p:nvSpPr>
        <p:spPr/>
        <p:txBody>
          <a:bodyPr/>
          <a:lstStyle/>
          <a:p>
            <a:fld id="{67F9ECB2-4712-4F64-AF55-F20838886ED9}" type="slidenum">
              <a:rPr lang="en-GB"/>
              <a:pPr/>
              <a:t>3</a:t>
            </a:fld>
            <a:endParaRPr lang="en-GB"/>
          </a:p>
        </p:txBody>
      </p:sp>
      <p:sp>
        <p:nvSpPr>
          <p:cNvPr id="242690" name="Rectangle 2"/>
          <p:cNvSpPr>
            <a:spLocks noGrp="1" noChangeArrowheads="1"/>
          </p:cNvSpPr>
          <p:nvPr>
            <p:ph type="title"/>
          </p:nvPr>
        </p:nvSpPr>
        <p:spPr>
          <a:xfrm>
            <a:off x="685800" y="609600"/>
            <a:ext cx="7772400" cy="838200"/>
          </a:xfrm>
        </p:spPr>
        <p:txBody>
          <a:bodyPr/>
          <a:lstStyle/>
          <a:p>
            <a:r>
              <a:rPr lang="hr-HR"/>
              <a:t>Posljedice na zdravlje radnika</a:t>
            </a:r>
            <a:endParaRPr lang="en-US"/>
          </a:p>
        </p:txBody>
      </p:sp>
      <p:sp>
        <p:nvSpPr>
          <p:cNvPr id="242691" name="Rectangle 3"/>
          <p:cNvSpPr>
            <a:spLocks noGrp="1" noChangeArrowheads="1"/>
          </p:cNvSpPr>
          <p:nvPr>
            <p:ph type="body" idx="1"/>
          </p:nvPr>
        </p:nvSpPr>
        <p:spPr>
          <a:xfrm>
            <a:off x="609600" y="1676400"/>
            <a:ext cx="8077200" cy="4419600"/>
          </a:xfrm>
        </p:spPr>
        <p:txBody>
          <a:bodyPr/>
          <a:lstStyle/>
          <a:p>
            <a:pPr marL="55563" indent="-55563"/>
            <a:r>
              <a:rPr lang="hr-HR" sz="2000"/>
              <a:t>Pretjerana izloženost štetnim vibracijama </a:t>
            </a:r>
            <a:r>
              <a:rPr lang="en-US" sz="2000"/>
              <a:t>(</a:t>
            </a:r>
            <a:r>
              <a:rPr lang="hr-HR" sz="2000"/>
              <a:t>od </a:t>
            </a:r>
            <a:r>
              <a:rPr lang="en-US" sz="2000"/>
              <a:t>8 </a:t>
            </a:r>
            <a:r>
              <a:rPr lang="hr-HR" sz="2000"/>
              <a:t>do </a:t>
            </a:r>
            <a:r>
              <a:rPr lang="en-US" sz="2000"/>
              <a:t>1000 Hz) </a:t>
            </a:r>
            <a:r>
              <a:rPr lang="hr-HR" sz="2000"/>
              <a:t>može prouzročiti nekoliko poteškoća i poremećaja zdravlja uglavnom na gornjim ekstremitetima </a:t>
            </a:r>
            <a:r>
              <a:rPr lang="en-US" sz="2000"/>
              <a:t>(</a:t>
            </a:r>
            <a:r>
              <a:rPr lang="hr-HR" sz="2000"/>
              <a:t>šaka i ruka</a:t>
            </a:r>
            <a:r>
              <a:rPr lang="en-US" sz="2000"/>
              <a:t>) :</a:t>
            </a:r>
          </a:p>
          <a:p>
            <a:pPr marL="55563" indent="-55563"/>
            <a:endParaRPr lang="en-US" sz="2000"/>
          </a:p>
          <a:p>
            <a:pPr marL="55563" indent="-55563">
              <a:buFontTx/>
              <a:buChar char="•"/>
            </a:pPr>
            <a:r>
              <a:rPr lang="en-US" sz="2000"/>
              <a:t> </a:t>
            </a:r>
            <a:r>
              <a:rPr lang="hr-HR" sz="2000"/>
              <a:t>protok krvi u šakama</a:t>
            </a:r>
            <a:r>
              <a:rPr lang="en-US" sz="2000"/>
              <a:t>: Raynaud</a:t>
            </a:r>
            <a:r>
              <a:rPr lang="hr-HR" sz="2000"/>
              <a:t>ov fenomen ili bijeli prsti (uzrokovani vibracijom)</a:t>
            </a:r>
            <a:r>
              <a:rPr lang="en-US" sz="2000"/>
              <a:t>,</a:t>
            </a:r>
          </a:p>
          <a:p>
            <a:pPr marL="55563" indent="-55563">
              <a:buFontTx/>
              <a:buChar char="•"/>
            </a:pPr>
            <a:endParaRPr lang="en-US" sz="900"/>
          </a:p>
          <a:p>
            <a:pPr marL="55563" indent="-55563">
              <a:buFontTx/>
              <a:buChar char="•"/>
            </a:pPr>
            <a:r>
              <a:rPr lang="en-US" sz="2000"/>
              <a:t> </a:t>
            </a:r>
            <a:r>
              <a:rPr lang="hr-HR" sz="2000"/>
              <a:t>neurološki poremećaji</a:t>
            </a:r>
            <a:r>
              <a:rPr lang="en-US" sz="2000"/>
              <a:t>,</a:t>
            </a:r>
          </a:p>
          <a:p>
            <a:pPr marL="55563" indent="-55563">
              <a:buFontTx/>
              <a:buChar char="•"/>
            </a:pPr>
            <a:endParaRPr lang="en-US" sz="900"/>
          </a:p>
          <a:p>
            <a:pPr marL="55563" indent="-55563">
              <a:buFontTx/>
              <a:buChar char="•"/>
            </a:pPr>
            <a:r>
              <a:rPr lang="en-US" sz="2000"/>
              <a:t> </a:t>
            </a:r>
            <a:r>
              <a:rPr lang="hr-HR" sz="2000"/>
              <a:t>poremećaji mišića i kostiju</a:t>
            </a:r>
            <a:r>
              <a:rPr lang="en-US" sz="2000"/>
              <a:t>.</a:t>
            </a:r>
            <a:endParaRPr lang="en-US"/>
          </a:p>
          <a:p>
            <a:pPr marL="55563" indent="-55563"/>
            <a:endParaRPr lang="en-US"/>
          </a:p>
          <a:p>
            <a:pPr marL="55563" indent="-55563"/>
            <a:endParaRPr lang="en-US"/>
          </a:p>
          <a:p>
            <a:pPr marL="55563" indent="-55563"/>
            <a:r>
              <a:rPr lang="hr-HR" sz="2000"/>
              <a:t>Od </a:t>
            </a:r>
            <a:r>
              <a:rPr lang="en-US" sz="2000"/>
              <a:t>1,7 </a:t>
            </a:r>
            <a:r>
              <a:rPr lang="hr-HR" sz="2000"/>
              <a:t>do </a:t>
            </a:r>
            <a:r>
              <a:rPr lang="en-US" sz="2000"/>
              <a:t>3,6 % </a:t>
            </a:r>
            <a:r>
              <a:rPr lang="hr-HR" sz="2000"/>
              <a:t>radnika u Europi su izloženi štetnim vibracijama koje se prenose preko ruku</a:t>
            </a:r>
            <a:r>
              <a:rPr lang="en-US" sz="2000"/>
              <a:t>.</a:t>
            </a:r>
          </a:p>
          <a:p>
            <a:pPr marL="55563" indent="-55563"/>
            <a:endParaRPr lang="en-US"/>
          </a:p>
        </p:txBody>
      </p:sp>
      <p:sp>
        <p:nvSpPr>
          <p:cNvPr id="242692" name="AutoShape 4"/>
          <p:cNvSpPr>
            <a:spLocks noChangeArrowheads="1"/>
          </p:cNvSpPr>
          <p:nvPr/>
        </p:nvSpPr>
        <p:spPr bwMode="auto">
          <a:xfrm>
            <a:off x="4724400" y="3429000"/>
            <a:ext cx="3124200" cy="2286000"/>
          </a:xfrm>
          <a:prstGeom prst="irregularSeal2">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242693" name="Text Box 5"/>
          <p:cNvSpPr txBox="1">
            <a:spLocks noChangeArrowheads="1"/>
          </p:cNvSpPr>
          <p:nvPr/>
        </p:nvSpPr>
        <p:spPr bwMode="auto">
          <a:xfrm>
            <a:off x="5219700" y="4005263"/>
            <a:ext cx="20574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r-HR" sz="2000" b="1">
                <a:solidFill>
                  <a:srgbClr val="000099"/>
                </a:solidFill>
              </a:rPr>
              <a:t>Vibracijski sindrom </a:t>
            </a:r>
          </a:p>
          <a:p>
            <a:pPr algn="ctr">
              <a:spcBef>
                <a:spcPct val="50000"/>
              </a:spcBef>
            </a:pPr>
            <a:r>
              <a:rPr lang="hr-HR" sz="2000" b="1">
                <a:solidFill>
                  <a:srgbClr val="000099"/>
                </a:solidFill>
              </a:rPr>
              <a:t>šaka-ruka</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A127E3D0-E94E-4689-94BB-8520A4F77595}" type="slidenum">
              <a:rPr lang="en-GB"/>
              <a:pPr/>
              <a:t>4</a:t>
            </a:fld>
            <a:endParaRPr lang="en-GB"/>
          </a:p>
        </p:txBody>
      </p:sp>
      <p:sp>
        <p:nvSpPr>
          <p:cNvPr id="249858" name="Rectangle 2"/>
          <p:cNvSpPr>
            <a:spLocks noGrp="1" noChangeArrowheads="1"/>
          </p:cNvSpPr>
          <p:nvPr>
            <p:ph type="title"/>
          </p:nvPr>
        </p:nvSpPr>
        <p:spPr>
          <a:xfrm>
            <a:off x="685800" y="609600"/>
            <a:ext cx="7772400" cy="762000"/>
          </a:xfrm>
        </p:spPr>
        <p:txBody>
          <a:bodyPr/>
          <a:lstStyle/>
          <a:p>
            <a:r>
              <a:rPr lang="hr-HR"/>
              <a:t>Kako zaštititi radnike od vibracija</a:t>
            </a:r>
            <a:r>
              <a:rPr lang="en-US"/>
              <a:t>?</a:t>
            </a:r>
          </a:p>
        </p:txBody>
      </p:sp>
      <p:sp>
        <p:nvSpPr>
          <p:cNvPr id="249859" name="Rectangle 3"/>
          <p:cNvSpPr>
            <a:spLocks noGrp="1" noChangeArrowheads="1"/>
          </p:cNvSpPr>
          <p:nvPr>
            <p:ph type="body" idx="1"/>
          </p:nvPr>
        </p:nvSpPr>
        <p:spPr>
          <a:xfrm>
            <a:off x="533400" y="1447800"/>
            <a:ext cx="8153400" cy="4648200"/>
          </a:xfrm>
        </p:spPr>
        <p:txBody>
          <a:bodyPr/>
          <a:lstStyle/>
          <a:p>
            <a:pPr>
              <a:lnSpc>
                <a:spcPct val="120000"/>
              </a:lnSpc>
              <a:buFontTx/>
              <a:buChar char="•"/>
            </a:pPr>
            <a:r>
              <a:rPr lang="hr-HR" sz="2000"/>
              <a:t>Primjena ergonomskih pravila pri dizajniranju alata i mašina radi smanjenja potrebne snage potrebne da bi se napravio posao</a:t>
            </a:r>
            <a:r>
              <a:rPr lang="en-US" sz="2000"/>
              <a:t>.</a:t>
            </a:r>
          </a:p>
          <a:p>
            <a:pPr>
              <a:lnSpc>
                <a:spcPct val="120000"/>
              </a:lnSpc>
              <a:buFontTx/>
              <a:buChar char="•"/>
            </a:pPr>
            <a:r>
              <a:rPr lang="hr-HR" sz="2000"/>
              <a:t>Zamjena alata</a:t>
            </a:r>
            <a:r>
              <a:rPr lang="en-US" sz="2000"/>
              <a:t>/</a:t>
            </a:r>
            <a:r>
              <a:rPr lang="hr-HR" sz="2000"/>
              <a:t>strojeva koji prouzročuju prevelike vibracije sa boljim strojevima</a:t>
            </a:r>
            <a:r>
              <a:rPr lang="en-US" sz="2000"/>
              <a:t>.</a:t>
            </a:r>
          </a:p>
          <a:p>
            <a:pPr>
              <a:lnSpc>
                <a:spcPct val="120000"/>
              </a:lnSpc>
              <a:buFontTx/>
              <a:buChar char="•"/>
            </a:pPr>
            <a:r>
              <a:rPr lang="hr-HR" sz="2000"/>
              <a:t>Periodično i regularno održavanje alata</a:t>
            </a:r>
            <a:r>
              <a:rPr lang="en-US" sz="2000"/>
              <a:t>/</a:t>
            </a:r>
            <a:r>
              <a:rPr lang="hr-HR" sz="2000"/>
              <a:t>strojeva</a:t>
            </a:r>
            <a:r>
              <a:rPr lang="en-US" sz="2000"/>
              <a:t>.</a:t>
            </a:r>
          </a:p>
          <a:p>
            <a:pPr>
              <a:lnSpc>
                <a:spcPct val="120000"/>
              </a:lnSpc>
              <a:buFontTx/>
              <a:buChar char="•"/>
            </a:pPr>
            <a:r>
              <a:rPr lang="hr-HR" sz="2000"/>
              <a:t>Organiziranje aktivnosti radnika tako da se izmjenjuju periodi izloženosti vibracijama sa periodima bez izloženosti</a:t>
            </a:r>
            <a:r>
              <a:rPr lang="en-US" sz="2000"/>
              <a:t>.</a:t>
            </a:r>
          </a:p>
          <a:p>
            <a:pPr>
              <a:lnSpc>
                <a:spcPct val="120000"/>
              </a:lnSpc>
              <a:buFontTx/>
              <a:buChar char="•"/>
            </a:pPr>
            <a:r>
              <a:rPr lang="hr-HR" sz="2000" u="sng"/>
              <a:t>Nabaviti rukavice koje zaštićuju od vibracija</a:t>
            </a:r>
            <a:r>
              <a:rPr lang="en-US" sz="2000" u="sng"/>
              <a:t>.</a:t>
            </a:r>
            <a:endParaRPr lang="en-US" sz="2000"/>
          </a:p>
          <a:p>
            <a:pPr>
              <a:lnSpc>
                <a:spcPct val="120000"/>
              </a:lnSpc>
              <a:buFontTx/>
              <a:buChar char="•"/>
            </a:pPr>
            <a:r>
              <a:rPr lang="hr-HR" sz="2000"/>
              <a:t>Informiranje radnika o rizicima izlaganja vibracijama i uvježbavanje ljudi da ispravno koriste alate/strojeve i zaštitne rukavice</a:t>
            </a:r>
            <a:r>
              <a:rPr lang="en-US" sz="2000"/>
              <a:t>.</a:t>
            </a:r>
            <a:endParaRPr lang="en-US"/>
          </a:p>
          <a:p>
            <a:pPr>
              <a:lnSpc>
                <a:spcPct val="120000"/>
              </a:lnSpc>
              <a:buFontTx/>
              <a:buChar char="•"/>
            </a:pPr>
            <a:r>
              <a:rPr lang="hr-HR" sz="2000"/>
              <a:t>Praćenje zdravlja radnika sa preventivnim periodičnim sanitarnim kontrolama, koje provodi doktor zadužen za industrijska oboljenja</a:t>
            </a:r>
            <a:r>
              <a:rPr lang="en-US" sz="2000"/>
              <a:t>.</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6B06EBA3-3276-4D54-816A-088F36EF6A50}" type="slidenum">
              <a:rPr lang="en-GB"/>
              <a:pPr/>
              <a:t>5</a:t>
            </a:fld>
            <a:endParaRPr lang="en-GB"/>
          </a:p>
        </p:txBody>
      </p:sp>
      <p:sp>
        <p:nvSpPr>
          <p:cNvPr id="243714" name="Rectangle 2"/>
          <p:cNvSpPr>
            <a:spLocks noGrp="1" noChangeArrowheads="1"/>
          </p:cNvSpPr>
          <p:nvPr>
            <p:ph type="title"/>
          </p:nvPr>
        </p:nvSpPr>
        <p:spPr>
          <a:xfrm>
            <a:off x="611188" y="404813"/>
            <a:ext cx="7772400" cy="1143000"/>
          </a:xfrm>
        </p:spPr>
        <p:txBody>
          <a:bodyPr/>
          <a:lstStyle/>
          <a:p>
            <a:r>
              <a:rPr lang="hr-HR"/>
              <a:t>Što antivibracijske rukavice omogućuju radniku</a:t>
            </a:r>
            <a:r>
              <a:rPr lang="en-US"/>
              <a:t>?</a:t>
            </a:r>
          </a:p>
        </p:txBody>
      </p:sp>
      <p:sp>
        <p:nvSpPr>
          <p:cNvPr id="243715" name="Rectangle 3"/>
          <p:cNvSpPr>
            <a:spLocks noGrp="1" noChangeArrowheads="1"/>
          </p:cNvSpPr>
          <p:nvPr>
            <p:ph type="body" idx="1"/>
          </p:nvPr>
        </p:nvSpPr>
        <p:spPr>
          <a:xfrm>
            <a:off x="684213" y="1628775"/>
            <a:ext cx="7773987" cy="4467225"/>
          </a:xfrm>
        </p:spPr>
        <p:txBody>
          <a:bodyPr/>
          <a:lstStyle/>
          <a:p>
            <a:pPr>
              <a:buFontTx/>
              <a:buChar char="•"/>
            </a:pPr>
            <a:r>
              <a:rPr lang="hr-HR" u="sng"/>
              <a:t>Zaštita protiv vibracija</a:t>
            </a:r>
            <a:r>
              <a:rPr lang="en-US"/>
              <a:t>: </a:t>
            </a:r>
            <a:r>
              <a:rPr lang="hr-HR"/>
              <a:t>limitiranje prijenosa vibracija na šaku-ruku i zaštita od razvijanja bolesti</a:t>
            </a:r>
            <a:r>
              <a:rPr lang="en-US"/>
              <a:t>.</a:t>
            </a:r>
          </a:p>
          <a:p>
            <a:pPr>
              <a:buFontTx/>
              <a:buChar char="•"/>
            </a:pPr>
            <a:endParaRPr lang="en-US" sz="1800"/>
          </a:p>
          <a:p>
            <a:pPr>
              <a:buFontTx/>
              <a:buChar char="•"/>
            </a:pPr>
            <a:r>
              <a:rPr lang="hr-HR" u="sng"/>
              <a:t>Zaštita od traumatskih događaja</a:t>
            </a:r>
            <a:r>
              <a:rPr lang="en-US"/>
              <a:t>: </a:t>
            </a:r>
            <a:r>
              <a:rPr lang="hr-HR"/>
              <a:t>izbjegavanje abrazije kože</a:t>
            </a:r>
            <a:r>
              <a:rPr lang="en-US"/>
              <a:t>, </a:t>
            </a:r>
            <a:r>
              <a:rPr lang="hr-HR"/>
              <a:t>posjekotina i probadanja, a isto tako odbija masti i ulja</a:t>
            </a:r>
            <a:r>
              <a:rPr lang="en-US"/>
              <a:t>.</a:t>
            </a:r>
          </a:p>
          <a:p>
            <a:pPr>
              <a:buFontTx/>
              <a:buChar char="•"/>
            </a:pPr>
            <a:endParaRPr lang="en-US" sz="1800"/>
          </a:p>
          <a:p>
            <a:pPr>
              <a:buFontTx/>
              <a:buChar char="•"/>
            </a:pPr>
            <a:r>
              <a:rPr lang="hr-HR" u="sng"/>
              <a:t>Zaštita od hladnoće</a:t>
            </a:r>
            <a:r>
              <a:rPr lang="en-US"/>
              <a:t>: </a:t>
            </a:r>
            <a:r>
              <a:rPr lang="hr-HR"/>
              <a:t>osigurava odgovarajuću temperaturu kože</a:t>
            </a:r>
            <a:r>
              <a:rPr lang="en-US"/>
              <a:t>.</a:t>
            </a:r>
          </a:p>
          <a:p>
            <a:pPr>
              <a:buFontTx/>
              <a:buChar char="•"/>
            </a:pPr>
            <a:endParaRPr lang="en-US" sz="1800"/>
          </a:p>
          <a:p>
            <a:pPr>
              <a:buFontTx/>
              <a:buChar char="•"/>
            </a:pPr>
            <a:r>
              <a:rPr lang="hr-HR" u="sng"/>
              <a:t>Osigurava bolji zahvat</a:t>
            </a:r>
            <a:r>
              <a:rPr lang="en-US"/>
              <a:t>: </a:t>
            </a:r>
            <a:r>
              <a:rPr lang="hr-HR"/>
              <a:t>u suhim</a:t>
            </a:r>
            <a:r>
              <a:rPr lang="en-US"/>
              <a:t>, </a:t>
            </a:r>
            <a:r>
              <a:rPr lang="hr-HR"/>
              <a:t>mokrim i uljnim situacijama</a:t>
            </a:r>
            <a:r>
              <a:rPr lang="en-US"/>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broja slajda 3"/>
          <p:cNvSpPr>
            <a:spLocks noGrp="1"/>
          </p:cNvSpPr>
          <p:nvPr>
            <p:ph type="sldNum" sz="quarter" idx="10"/>
          </p:nvPr>
        </p:nvSpPr>
        <p:spPr/>
        <p:txBody>
          <a:bodyPr/>
          <a:lstStyle/>
          <a:p>
            <a:fld id="{7B1CF9FF-B14C-4292-9730-71F15292E7FB}" type="slidenum">
              <a:rPr lang="en-GB"/>
              <a:pPr/>
              <a:t>6</a:t>
            </a:fld>
            <a:endParaRPr lang="en-GB"/>
          </a:p>
        </p:txBody>
      </p:sp>
      <p:sp>
        <p:nvSpPr>
          <p:cNvPr id="244738" name="Rectangle 2"/>
          <p:cNvSpPr>
            <a:spLocks noGrp="1" noChangeArrowheads="1"/>
          </p:cNvSpPr>
          <p:nvPr>
            <p:ph type="title"/>
          </p:nvPr>
        </p:nvSpPr>
        <p:spPr/>
        <p:txBody>
          <a:bodyPr/>
          <a:lstStyle/>
          <a:p>
            <a:r>
              <a:rPr lang="hr-HR"/>
              <a:t>Zahtjevi za rukavice</a:t>
            </a:r>
            <a:r>
              <a:rPr lang="en-US"/>
              <a:t> </a:t>
            </a:r>
          </a:p>
        </p:txBody>
      </p:sp>
      <p:sp>
        <p:nvSpPr>
          <p:cNvPr id="244739" name="Rectangle 3"/>
          <p:cNvSpPr>
            <a:spLocks noChangeArrowheads="1"/>
          </p:cNvSpPr>
          <p:nvPr>
            <p:ph type="body" idx="1"/>
          </p:nvPr>
        </p:nvSpPr>
        <p:spPr>
          <a:xfrm>
            <a:off x="685800" y="1676400"/>
            <a:ext cx="7772400" cy="4419600"/>
          </a:xfrm>
        </p:spPr>
        <p:txBody>
          <a:bodyPr/>
          <a:lstStyle/>
          <a:p>
            <a:pPr>
              <a:lnSpc>
                <a:spcPct val="130000"/>
              </a:lnSpc>
              <a:buFontTx/>
              <a:buChar char="•"/>
            </a:pPr>
            <a:r>
              <a:rPr lang="en-US"/>
              <a:t>CE </a:t>
            </a:r>
            <a:r>
              <a:rPr lang="hr-HR"/>
              <a:t>tip pregleda u skladu sa zakonom o osobnim zaštitnim sredstvima </a:t>
            </a:r>
            <a:r>
              <a:rPr lang="en-US"/>
              <a:t>89/686/CEE – </a:t>
            </a:r>
            <a:r>
              <a:rPr lang="hr-HR"/>
              <a:t>srednji stupanj rizika</a:t>
            </a:r>
            <a:endParaRPr lang="en-US"/>
          </a:p>
          <a:p>
            <a:pPr>
              <a:lnSpc>
                <a:spcPct val="130000"/>
              </a:lnSpc>
              <a:buFontTx/>
              <a:buChar char="•"/>
            </a:pPr>
            <a:endParaRPr lang="en-US"/>
          </a:p>
          <a:p>
            <a:pPr>
              <a:lnSpc>
                <a:spcPct val="130000"/>
              </a:lnSpc>
            </a:pPr>
            <a:r>
              <a:rPr lang="en-US"/>
              <a:t>		</a:t>
            </a:r>
          </a:p>
          <a:p>
            <a:pPr>
              <a:lnSpc>
                <a:spcPct val="130000"/>
              </a:lnSpc>
              <a:buFontTx/>
              <a:buChar char="•"/>
            </a:pPr>
            <a:endParaRPr lang="en-US" sz="3200"/>
          </a:p>
          <a:p>
            <a:pPr>
              <a:lnSpc>
                <a:spcPct val="130000"/>
              </a:lnSpc>
              <a:buFontTx/>
              <a:buChar char="•"/>
            </a:pPr>
            <a:r>
              <a:rPr lang="hr-HR"/>
              <a:t>Usklađenost sa </a:t>
            </a:r>
            <a:r>
              <a:rPr lang="en-US"/>
              <a:t>EN ISO 10819 </a:t>
            </a:r>
            <a:r>
              <a:rPr lang="hr-HR"/>
              <a:t>standardom </a:t>
            </a:r>
            <a:r>
              <a:rPr lang="en-US"/>
              <a:t>: “</a:t>
            </a:r>
            <a:r>
              <a:rPr lang="hr-HR"/>
              <a:t>Metoda za mjerenje i procjenu prijenosa vibracija rukavica na dlan ruke</a:t>
            </a:r>
            <a:r>
              <a:rPr lang="en-US"/>
              <a:t>”.</a:t>
            </a:r>
          </a:p>
          <a:p>
            <a:pPr>
              <a:buFontTx/>
              <a:buChar char="•"/>
            </a:pPr>
            <a:endParaRPr lang="en-US"/>
          </a:p>
        </p:txBody>
      </p:sp>
      <p:graphicFrame>
        <p:nvGraphicFramePr>
          <p:cNvPr id="244740" name="Object 4"/>
          <p:cNvGraphicFramePr>
            <a:graphicFrameLocks noChangeAspect="1"/>
          </p:cNvGraphicFramePr>
          <p:nvPr/>
        </p:nvGraphicFramePr>
        <p:xfrm>
          <a:off x="3657600" y="2819400"/>
          <a:ext cx="1981200" cy="1751013"/>
        </p:xfrm>
        <a:graphic>
          <a:graphicData uri="http://schemas.openxmlformats.org/presentationml/2006/ole">
            <mc:AlternateContent xmlns:mc="http://schemas.openxmlformats.org/markup-compatibility/2006">
              <mc:Choice xmlns:v="urn:schemas-microsoft-com:vml" Requires="v">
                <p:oleObj spid="_x0000_s244741" name="Photo Editor Photo" r:id="rId4" imgW="2276793" imgH="2010056" progId="MSPhotoEd.3">
                  <p:embed/>
                </p:oleObj>
              </mc:Choice>
              <mc:Fallback>
                <p:oleObj name="Photo Editor Photo" r:id="rId4" imgW="2276793" imgH="2010056"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819400"/>
                        <a:ext cx="1981200" cy="175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broja slajda 1"/>
          <p:cNvSpPr>
            <a:spLocks noGrp="1"/>
          </p:cNvSpPr>
          <p:nvPr>
            <p:ph type="sldNum" sz="quarter" idx="10"/>
          </p:nvPr>
        </p:nvSpPr>
        <p:spPr/>
        <p:txBody>
          <a:bodyPr/>
          <a:lstStyle/>
          <a:p>
            <a:fld id="{4872317F-D8E8-438D-9800-A47223706B4E}" type="slidenum">
              <a:rPr lang="en-GB"/>
              <a:pPr/>
              <a:t>7</a:t>
            </a:fld>
            <a:endParaRPr lang="en-GB"/>
          </a:p>
        </p:txBody>
      </p:sp>
      <p:sp>
        <p:nvSpPr>
          <p:cNvPr id="245762" name="Rectangle 1026"/>
          <p:cNvSpPr>
            <a:spLocks noChangeArrowheads="1"/>
          </p:cNvSpPr>
          <p:nvPr/>
        </p:nvSpPr>
        <p:spPr bwMode="auto">
          <a:xfrm>
            <a:off x="228600" y="838200"/>
            <a:ext cx="8915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b="1">
                <a:solidFill>
                  <a:schemeClr val="bg1"/>
                </a:solidFill>
                <a:latin typeface="Times New Roman" panose="02020603050405020304" pitchFamily="18" charset="0"/>
              </a:defRPr>
            </a:lvl1pPr>
            <a:lvl2pPr algn="ctr">
              <a:defRPr sz="3200" b="1">
                <a:solidFill>
                  <a:schemeClr val="bg1"/>
                </a:solidFill>
                <a:latin typeface="Times New Roman" panose="02020603050405020304" pitchFamily="18" charset="0"/>
              </a:defRPr>
            </a:lvl2pPr>
            <a:lvl3pPr algn="ctr">
              <a:defRPr sz="3200" b="1">
                <a:solidFill>
                  <a:schemeClr val="bg1"/>
                </a:solidFill>
                <a:latin typeface="Times New Roman" panose="02020603050405020304" pitchFamily="18" charset="0"/>
              </a:defRPr>
            </a:lvl3pPr>
            <a:lvl4pPr algn="ctr">
              <a:defRPr sz="3200" b="1">
                <a:solidFill>
                  <a:schemeClr val="bg1"/>
                </a:solidFill>
                <a:latin typeface="Times New Roman" panose="02020603050405020304" pitchFamily="18" charset="0"/>
              </a:defRPr>
            </a:lvl4pPr>
            <a:lvl5pPr algn="ctr">
              <a:defRPr sz="3200" b="1">
                <a:solidFill>
                  <a:schemeClr val="bg1"/>
                </a:solidFill>
                <a:latin typeface="Times New Roman" panose="02020603050405020304" pitchFamily="18" charset="0"/>
              </a:defRPr>
            </a:lvl5pPr>
            <a:lvl6pPr marL="457200" algn="ctr" eaLnBrk="0" fontAlgn="base" hangingPunct="0">
              <a:spcBef>
                <a:spcPct val="0"/>
              </a:spcBef>
              <a:spcAft>
                <a:spcPct val="0"/>
              </a:spcAft>
              <a:defRPr sz="3200" b="1">
                <a:solidFill>
                  <a:schemeClr val="bg1"/>
                </a:solidFill>
                <a:latin typeface="Times New Roman" panose="02020603050405020304" pitchFamily="18" charset="0"/>
              </a:defRPr>
            </a:lvl6pPr>
            <a:lvl7pPr marL="914400" algn="ctr" eaLnBrk="0" fontAlgn="base" hangingPunct="0">
              <a:spcBef>
                <a:spcPct val="0"/>
              </a:spcBef>
              <a:spcAft>
                <a:spcPct val="0"/>
              </a:spcAft>
              <a:defRPr sz="3200" b="1">
                <a:solidFill>
                  <a:schemeClr val="bg1"/>
                </a:solidFill>
                <a:latin typeface="Times New Roman" panose="02020603050405020304" pitchFamily="18" charset="0"/>
              </a:defRPr>
            </a:lvl7pPr>
            <a:lvl8pPr marL="1371600" algn="ctr" eaLnBrk="0" fontAlgn="base" hangingPunct="0">
              <a:spcBef>
                <a:spcPct val="0"/>
              </a:spcBef>
              <a:spcAft>
                <a:spcPct val="0"/>
              </a:spcAft>
              <a:defRPr sz="3200" b="1">
                <a:solidFill>
                  <a:schemeClr val="bg1"/>
                </a:solidFill>
                <a:latin typeface="Times New Roman" panose="02020603050405020304" pitchFamily="18" charset="0"/>
              </a:defRPr>
            </a:lvl8pPr>
            <a:lvl9pPr marL="1828800" algn="ctr" eaLnBrk="0" fontAlgn="base" hangingPunct="0">
              <a:spcBef>
                <a:spcPct val="0"/>
              </a:spcBef>
              <a:spcAft>
                <a:spcPct val="0"/>
              </a:spcAft>
              <a:defRPr sz="3200" b="1">
                <a:solidFill>
                  <a:schemeClr val="bg1"/>
                </a:solidFill>
                <a:latin typeface="Times New Roman" panose="02020603050405020304" pitchFamily="18" charset="0"/>
              </a:defRPr>
            </a:lvl9pPr>
          </a:lstStyle>
          <a:p>
            <a:r>
              <a:rPr lang="en-GB" sz="3000"/>
              <a:t>EN 10819 </a:t>
            </a:r>
            <a:r>
              <a:rPr lang="hr-HR" sz="3000"/>
              <a:t> </a:t>
            </a:r>
            <a:r>
              <a:rPr lang="hr-HR"/>
              <a:t>Metoda za mjerenje i procjenu prijenosa vibracija rukavica na dlan ruke</a:t>
            </a:r>
            <a:endParaRPr lang="en-GB"/>
          </a:p>
        </p:txBody>
      </p:sp>
      <p:sp>
        <p:nvSpPr>
          <p:cNvPr id="245763" name="Rectangle 1027"/>
          <p:cNvSpPr>
            <a:spLocks noChangeArrowheads="1"/>
          </p:cNvSpPr>
          <p:nvPr/>
        </p:nvSpPr>
        <p:spPr bwMode="auto">
          <a:xfrm>
            <a:off x="5029200" y="2438400"/>
            <a:ext cx="3733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7150" indent="-3175">
              <a:spcBef>
                <a:spcPct val="20000"/>
              </a:spcBef>
              <a:defRPr sz="2400">
                <a:solidFill>
                  <a:schemeClr val="bg1"/>
                </a:solidFill>
                <a:latin typeface="Times New Roman" panose="02020603050405020304" pitchFamily="18" charset="0"/>
              </a:defRPr>
            </a:lvl1pPr>
            <a:lvl2pPr marL="509588" indent="-285750">
              <a:spcBef>
                <a:spcPct val="20000"/>
              </a:spcBef>
              <a:buClr>
                <a:schemeClr val="bg1"/>
              </a:buClr>
              <a:buSzPct val="60000"/>
              <a:buFont typeface="Monotype Sorts" pitchFamily="2" charset="2"/>
              <a:buChar char="è"/>
              <a:defRPr sz="2000">
                <a:solidFill>
                  <a:schemeClr val="bg1"/>
                </a:solidFill>
                <a:latin typeface="Times New Roman" panose="02020603050405020304" pitchFamily="18" charset="0"/>
              </a:defRPr>
            </a:lvl2pPr>
            <a:lvl3pPr marL="1143000" indent="-228600">
              <a:spcBef>
                <a:spcPct val="20000"/>
              </a:spcBef>
              <a:buClr>
                <a:schemeClr val="bg1"/>
              </a:buClr>
              <a:buSzPct val="60000"/>
              <a:buFont typeface="Monotype Sorts" pitchFamily="2" charset="2"/>
              <a:buChar char="ç"/>
              <a:defRPr>
                <a:solidFill>
                  <a:schemeClr val="bg1"/>
                </a:solidFill>
                <a:latin typeface="Times New Roman" panose="02020603050405020304" pitchFamily="18" charset="0"/>
              </a:defRPr>
            </a:lvl3pPr>
            <a:lvl4pPr marL="1600200" indent="-228600">
              <a:spcBef>
                <a:spcPct val="20000"/>
              </a:spcBef>
              <a:buClr>
                <a:schemeClr val="bg1"/>
              </a:buClr>
              <a:buSzPct val="60000"/>
              <a:buFont typeface="Marlett" pitchFamily="2" charset="2"/>
              <a:buChar char="i"/>
              <a:defRPr sz="16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nSpc>
                <a:spcPct val="130000"/>
              </a:lnSpc>
            </a:pPr>
            <a:r>
              <a:rPr lang="hr-HR" sz="2000"/>
              <a:t>Ova metoda prenosi mehaničke vibracije i udarce na operatera koji drži šipku zahvatom od </a:t>
            </a:r>
            <a:r>
              <a:rPr lang="en-GB" sz="2000"/>
              <a:t>30 N. </a:t>
            </a:r>
            <a:r>
              <a:rPr lang="hr-HR" sz="2000"/>
              <a:t>Mjerenje i procjena prijenosa vibracija rukavica na dlan ruke se vrše u rasponu frekvencija od </a:t>
            </a:r>
            <a:r>
              <a:rPr lang="en-GB" sz="2000"/>
              <a:t>31.5 </a:t>
            </a:r>
            <a:r>
              <a:rPr lang="hr-HR" sz="2000"/>
              <a:t>do </a:t>
            </a:r>
            <a:r>
              <a:rPr lang="en-GB" sz="2000"/>
              <a:t>1250 Hz.</a:t>
            </a:r>
            <a:endParaRPr lang="en-GB"/>
          </a:p>
        </p:txBody>
      </p:sp>
      <p:graphicFrame>
        <p:nvGraphicFramePr>
          <p:cNvPr id="245764" name="Object 1028"/>
          <p:cNvGraphicFramePr>
            <a:graphicFrameLocks noChangeAspect="1"/>
          </p:cNvGraphicFramePr>
          <p:nvPr/>
        </p:nvGraphicFramePr>
        <p:xfrm>
          <a:off x="609600" y="2590800"/>
          <a:ext cx="4198938" cy="3494088"/>
        </p:xfrm>
        <a:graphic>
          <a:graphicData uri="http://schemas.openxmlformats.org/presentationml/2006/ole">
            <mc:AlternateContent xmlns:mc="http://schemas.openxmlformats.org/markup-compatibility/2006">
              <mc:Choice xmlns:v="urn:schemas-microsoft-com:vml" Requires="v">
                <p:oleObj spid="_x0000_s245766" name="Photo Editor Photo" r:id="rId4" imgW="14790476" imgH="12304762" progId="MSPhotoEd.3">
                  <p:embed/>
                </p:oleObj>
              </mc:Choice>
              <mc:Fallback>
                <p:oleObj name="Photo Editor Photo" r:id="rId4" imgW="14790476" imgH="12304762" progId="MSPhotoEd.3">
                  <p:embed/>
                  <p:pic>
                    <p:nvPicPr>
                      <p:cNvPr id="0" name="Object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590800"/>
                        <a:ext cx="4198938" cy="349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broja slajda 3"/>
          <p:cNvSpPr>
            <a:spLocks noGrp="1"/>
          </p:cNvSpPr>
          <p:nvPr>
            <p:ph type="sldNum" sz="quarter" idx="10"/>
          </p:nvPr>
        </p:nvSpPr>
        <p:spPr/>
        <p:txBody>
          <a:bodyPr/>
          <a:lstStyle/>
          <a:p>
            <a:fld id="{60CD01DC-17A8-430C-9646-858887F22B28}" type="slidenum">
              <a:rPr lang="en-GB"/>
              <a:pPr/>
              <a:t>8</a:t>
            </a:fld>
            <a:endParaRPr lang="en-GB"/>
          </a:p>
        </p:txBody>
      </p:sp>
      <p:sp>
        <p:nvSpPr>
          <p:cNvPr id="250882" name="Rectangle 2"/>
          <p:cNvSpPr>
            <a:spLocks noGrp="1" noChangeArrowheads="1"/>
          </p:cNvSpPr>
          <p:nvPr>
            <p:ph type="title"/>
          </p:nvPr>
        </p:nvSpPr>
        <p:spPr>
          <a:xfrm>
            <a:off x="685800" y="609600"/>
            <a:ext cx="7772400" cy="1371600"/>
          </a:xfrm>
        </p:spPr>
        <p:txBody>
          <a:bodyPr/>
          <a:lstStyle/>
          <a:p>
            <a:r>
              <a:rPr lang="en-GB" sz="3000"/>
              <a:t>EN 10819 </a:t>
            </a:r>
            <a:r>
              <a:rPr lang="hr-HR" sz="3000"/>
              <a:t> </a:t>
            </a:r>
            <a:r>
              <a:rPr lang="hr-HR" sz="2800"/>
              <a:t>Metoda za mjerenje i procjenu prijenosa vibracija rukavica na dlan ruke</a:t>
            </a:r>
            <a:endParaRPr lang="en-US" sz="2800"/>
          </a:p>
        </p:txBody>
      </p:sp>
      <p:sp>
        <p:nvSpPr>
          <p:cNvPr id="250883" name="Rectangle 3"/>
          <p:cNvSpPr>
            <a:spLocks noGrp="1" noChangeArrowheads="1"/>
          </p:cNvSpPr>
          <p:nvPr>
            <p:ph type="body" idx="1"/>
          </p:nvPr>
        </p:nvSpPr>
        <p:spPr>
          <a:xfrm>
            <a:off x="468313" y="2205038"/>
            <a:ext cx="8496300" cy="3887787"/>
          </a:xfrm>
        </p:spPr>
        <p:txBody>
          <a:bodyPr/>
          <a:lstStyle/>
          <a:p>
            <a:pPr marL="0" indent="36513"/>
            <a:r>
              <a:rPr lang="hr-HR" sz="2000"/>
              <a:t>Mjerenja se rade sa golom </a:t>
            </a:r>
            <a:endParaRPr lang="en-GB" sz="2000"/>
          </a:p>
          <a:p>
            <a:pPr marL="0" indent="36513">
              <a:lnSpc>
                <a:spcPct val="110000"/>
              </a:lnSpc>
            </a:pPr>
            <a:r>
              <a:rPr lang="hr-HR" sz="2000"/>
              <a:t>rukom i sa rukavicom na ruci</a:t>
            </a:r>
            <a:r>
              <a:rPr lang="en-GB" sz="2000"/>
              <a:t>.</a:t>
            </a:r>
          </a:p>
          <a:p>
            <a:pPr marL="0" indent="36513">
              <a:lnSpc>
                <a:spcPct val="110000"/>
              </a:lnSpc>
            </a:pPr>
            <a:endParaRPr lang="en-GB" sz="1200"/>
          </a:p>
          <a:p>
            <a:pPr marL="0" indent="36513">
              <a:lnSpc>
                <a:spcPct val="110000"/>
              </a:lnSpc>
            </a:pPr>
            <a:r>
              <a:rPr lang="hr-HR" sz="2000"/>
              <a:t>Zahtjevi su</a:t>
            </a:r>
            <a:r>
              <a:rPr lang="en-GB" sz="2000"/>
              <a:t>:</a:t>
            </a:r>
          </a:p>
          <a:p>
            <a:pPr marL="227013" lvl="1" indent="6350">
              <a:lnSpc>
                <a:spcPct val="110000"/>
              </a:lnSpc>
              <a:buClr>
                <a:schemeClr val="accent2"/>
              </a:buClr>
            </a:pPr>
            <a:r>
              <a:rPr lang="en-GB"/>
              <a:t> </a:t>
            </a:r>
            <a:r>
              <a:rPr lang="hr-HR"/>
              <a:t>Nema povećanja vibracija</a:t>
            </a:r>
            <a:endParaRPr lang="en-GB"/>
          </a:p>
          <a:p>
            <a:pPr marL="227013" lvl="1" indent="6350">
              <a:lnSpc>
                <a:spcPct val="110000"/>
              </a:lnSpc>
              <a:buClr>
                <a:schemeClr val="accent2"/>
              </a:buClr>
              <a:buFont typeface="Monotype Sorts" pitchFamily="2" charset="2"/>
              <a:buNone/>
            </a:pPr>
            <a:r>
              <a:rPr lang="en-GB"/>
              <a:t> </a:t>
            </a:r>
            <a:r>
              <a:rPr lang="hr-HR"/>
              <a:t>u srednjem frekvencijskom </a:t>
            </a:r>
          </a:p>
          <a:p>
            <a:pPr marL="227013" lvl="1" indent="6350">
              <a:lnSpc>
                <a:spcPct val="110000"/>
              </a:lnSpc>
              <a:buClr>
                <a:schemeClr val="accent2"/>
              </a:buClr>
              <a:buFont typeface="Monotype Sorts" pitchFamily="2" charset="2"/>
              <a:buNone/>
            </a:pPr>
            <a:r>
              <a:rPr lang="hr-HR"/>
              <a:t>rasponu</a:t>
            </a:r>
            <a:r>
              <a:rPr lang="en-GB"/>
              <a:t> (31.5 - 200 Hz),</a:t>
            </a:r>
          </a:p>
          <a:p>
            <a:pPr marL="227013" lvl="1" indent="6350">
              <a:lnSpc>
                <a:spcPct val="110000"/>
              </a:lnSpc>
              <a:buClr>
                <a:schemeClr val="accent2"/>
              </a:buClr>
            </a:pPr>
            <a:r>
              <a:rPr lang="en-GB"/>
              <a:t> </a:t>
            </a:r>
            <a:r>
              <a:rPr lang="hr-HR"/>
              <a:t>Smanjenje minimum </a:t>
            </a:r>
            <a:r>
              <a:rPr lang="en-GB"/>
              <a:t>40 % </a:t>
            </a:r>
            <a:r>
              <a:rPr lang="hr-HR"/>
              <a:t>u visokom frekvencijsom rasponu</a:t>
            </a:r>
            <a:r>
              <a:rPr lang="en-GB"/>
              <a:t>(200-1250 Hz).</a:t>
            </a:r>
          </a:p>
          <a:p>
            <a:pPr marL="0" indent="36513">
              <a:lnSpc>
                <a:spcPct val="110000"/>
              </a:lnSpc>
            </a:pPr>
            <a:endParaRPr lang="en-GB" sz="1200"/>
          </a:p>
          <a:p>
            <a:pPr marL="0" indent="36513">
              <a:lnSpc>
                <a:spcPct val="110000"/>
              </a:lnSpc>
            </a:pPr>
            <a:r>
              <a:rPr lang="hr-HR" sz="2000"/>
              <a:t>Zaštitno područje rukavice mora pokriti</a:t>
            </a:r>
            <a:r>
              <a:rPr lang="en-GB" sz="2000"/>
              <a:t>, </a:t>
            </a:r>
            <a:r>
              <a:rPr lang="hr-HR" sz="2000"/>
              <a:t>bez prekida</a:t>
            </a:r>
            <a:r>
              <a:rPr lang="en-GB" sz="2000"/>
              <a:t>, </a:t>
            </a:r>
            <a:r>
              <a:rPr lang="hr-HR" sz="2000"/>
              <a:t>cijelo područje od dlana </a:t>
            </a:r>
          </a:p>
          <a:p>
            <a:pPr marL="0" indent="36513">
              <a:lnSpc>
                <a:spcPct val="110000"/>
              </a:lnSpc>
            </a:pPr>
            <a:r>
              <a:rPr lang="hr-HR" sz="2000"/>
              <a:t>do prstiju</a:t>
            </a:r>
            <a:r>
              <a:rPr lang="en-GB" sz="2000"/>
              <a:t>.</a:t>
            </a:r>
          </a:p>
        </p:txBody>
      </p:sp>
      <p:graphicFrame>
        <p:nvGraphicFramePr>
          <p:cNvPr id="250884" name="Object 4"/>
          <p:cNvGraphicFramePr>
            <a:graphicFrameLocks noChangeAspect="1"/>
          </p:cNvGraphicFramePr>
          <p:nvPr/>
        </p:nvGraphicFramePr>
        <p:xfrm>
          <a:off x="4267200" y="2286000"/>
          <a:ext cx="4572000" cy="2327275"/>
        </p:xfrm>
        <a:graphic>
          <a:graphicData uri="http://schemas.openxmlformats.org/presentationml/2006/ole">
            <mc:AlternateContent xmlns:mc="http://schemas.openxmlformats.org/markup-compatibility/2006">
              <mc:Choice xmlns:v="urn:schemas-microsoft-com:vml" Requires="v">
                <p:oleObj spid="_x0000_s250887" name="Photo Editor Photo" r:id="rId4" imgW="16432919" imgH="8361905" progId="MSPhotoEd.3">
                  <p:embed/>
                </p:oleObj>
              </mc:Choice>
              <mc:Fallback>
                <p:oleObj name="Photo Editor Photo" r:id="rId4" imgW="16432919" imgH="8361905"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286000"/>
                        <a:ext cx="4572000" cy="232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0885" name="Rectangle 5"/>
          <p:cNvSpPr>
            <a:spLocks noChangeArrowheads="1"/>
          </p:cNvSpPr>
          <p:nvPr/>
        </p:nvSpPr>
        <p:spPr bwMode="auto">
          <a:xfrm>
            <a:off x="4572000" y="3429000"/>
            <a:ext cx="762000" cy="2286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250886" name="Rectangle 6"/>
          <p:cNvSpPr>
            <a:spLocks noChangeArrowheads="1"/>
          </p:cNvSpPr>
          <p:nvPr/>
        </p:nvSpPr>
        <p:spPr bwMode="auto">
          <a:xfrm>
            <a:off x="6858000" y="3429000"/>
            <a:ext cx="1524000" cy="3048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broja slajda 1"/>
          <p:cNvSpPr>
            <a:spLocks noGrp="1"/>
          </p:cNvSpPr>
          <p:nvPr>
            <p:ph type="sldNum" sz="quarter" idx="10"/>
          </p:nvPr>
        </p:nvSpPr>
        <p:spPr/>
        <p:txBody>
          <a:bodyPr/>
          <a:lstStyle/>
          <a:p>
            <a:fld id="{65F22EBF-2F66-40AE-9306-743177D8F29F}" type="slidenum">
              <a:rPr lang="en-GB"/>
              <a:pPr/>
              <a:t>9</a:t>
            </a:fld>
            <a:endParaRPr lang="en-GB"/>
          </a:p>
        </p:txBody>
      </p:sp>
      <p:sp>
        <p:nvSpPr>
          <p:cNvPr id="236553" name="Rectangle 9"/>
          <p:cNvSpPr>
            <a:spLocks noChangeArrowheads="1"/>
          </p:cNvSpPr>
          <p:nvPr/>
        </p:nvSpPr>
        <p:spPr bwMode="auto">
          <a:xfrm>
            <a:off x="395288" y="404813"/>
            <a:ext cx="8382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b="1">
                <a:solidFill>
                  <a:schemeClr val="bg1"/>
                </a:solidFill>
                <a:latin typeface="Times New Roman" panose="02020603050405020304" pitchFamily="18" charset="0"/>
              </a:defRPr>
            </a:lvl1pPr>
            <a:lvl2pPr algn="ctr">
              <a:defRPr sz="3200" b="1">
                <a:solidFill>
                  <a:schemeClr val="bg1"/>
                </a:solidFill>
                <a:latin typeface="Times New Roman" panose="02020603050405020304" pitchFamily="18" charset="0"/>
              </a:defRPr>
            </a:lvl2pPr>
            <a:lvl3pPr algn="ctr">
              <a:defRPr sz="3200" b="1">
                <a:solidFill>
                  <a:schemeClr val="bg1"/>
                </a:solidFill>
                <a:latin typeface="Times New Roman" panose="02020603050405020304" pitchFamily="18" charset="0"/>
              </a:defRPr>
            </a:lvl3pPr>
            <a:lvl4pPr algn="ctr">
              <a:defRPr sz="3200" b="1">
                <a:solidFill>
                  <a:schemeClr val="bg1"/>
                </a:solidFill>
                <a:latin typeface="Times New Roman" panose="02020603050405020304" pitchFamily="18" charset="0"/>
              </a:defRPr>
            </a:lvl4pPr>
            <a:lvl5pPr algn="ctr">
              <a:defRPr sz="3200" b="1">
                <a:solidFill>
                  <a:schemeClr val="bg1"/>
                </a:solidFill>
                <a:latin typeface="Times New Roman" panose="02020603050405020304" pitchFamily="18" charset="0"/>
              </a:defRPr>
            </a:lvl5pPr>
            <a:lvl6pPr marL="457200" algn="ctr" eaLnBrk="0" fontAlgn="base" hangingPunct="0">
              <a:spcBef>
                <a:spcPct val="0"/>
              </a:spcBef>
              <a:spcAft>
                <a:spcPct val="0"/>
              </a:spcAft>
              <a:defRPr sz="3200" b="1">
                <a:solidFill>
                  <a:schemeClr val="bg1"/>
                </a:solidFill>
                <a:latin typeface="Times New Roman" panose="02020603050405020304" pitchFamily="18" charset="0"/>
              </a:defRPr>
            </a:lvl6pPr>
            <a:lvl7pPr marL="914400" algn="ctr" eaLnBrk="0" fontAlgn="base" hangingPunct="0">
              <a:spcBef>
                <a:spcPct val="0"/>
              </a:spcBef>
              <a:spcAft>
                <a:spcPct val="0"/>
              </a:spcAft>
              <a:defRPr sz="3200" b="1">
                <a:solidFill>
                  <a:schemeClr val="bg1"/>
                </a:solidFill>
                <a:latin typeface="Times New Roman" panose="02020603050405020304" pitchFamily="18" charset="0"/>
              </a:defRPr>
            </a:lvl7pPr>
            <a:lvl8pPr marL="1371600" algn="ctr" eaLnBrk="0" fontAlgn="base" hangingPunct="0">
              <a:spcBef>
                <a:spcPct val="0"/>
              </a:spcBef>
              <a:spcAft>
                <a:spcPct val="0"/>
              </a:spcAft>
              <a:defRPr sz="3200" b="1">
                <a:solidFill>
                  <a:schemeClr val="bg1"/>
                </a:solidFill>
                <a:latin typeface="Times New Roman" panose="02020603050405020304" pitchFamily="18" charset="0"/>
              </a:defRPr>
            </a:lvl8pPr>
            <a:lvl9pPr marL="1828800" algn="ctr" eaLnBrk="0" fontAlgn="base" hangingPunct="0">
              <a:spcBef>
                <a:spcPct val="0"/>
              </a:spcBef>
              <a:spcAft>
                <a:spcPct val="0"/>
              </a:spcAft>
              <a:defRPr sz="3200" b="1">
                <a:solidFill>
                  <a:schemeClr val="bg1"/>
                </a:solidFill>
                <a:latin typeface="Times New Roman" panose="02020603050405020304" pitchFamily="18" charset="0"/>
              </a:defRPr>
            </a:lvl9pPr>
          </a:lstStyle>
          <a:p>
            <a:r>
              <a:rPr lang="hr-HR"/>
              <a:t>Ansell rješenje</a:t>
            </a:r>
            <a:r>
              <a:rPr lang="fr-FR"/>
              <a:t>: VibraGuard</a:t>
            </a:r>
            <a:endParaRPr lang="en-US"/>
          </a:p>
        </p:txBody>
      </p:sp>
      <p:sp>
        <p:nvSpPr>
          <p:cNvPr id="236554" name="Rectangle 10"/>
          <p:cNvSpPr>
            <a:spLocks noChangeArrowheads="1"/>
          </p:cNvSpPr>
          <p:nvPr/>
        </p:nvSpPr>
        <p:spPr bwMode="auto">
          <a:xfrm>
            <a:off x="468313" y="1484313"/>
            <a:ext cx="8507412" cy="370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000">
                <a:solidFill>
                  <a:schemeClr val="bg1"/>
                </a:solidFill>
                <a:latin typeface="Times New Roman" panose="02020603050405020304" pitchFamily="18" charset="0"/>
              </a:defRPr>
            </a:lvl1pPr>
            <a:lvl2pPr marL="742950" indent="-285750">
              <a:spcBef>
                <a:spcPct val="20000"/>
              </a:spcBef>
              <a:buClr>
                <a:schemeClr val="bg1"/>
              </a:buClr>
              <a:buSzPct val="60000"/>
              <a:buFont typeface="Monotype Sorts" pitchFamily="2" charset="2"/>
              <a:buChar char="è"/>
              <a:defRPr>
                <a:solidFill>
                  <a:schemeClr val="bg1"/>
                </a:solidFill>
                <a:latin typeface="Times New Roman" panose="02020603050405020304" pitchFamily="18" charset="0"/>
              </a:defRPr>
            </a:lvl2pPr>
            <a:lvl3pPr marL="1143000" indent="-228600">
              <a:spcBef>
                <a:spcPct val="20000"/>
              </a:spcBef>
              <a:buClr>
                <a:schemeClr val="bg1"/>
              </a:buClr>
              <a:buSzPct val="60000"/>
              <a:buFont typeface="Monotype Sorts" pitchFamily="2" charset="2"/>
              <a:buChar char="ç"/>
              <a:defRPr sz="1600">
                <a:solidFill>
                  <a:schemeClr val="bg1"/>
                </a:solidFill>
                <a:latin typeface="Times New Roman" panose="02020603050405020304" pitchFamily="18" charset="0"/>
              </a:defRPr>
            </a:lvl3pPr>
            <a:lvl4pPr marL="1600200" indent="-228600">
              <a:spcBef>
                <a:spcPct val="20000"/>
              </a:spcBef>
              <a:buClr>
                <a:schemeClr val="bg1"/>
              </a:buClr>
              <a:buSzPct val="60000"/>
              <a:buFont typeface="Marlett" pitchFamily="2" charset="2"/>
              <a:buChar char="i"/>
              <a:defRPr sz="1400">
                <a:solidFill>
                  <a:schemeClr val="bg1"/>
                </a:solidFill>
                <a:latin typeface="Times New Roman" panose="02020603050405020304" pitchFamily="18" charset="0"/>
              </a:defRPr>
            </a:lvl4pPr>
            <a:lvl5pPr marL="2057400" indent="-228600">
              <a:spcBef>
                <a:spcPct val="20000"/>
              </a:spcBef>
              <a:buChar char="»"/>
              <a:defRPr>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a:solidFill>
                  <a:schemeClr val="bg1"/>
                </a:solidFill>
                <a:latin typeface="Arial" panose="020B0604020202020204" pitchFamily="34" charset="0"/>
              </a:defRPr>
            </a:lvl9pPr>
          </a:lstStyle>
          <a:p>
            <a:pPr>
              <a:buFontTx/>
              <a:buChar char="•"/>
            </a:pPr>
            <a:r>
              <a:rPr lang="en-GB" sz="1800"/>
              <a:t> </a:t>
            </a:r>
            <a:r>
              <a:rPr lang="hr-HR" sz="1800"/>
              <a:t>Rukavica napravljena od </a:t>
            </a:r>
            <a:r>
              <a:rPr lang="en-GB" sz="1800"/>
              <a:t>Gelfôm </a:t>
            </a:r>
            <a:r>
              <a:rPr lang="hr-HR" sz="1800"/>
              <a:t>podloge i spužvastih gumenih slojeva da </a:t>
            </a:r>
            <a:endParaRPr lang="en-GB" sz="1800"/>
          </a:p>
          <a:p>
            <a:r>
              <a:rPr lang="hr-HR" sz="1800"/>
              <a:t>se osigura zaštita od visokofrekventnih vibracija preko </a:t>
            </a:r>
            <a:r>
              <a:rPr lang="en-GB" sz="1800"/>
              <a:t>20 Hz</a:t>
            </a:r>
            <a:r>
              <a:rPr lang="hr-HR" sz="1800"/>
              <a:t>.</a:t>
            </a:r>
            <a:r>
              <a:rPr lang="en-GB" sz="1800"/>
              <a:t> </a:t>
            </a:r>
          </a:p>
          <a:p>
            <a:r>
              <a:rPr lang="en-GB" sz="1800"/>
              <a:t>(</a:t>
            </a:r>
            <a:r>
              <a:rPr lang="hr-HR" sz="1800"/>
              <a:t>usklađenost sa </a:t>
            </a:r>
            <a:r>
              <a:rPr lang="en-GB" sz="1800"/>
              <a:t>EN 10819).</a:t>
            </a:r>
          </a:p>
          <a:p>
            <a:endParaRPr lang="en-GB" sz="1800"/>
          </a:p>
          <a:p>
            <a:endParaRPr lang="en-GB" sz="1800"/>
          </a:p>
          <a:p>
            <a:endParaRPr lang="en-GB" sz="1800"/>
          </a:p>
          <a:p>
            <a:endParaRPr lang="en-GB" sz="1800"/>
          </a:p>
          <a:p>
            <a:endParaRPr lang="en-GB" sz="1800"/>
          </a:p>
          <a:p>
            <a:endParaRPr lang="en-GB" sz="1800"/>
          </a:p>
          <a:p>
            <a:endParaRPr lang="en-GB" sz="1800"/>
          </a:p>
          <a:p>
            <a:pPr>
              <a:buFontTx/>
              <a:buChar char="•"/>
            </a:pPr>
            <a:endParaRPr lang="en-GB" sz="1000" b="1"/>
          </a:p>
          <a:p>
            <a:pPr>
              <a:buFontTx/>
              <a:buChar char="•"/>
            </a:pPr>
            <a:r>
              <a:rPr lang="en-GB" sz="1800"/>
              <a:t> </a:t>
            </a:r>
            <a:r>
              <a:rPr lang="hr-HR" sz="1800"/>
              <a:t>Šivana nitrilna rukavica</a:t>
            </a:r>
            <a:r>
              <a:rPr lang="en-GB" sz="1800"/>
              <a:t>, </a:t>
            </a:r>
            <a:r>
              <a:rPr lang="hr-HR" sz="1800"/>
              <a:t>bez silikona</a:t>
            </a:r>
            <a:r>
              <a:rPr lang="en-GB" sz="1800"/>
              <a:t>, </a:t>
            </a:r>
            <a:r>
              <a:rPr lang="hr-HR" sz="1800"/>
              <a:t>štiti </a:t>
            </a:r>
            <a:r>
              <a:rPr lang="en-GB" sz="1800"/>
              <a:t>Gelfôm </a:t>
            </a:r>
            <a:r>
              <a:rPr lang="hr-HR" sz="1800"/>
              <a:t>podlogu</a:t>
            </a:r>
            <a:r>
              <a:rPr lang="en-GB" sz="1800"/>
              <a:t>, </a:t>
            </a:r>
            <a:r>
              <a:rPr lang="hr-HR" sz="1800"/>
              <a:t>nudi vrlo dobru mehaničku otpornost i odbija ulje i mast</a:t>
            </a:r>
            <a:r>
              <a:rPr lang="en-GB" sz="1800"/>
              <a:t>. </a:t>
            </a:r>
            <a:r>
              <a:rPr lang="hr-HR" sz="1800"/>
              <a:t>Isto tako nudi dobar mokri i suhi zahvat</a:t>
            </a:r>
            <a:r>
              <a:rPr lang="en-GB" sz="1800"/>
              <a:t>.</a:t>
            </a:r>
          </a:p>
          <a:p>
            <a:pPr>
              <a:buFontTx/>
              <a:buChar char="•"/>
            </a:pPr>
            <a:endParaRPr lang="en-GB" sz="800" b="1"/>
          </a:p>
          <a:p>
            <a:pPr>
              <a:buFontTx/>
              <a:buChar char="•"/>
            </a:pPr>
            <a:r>
              <a:rPr lang="en-GB" sz="1800"/>
              <a:t> </a:t>
            </a:r>
            <a:r>
              <a:rPr lang="hr-HR" sz="1800"/>
              <a:t>Ovaj proizvod ima fantastičnu fleksibilnost a istovremeno osigurava odlično pristajanje</a:t>
            </a:r>
            <a:r>
              <a:rPr lang="en-GB" sz="1800"/>
              <a:t>.</a:t>
            </a:r>
            <a:r>
              <a:rPr lang="en-GB" sz="1600"/>
              <a:t> </a:t>
            </a:r>
            <a:endParaRPr lang="en-US" sz="1600"/>
          </a:p>
        </p:txBody>
      </p:sp>
      <p:pic>
        <p:nvPicPr>
          <p:cNvPr id="236556" name="Picture 12" descr="mechanical hazar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3962400"/>
            <a:ext cx="846138" cy="982663"/>
          </a:xfrm>
          <a:prstGeom prst="rect">
            <a:avLst/>
          </a:prstGeom>
          <a:noFill/>
          <a:extLst>
            <a:ext uri="{909E8E84-426E-40DD-AFC4-6F175D3DCCD1}">
              <a14:hiddenFill xmlns:a14="http://schemas.microsoft.com/office/drawing/2010/main">
                <a:solidFill>
                  <a:srgbClr val="FFFFFF"/>
                </a:solidFill>
              </a14:hiddenFill>
            </a:ext>
          </a:extLst>
        </p:spPr>
      </p:pic>
      <p:sp>
        <p:nvSpPr>
          <p:cNvPr id="236557" name="Text Box 13"/>
          <p:cNvSpPr txBox="1">
            <a:spLocks noChangeArrowheads="1"/>
          </p:cNvSpPr>
          <p:nvPr/>
        </p:nvSpPr>
        <p:spPr bwMode="auto">
          <a:xfrm>
            <a:off x="7620000" y="44196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chemeClr val="bg1"/>
                </a:solidFill>
              </a:rPr>
              <a:t>3 2 2 1</a:t>
            </a:r>
            <a:endParaRPr lang="en-US" b="1"/>
          </a:p>
        </p:txBody>
      </p:sp>
      <p:graphicFrame>
        <p:nvGraphicFramePr>
          <p:cNvPr id="236558" name="Object 14"/>
          <p:cNvGraphicFramePr>
            <a:graphicFrameLocks noChangeAspect="1"/>
          </p:cNvGraphicFramePr>
          <p:nvPr/>
        </p:nvGraphicFramePr>
        <p:xfrm>
          <a:off x="1447800" y="2819400"/>
          <a:ext cx="4648200" cy="2162175"/>
        </p:xfrm>
        <a:graphic>
          <a:graphicData uri="http://schemas.openxmlformats.org/presentationml/2006/ole">
            <mc:AlternateContent xmlns:mc="http://schemas.openxmlformats.org/markup-compatibility/2006">
              <mc:Choice xmlns:v="urn:schemas-microsoft-com:vml" Requires="v">
                <p:oleObj spid="_x0000_s236559" name="Photo Editor Photo" r:id="rId5" imgW="9809524" imgH="4563112" progId="MSPhotoEd.3">
                  <p:embed/>
                </p:oleObj>
              </mc:Choice>
              <mc:Fallback>
                <p:oleObj name="Photo Editor Photo" r:id="rId5" imgW="9809524" imgH="4563112" progId="MSPhotoEd.3">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2819400"/>
                        <a:ext cx="464820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Ansell">
  <a:themeElements>
    <a:clrScheme name="Ansell 2">
      <a:dk1>
        <a:srgbClr val="DDDDDD"/>
      </a:dk1>
      <a:lt1>
        <a:srgbClr val="FFFFFF"/>
      </a:lt1>
      <a:dk2>
        <a:srgbClr val="000099"/>
      </a:dk2>
      <a:lt2>
        <a:srgbClr val="5F5F5F"/>
      </a:lt2>
      <a:accent1>
        <a:srgbClr val="FFFF00"/>
      </a:accent1>
      <a:accent2>
        <a:srgbClr val="FFFFFF"/>
      </a:accent2>
      <a:accent3>
        <a:srgbClr val="FFFFFF"/>
      </a:accent3>
      <a:accent4>
        <a:srgbClr val="BDBDBD"/>
      </a:accent4>
      <a:accent5>
        <a:srgbClr val="FFFFAA"/>
      </a:accent5>
      <a:accent6>
        <a:srgbClr val="E7E7E7"/>
      </a:accent6>
      <a:hlink>
        <a:srgbClr val="B2B2B2"/>
      </a:hlink>
      <a:folHlink>
        <a:srgbClr val="5F5F5F"/>
      </a:folHlink>
    </a:clrScheme>
    <a:fontScheme name="Anse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Ansell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sell 2">
        <a:dk1>
          <a:srgbClr val="DDDDDD"/>
        </a:dk1>
        <a:lt1>
          <a:srgbClr val="FFFFFF"/>
        </a:lt1>
        <a:dk2>
          <a:srgbClr val="000099"/>
        </a:dk2>
        <a:lt2>
          <a:srgbClr val="5F5F5F"/>
        </a:lt2>
        <a:accent1>
          <a:srgbClr val="FFFF00"/>
        </a:accent1>
        <a:accent2>
          <a:srgbClr val="FFFFFF"/>
        </a:accent2>
        <a:accent3>
          <a:srgbClr val="FFFFFF"/>
        </a:accent3>
        <a:accent4>
          <a:srgbClr val="BDBDBD"/>
        </a:accent4>
        <a:accent5>
          <a:srgbClr val="FFFFAA"/>
        </a:accent5>
        <a:accent6>
          <a:srgbClr val="E7E7E7"/>
        </a:accent6>
        <a:hlink>
          <a:srgbClr val="B2B2B2"/>
        </a:hlink>
        <a:folHlink>
          <a:srgbClr val="5F5F5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sustava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sustava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C:\My Documents\Training\Ansell.pot</Template>
  <TotalTime>2003</TotalTime>
  <Pages>12</Pages>
  <Words>1353</Words>
  <Application>Microsoft Office PowerPoint</Application>
  <PresentationFormat>Prikaz na zaslonu (4:3)</PresentationFormat>
  <Paragraphs>169</Paragraphs>
  <Slides>11</Slides>
  <Notes>11</Notes>
  <HiddenSlides>0</HiddenSlides>
  <MMClips>0</MMClips>
  <ScaleCrop>false</ScaleCrop>
  <HeadingPairs>
    <vt:vector size="8" baseType="variant">
      <vt:variant>
        <vt:lpstr>Korišteni fontovi</vt:lpstr>
      </vt:variant>
      <vt:variant>
        <vt:i4>6</vt:i4>
      </vt:variant>
      <vt:variant>
        <vt:lpstr>Tema</vt:lpstr>
      </vt:variant>
      <vt:variant>
        <vt:i4>1</vt:i4>
      </vt:variant>
      <vt:variant>
        <vt:lpstr>Uloženi OLE poslužitelji</vt:lpstr>
      </vt:variant>
      <vt:variant>
        <vt:i4>2</vt:i4>
      </vt:variant>
      <vt:variant>
        <vt:lpstr>Naslovi slajdova</vt:lpstr>
      </vt:variant>
      <vt:variant>
        <vt:i4>11</vt:i4>
      </vt:variant>
    </vt:vector>
  </HeadingPairs>
  <TitlesOfParts>
    <vt:vector size="20" baseType="lpstr">
      <vt:lpstr>Times New Roman</vt:lpstr>
      <vt:lpstr>Monotype Sorts</vt:lpstr>
      <vt:lpstr>Marlett</vt:lpstr>
      <vt:lpstr>Arial</vt:lpstr>
      <vt:lpstr>Times</vt:lpstr>
      <vt:lpstr>Helv</vt:lpstr>
      <vt:lpstr>Ansell</vt:lpstr>
      <vt:lpstr>Microsoft Photo Editor 3.0 Photo</vt:lpstr>
      <vt:lpstr>Dokument programa Microsoft Word 97 – 2003</vt:lpstr>
      <vt:lpstr>Kako zaštititi  ruke radnika  od vibracija  u njihovom  radnom okruženju</vt:lpstr>
      <vt:lpstr>Primjene gdje radnici mogu biti izloženi vibracijama</vt:lpstr>
      <vt:lpstr>Posljedice na zdravlje radnika</vt:lpstr>
      <vt:lpstr>Kako zaštititi radnike od vibracija?</vt:lpstr>
      <vt:lpstr>Što antivibracijske rukavice omogućuju radniku?</vt:lpstr>
      <vt:lpstr>Zahtjevi za rukavice </vt:lpstr>
      <vt:lpstr>PowerPointova prezentacija</vt:lpstr>
      <vt:lpstr>EN 10819  Metoda za mjerenje i procjenu prijenosa vibracija rukavica na dlan ruke</vt:lpstr>
      <vt:lpstr>PowerPointova prezentacija</vt:lpstr>
      <vt:lpstr>PowerPointova prezentacija</vt:lpstr>
      <vt:lpstr>Razlozi za odabir  Ansell-ove VibraGuard rukavice</vt:lpstr>
    </vt:vector>
  </TitlesOfParts>
  <Company>ANSELL EDMONT EUROPE N.V.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creator>Catherine Pringalle</dc:creator>
  <cp:keywords/>
  <dc:description/>
  <cp:lastModifiedBy>Mario Miskovic</cp:lastModifiedBy>
  <cp:revision>62</cp:revision>
  <cp:lastPrinted>2001-06-05T08:01:17Z</cp:lastPrinted>
  <dcterms:created xsi:type="dcterms:W3CDTF">1999-08-02T12:55:28Z</dcterms:created>
  <dcterms:modified xsi:type="dcterms:W3CDTF">2014-01-28T09:42:15Z</dcterms:modified>
</cp:coreProperties>
</file>